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theme/themeOverride2.xml" ContentType="application/vnd.openxmlformats-officedocument.themeOverrid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1" r:id="rId5"/>
    <p:sldMasterId id="2147483735" r:id="rId6"/>
  </p:sldMasterIdLst>
  <p:notesMasterIdLst>
    <p:notesMasterId r:id="rId34"/>
  </p:notesMasterIdLst>
  <p:sldIdLst>
    <p:sldId id="257" r:id="rId7"/>
    <p:sldId id="259" r:id="rId8"/>
    <p:sldId id="302" r:id="rId9"/>
    <p:sldId id="329" r:id="rId10"/>
    <p:sldId id="332" r:id="rId11"/>
    <p:sldId id="313" r:id="rId12"/>
    <p:sldId id="305" r:id="rId13"/>
    <p:sldId id="316" r:id="rId14"/>
    <p:sldId id="317" r:id="rId15"/>
    <p:sldId id="318" r:id="rId16"/>
    <p:sldId id="331" r:id="rId17"/>
    <p:sldId id="319" r:id="rId18"/>
    <p:sldId id="327" r:id="rId19"/>
    <p:sldId id="320" r:id="rId20"/>
    <p:sldId id="321" r:id="rId21"/>
    <p:sldId id="322" r:id="rId22"/>
    <p:sldId id="323" r:id="rId23"/>
    <p:sldId id="324" r:id="rId24"/>
    <p:sldId id="325" r:id="rId25"/>
    <p:sldId id="326" r:id="rId26"/>
    <p:sldId id="306" r:id="rId27"/>
    <p:sldId id="266" r:id="rId28"/>
    <p:sldId id="290" r:id="rId29"/>
    <p:sldId id="264" r:id="rId30"/>
    <p:sldId id="307" r:id="rId31"/>
    <p:sldId id="301" r:id="rId32"/>
    <p:sldId id="29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5ACE8"/>
    <a:srgbClr val="00B9EE"/>
    <a:srgbClr val="FF8C00"/>
    <a:srgbClr val="045C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22" autoAdjust="0"/>
    <p:restoredTop sz="73639" autoAdjust="0"/>
  </p:normalViewPr>
  <p:slideViewPr>
    <p:cSldViewPr snapToGrid="0" showGuides="1">
      <p:cViewPr varScale="1">
        <p:scale>
          <a:sx n="72" d="100"/>
          <a:sy n="72" d="100"/>
        </p:scale>
        <p:origin x="544" y="200"/>
      </p:cViewPr>
      <p:guideLst>
        <p:guide orient="horz" pos="2160"/>
        <p:guide pos="3840"/>
      </p:guideLst>
    </p:cSldViewPr>
  </p:slideViewPr>
  <p:notesTextViewPr>
    <p:cViewPr>
      <p:scale>
        <a:sx n="1" d="1"/>
        <a:sy n="1" d="1"/>
      </p:scale>
      <p:origin x="0" y="0"/>
    </p:cViewPr>
  </p:notesTextViewPr>
  <p:sorterViewPr>
    <p:cViewPr varScale="1">
      <p:scale>
        <a:sx n="1" d="1"/>
        <a:sy n="1" d="1"/>
      </p:scale>
      <p:origin x="0" y="-186"/>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9CCCD-50FB-48EE-A079-8A74D19BDD59}" type="datetimeFigureOut">
              <a:rPr lang="en-US" smtClean="0"/>
              <a:t>11/17/15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84BD4-5A0C-42AD-A7DE-86660840183A}" type="slidenum">
              <a:rPr lang="en-US" smtClean="0"/>
              <a:t>‹#›</a:t>
            </a:fld>
            <a:endParaRPr lang="en-US"/>
          </a:p>
        </p:txBody>
      </p:sp>
    </p:spTree>
    <p:extLst>
      <p:ext uri="{BB962C8B-B14F-4D97-AF65-F5344CB8AC3E}">
        <p14:creationId xmlns:p14="http://schemas.microsoft.com/office/powerpoint/2010/main" val="2094128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iso.org/iso/home/store/catalogue_tc/catalogue_detail.htm?csnumber=61498" TargetMode="External"/><Relationship Id="rId4" Type="http://schemas.openxmlformats.org/officeDocument/2006/relationships/hyperlink" Target="http://www.iso.org/iso/home.htm" TargetMode="External"/><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have apps</a:t>
            </a:r>
            <a:r>
              <a:rPr lang="en-US" baseline="0" dirty="0" smtClean="0"/>
              <a:t> that run on all these devices</a:t>
            </a:r>
          </a:p>
          <a:p>
            <a:endParaRPr lang="en-US" baseline="0" dirty="0" smtClean="0"/>
          </a:p>
          <a:p>
            <a:r>
              <a:rPr lang="en-US" baseline="0" dirty="0" smtClean="0"/>
              <a:t>Usually connected to some sort of service in the cloud</a:t>
            </a:r>
          </a:p>
          <a:p>
            <a:endParaRPr lang="en-US" baseline="0" dirty="0" smtClean="0"/>
          </a:p>
          <a:p>
            <a:r>
              <a:rPr lang="en-US" baseline="0" dirty="0" smtClean="0"/>
              <a:t>And they usually chat with each other</a:t>
            </a:r>
          </a:p>
          <a:p>
            <a:endParaRPr lang="en-US" baseline="0" dirty="0" smtClean="0"/>
          </a:p>
          <a:p>
            <a:r>
              <a:rPr lang="en-US" baseline="0" dirty="0" smtClean="0"/>
              <a:t>Complex environment</a:t>
            </a:r>
          </a:p>
          <a:p>
            <a:endParaRPr lang="en-US" baseline="0" dirty="0" smtClean="0"/>
          </a:p>
          <a:p>
            <a:r>
              <a:rPr lang="en-US" baseline="0" dirty="0" smtClean="0"/>
              <a:t>Feeding lots of data </a:t>
            </a:r>
          </a:p>
          <a:p>
            <a:endParaRPr lang="en-US" baseline="0" dirty="0" smtClean="0"/>
          </a:p>
          <a:p>
            <a:r>
              <a:rPr lang="en-US" baseline="0" dirty="0" smtClean="0"/>
              <a:t>How do we make better apps ?</a:t>
            </a:r>
          </a:p>
          <a:p>
            <a:endParaRPr lang="en-US" baseline="0" dirty="0" smtClean="0"/>
          </a:p>
          <a:p>
            <a:pPr marL="171450" indent="-171450">
              <a:buFontTx/>
              <a:buChar char="-"/>
            </a:pPr>
            <a:r>
              <a:rPr lang="en-US" baseline="0" dirty="0" smtClean="0"/>
              <a:t>Perhaps we’d like to know when our app crashes</a:t>
            </a:r>
          </a:p>
          <a:p>
            <a:pPr marL="171450" indent="-171450">
              <a:buFontTx/>
              <a:buChar char="-"/>
            </a:pPr>
            <a:r>
              <a:rPr lang="en-US" baseline="0" dirty="0" smtClean="0"/>
              <a:t>Perhaps we’d like to know what features use more on our app</a:t>
            </a:r>
          </a:p>
          <a:p>
            <a:pPr marL="171450" indent="-171450">
              <a:buFontTx/>
              <a:buChar char="-"/>
            </a:pPr>
            <a:r>
              <a:rPr lang="en-US" baseline="0" dirty="0" smtClean="0"/>
              <a:t>Perhaps we’d like to know common usage mistakes</a:t>
            </a:r>
          </a:p>
          <a:p>
            <a:pPr marL="171450" indent="-171450">
              <a:buFontTx/>
              <a:buChar char="-"/>
            </a:pPr>
            <a:r>
              <a:rPr lang="en-US" baseline="0" dirty="0" smtClean="0"/>
              <a:t>Perhaps we’d like to know what are our users most interested on</a:t>
            </a:r>
          </a:p>
          <a:p>
            <a:pPr marL="171450" indent="-171450">
              <a:buFontTx/>
              <a:buChar char="-"/>
            </a:pPr>
            <a:r>
              <a:rPr lang="en-US" baseline="0" dirty="0" smtClean="0"/>
              <a:t>Perhaps we’d like to know what time of the day our users use our apps the most</a:t>
            </a:r>
          </a:p>
          <a:p>
            <a:pPr marL="0" indent="0">
              <a:buFontTx/>
              <a:buNone/>
            </a:pPr>
            <a:endParaRPr lang="en-US" baseline="0" dirty="0" smtClean="0"/>
          </a:p>
          <a:p>
            <a:pPr marL="0" indent="0">
              <a:buFontTx/>
              <a:buNone/>
            </a:pPr>
            <a:r>
              <a:rPr lang="en-US" baseline="0" dirty="0" smtClean="0"/>
              <a:t>That’s where we can use the power of services and the cloud to help us build better apps.</a:t>
            </a:r>
          </a:p>
          <a:p>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1</a:t>
            </a:fld>
            <a:endParaRPr lang="en-US"/>
          </a:p>
        </p:txBody>
      </p:sp>
    </p:spTree>
    <p:extLst>
      <p:ext uri="{BB962C8B-B14F-4D97-AF65-F5344CB8AC3E}">
        <p14:creationId xmlns:p14="http://schemas.microsoft.com/office/powerpoint/2010/main" val="519527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Real time actionable analytics to increase app usage</a:t>
            </a:r>
            <a:endParaRPr lang="en-US" baseline="0" dirty="0" smtClean="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Trigger engagement scenarios according to app user behavior and demographics by combining Big Data collection with real time processing.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 can answer nearly any question relevant to your particular business needs. For example, you can create custom dashboards to measure KPIs, rapidly find and fix usage bottlenecks in the user path, track retention and stickiness, and by that determine what campaigns are driving the highest ROI.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Engagement’s 360° user path view, allows you to easily and continually enhance and optimize the user experience – driving higher retention rates and increased app usage.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smtClean="0"/>
          </a:p>
          <a:p>
            <a:r>
              <a:rPr lang="en-US" dirty="0" smtClean="0"/>
              <a:t>Mobile Engagement</a:t>
            </a:r>
            <a:r>
              <a:rPr lang="en-US" baseline="0" dirty="0" smtClean="0"/>
              <a:t> can answer nearly any question relevant to your particular business needs in the mobile space.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643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Real time actionable analytics to increase app usage</a:t>
            </a:r>
            <a:endParaRPr lang="en-US" baseline="0" dirty="0" smtClean="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Trigger engagement scenarios according to app user behavior and demographics by combining Big Data collection with real time processing.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 can answer nearly any question relevant to your particular business needs. For example, you can create custom dashboards to measure KPIs, rapidly find and fix usage bottlenecks in the user path, track retention and stickiness, and by that determine what campaigns are driving the highest ROI.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Engagement’s 360° user path view, allows you to easily and continually enhance and optimize the user experience – driving higher retention rates and increased app usage.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smtClean="0"/>
          </a:p>
          <a:p>
            <a:r>
              <a:rPr lang="en-US" dirty="0" smtClean="0"/>
              <a:t>Mobile Engagement</a:t>
            </a:r>
            <a:r>
              <a:rPr lang="en-US" baseline="0" dirty="0" smtClean="0"/>
              <a:t> can answer nearly any question relevant to your particular business needs in the mobile space.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688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dirty="0" smtClean="0"/>
              <a:t>A value added push and communications platform</a:t>
            </a:r>
          </a:p>
          <a:p>
            <a:r>
              <a:rPr lang="en-US" sz="1050" dirty="0" smtClean="0"/>
              <a:t>Azure Mobile Engagement works flawlessly with native push notifications gateways such as Google’s GCM, Apple’s APNS or Microsoft MPNS, but it goes beyond and gives you the power to create targeted campaigns , by providing intelligent customer segments and in-app messaging capabilities.</a:t>
            </a:r>
          </a:p>
          <a:p>
            <a:r>
              <a:rPr lang="en-US" sz="1050" dirty="0" smtClean="0"/>
              <a:t>This benefits app developers by reaching their customers in a highly effective and non-intrusive manner.</a:t>
            </a:r>
          </a:p>
          <a:p>
            <a:endParaRPr lang="en-US" sz="1050" dirty="0" smtClean="0"/>
          </a:p>
          <a:p>
            <a:r>
              <a:rPr lang="en-US" sz="1050" dirty="0" smtClean="0"/>
              <a:t>This is beneficial to both developers and marketers. Marketers</a:t>
            </a:r>
            <a:r>
              <a:rPr lang="en-US" sz="1050" baseline="0" dirty="0" smtClean="0"/>
              <a:t> gain the ability to communicate 1 to 1 with their users and developers are provided with a platform that integrates well with the tools they know. </a:t>
            </a:r>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6944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dirty="0" smtClean="0"/>
              <a:t>A value added push and communications platform</a:t>
            </a:r>
          </a:p>
          <a:p>
            <a:r>
              <a:rPr lang="en-US" sz="1050" dirty="0" smtClean="0"/>
              <a:t>Azure Mobile Engagement works flawlessly with native push notifications gateways such as Google’s GCM, Apple’s APNS or Microsoft MPNS, but it goes beyond and gives you the power to create targeted campaigns , by providing intelligent customer segments and in-app messaging capabilities.</a:t>
            </a:r>
          </a:p>
          <a:p>
            <a:r>
              <a:rPr lang="en-US" sz="1050" dirty="0" smtClean="0"/>
              <a:t>This benefits app developers by reaching their customers in a highly effective and non-intrusive manner.</a:t>
            </a:r>
          </a:p>
          <a:p>
            <a:endParaRPr lang="en-US" sz="1050" dirty="0" smtClean="0"/>
          </a:p>
          <a:p>
            <a:r>
              <a:rPr lang="en-US" sz="1050" dirty="0" smtClean="0"/>
              <a:t>This is beneficial to both developers and marketers. Marketers</a:t>
            </a:r>
            <a:r>
              <a:rPr lang="en-US" sz="1050" baseline="0" dirty="0" smtClean="0"/>
              <a:t> gain the ability to communicate 1 to 1 with their users and developers are provided with a platform that integrates well with the tools they know. </a:t>
            </a:r>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2366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p>
          <a:p>
            <a:r>
              <a:rPr lang="en-US" dirty="0" smtClean="0"/>
              <a:t>The</a:t>
            </a:r>
            <a:r>
              <a:rPr lang="en-US" baseline="0" dirty="0" smtClean="0"/>
              <a:t> open APIs featured in Azure Mobile Engagement make development easy.</a:t>
            </a:r>
          </a:p>
          <a:p>
            <a:r>
              <a:rPr lang="en-US" b="1" dirty="0" smtClean="0"/>
              <a:t>Open APIs and ease of integration</a:t>
            </a:r>
          </a:p>
          <a:p>
            <a:r>
              <a:rPr lang="en-US" dirty="0" smtClean="0"/>
              <a:t>By providing open APIs and ease of integration you can leverage existing data from CRM, CMS and other business related systems. This allows you to further improve your audience targeting and protect your investments.</a:t>
            </a:r>
          </a:p>
          <a:p>
            <a:endParaRPr lang="en-US" dirty="0" smtClean="0"/>
          </a:p>
          <a:p>
            <a:r>
              <a:rPr lang="en-US" dirty="0" smtClean="0"/>
              <a:t>Make your developers’ lives easier</a:t>
            </a:r>
            <a:r>
              <a:rPr lang="en-US" baseline="0" dirty="0" smtClean="0"/>
              <a:t> with Mobile Engagement's open APIs.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806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r>
              <a:rPr lang="en-US" b="1" baseline="0" dirty="0" smtClean="0"/>
              <a:t> </a:t>
            </a:r>
          </a:p>
          <a:p>
            <a:r>
              <a:rPr lang="en-US" dirty="0" smtClean="0"/>
              <a:t>Privacy is one of the foundations of Microsoft's Trustworthy Computing. </a:t>
            </a:r>
          </a:p>
          <a:p>
            <a:r>
              <a:rPr lang="en-US" b="1" dirty="0" smtClean="0"/>
              <a:t>Data Protection &amp; Privacy across the Globe</a:t>
            </a:r>
          </a:p>
          <a:p>
            <a:r>
              <a:rPr lang="en-US" dirty="0" smtClean="0"/>
              <a:t>Microsoft has a longstanding commitment to privacy, which is an integral part of our product and service lifecycle. We work to be transparent in our privacy practices, offering customers meaningful privacy choices, and manage responsibly of the data we store. As with all Azure services, Mobile Engagement does not share or sell information derived from customers’ property. Azure Mobile Engagement is a globally deployable solution, allowing for regional or country specific data privacy laws to be upheld.</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Microsoft is on the forefront</a:t>
            </a:r>
            <a:r>
              <a:rPr lang="en-US" baseline="0" dirty="0" smtClean="0"/>
              <a:t> of privacy and data security practices. As of February 16, 2015, Microsoft was the first major cloud provider to adopt the international standard for cloud privacy, </a:t>
            </a:r>
            <a:r>
              <a:rPr lang="en-US" dirty="0" smtClean="0">
                <a:hlinkClick r:id="rId3"/>
              </a:rPr>
              <a:t>ISO/IEC 27018</a:t>
            </a:r>
            <a:r>
              <a:rPr lang="en-US" dirty="0" smtClean="0"/>
              <a:t>. It was developed by the </a:t>
            </a:r>
            <a:r>
              <a:rPr lang="en-US" dirty="0" smtClean="0">
                <a:hlinkClick r:id="rId4"/>
              </a:rPr>
              <a:t>International Organization for Standardization</a:t>
            </a:r>
            <a:r>
              <a:rPr lang="en-US" dirty="0" smtClean="0"/>
              <a:t> (ISO) to establish a uniform, international approach to protecting privacy for personal data stored in the cloud.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639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dirty="0" smtClean="0"/>
              <a:t>Speaker Notes:</a:t>
            </a:r>
          </a:p>
          <a:p>
            <a:r>
              <a:rPr lang="en-US" dirty="0" smtClean="0"/>
              <a:t>Mobile Engagement unlocks your</a:t>
            </a:r>
            <a:r>
              <a:rPr lang="en-US" baseline="0" dirty="0" smtClean="0"/>
              <a:t> applications’ potential in a number of ways. </a:t>
            </a:r>
          </a:p>
          <a:p>
            <a:endParaRPr lang="en-US" baseline="0" dirty="0" smtClean="0"/>
          </a:p>
          <a:p>
            <a:pPr marL="171450" indent="-171450">
              <a:buFont typeface="Arial" panose="020B0604020202020204" pitchFamily="34" charset="0"/>
              <a:buChar char="•"/>
            </a:pPr>
            <a:r>
              <a:rPr lang="en-US" baseline="0" dirty="0" smtClean="0"/>
              <a:t>First, it can enable programmatic delivery of mobile campaigns across all major platforms to just about any audience imaginable. </a:t>
            </a:r>
          </a:p>
          <a:p>
            <a:pPr marL="171450" indent="-171450">
              <a:buFont typeface="Arial" panose="020B0604020202020204" pitchFamily="34" charset="0"/>
              <a:buChar char="•"/>
            </a:pPr>
            <a:r>
              <a:rPr lang="en-US" baseline="0" dirty="0" smtClean="0"/>
              <a:t>Second, it enables you to directly get in touch with your customers </a:t>
            </a:r>
            <a:r>
              <a:rPr lang="en-US" dirty="0" smtClean="0"/>
              <a:t>in a personal, contextually-aware and non-intrusive way, exactly when it makes the most sense for both parties. Your users are unique,</a:t>
            </a:r>
            <a:r>
              <a:rPr lang="en-US" baseline="0" dirty="0" smtClean="0"/>
              <a:t> shouldn’t the way you communicate with them be unique as well?</a:t>
            </a:r>
          </a:p>
          <a:p>
            <a:pPr marL="171450" indent="-171450">
              <a:buFont typeface="Arial" panose="020B0604020202020204" pitchFamily="34" charset="0"/>
              <a:buChar char="•"/>
            </a:pPr>
            <a:r>
              <a:rPr lang="en-US" baseline="0" dirty="0" smtClean="0"/>
              <a:t>Third, Mobile Engagement boosts user retention, usage, in-app purchases, etc. with optimized user experiences.</a:t>
            </a:r>
          </a:p>
          <a:p>
            <a:pPr marL="171450" indent="-171450">
              <a:buFont typeface="Arial" panose="020B0604020202020204" pitchFamily="34" charset="0"/>
              <a:buChar char="•"/>
            </a:pPr>
            <a:r>
              <a:rPr lang="en-US" baseline="0" dirty="0" smtClean="0"/>
              <a:t>And fourth, it enables you to monetize your applications and offers by amplifying ROI with increased visitation and upsell opportunities within the application. </a:t>
            </a:r>
          </a:p>
          <a:p>
            <a:endParaRPr lang="en-US" dirty="0" smtClean="0"/>
          </a:p>
          <a:p>
            <a:endParaRPr lang="en-US" altLang="en-US" dirty="0" smtClean="0"/>
          </a:p>
        </p:txBody>
      </p:sp>
      <p:sp>
        <p:nvSpPr>
          <p:cNvPr id="4" name="Header Placeholder 3"/>
          <p:cNvSpPr>
            <a:spLocks noGrp="1"/>
          </p:cNvSpPr>
          <p:nvPr>
            <p:ph type="hdr" sz="quarter"/>
          </p:nvPr>
        </p:nvSpPr>
        <p:spPr/>
        <p:txBody>
          <a:bodyPr/>
          <a:lstStyle/>
          <a:p>
            <a:pPr>
              <a:defRPr/>
            </a:pPr>
            <a:endParaRPr lang="en-US" dirty="0">
              <a:solidFill>
                <a:prstClr val="black"/>
              </a:solidFill>
            </a:endParaRPr>
          </a:p>
        </p:txBody>
      </p:sp>
      <p:sp>
        <p:nvSpPr>
          <p:cNvPr id="5" name="Footer Placeholder 4"/>
          <p:cNvSpPr>
            <a:spLocks noGrp="1"/>
          </p:cNvSpPr>
          <p:nvPr>
            <p:ph type="ftr" sz="quarter" idx="4"/>
          </p:nvPr>
        </p:nvSpPr>
        <p:spPr/>
        <p:txBody>
          <a:bodyPr/>
          <a:lstStyle/>
          <a:p>
            <a:pPr defTabSz="914099" fontAlgn="auto">
              <a:spcBef>
                <a:spcPts val="0"/>
              </a:spcBef>
              <a:spcAft>
                <a:spcPts val="0"/>
              </a:spcAft>
              <a:defRPr/>
            </a:pPr>
            <a:r>
              <a:rPr lang="en-US" smtClean="0">
                <a:gradFill>
                  <a:gsLst>
                    <a:gs pos="0">
                      <a:prstClr val="black"/>
                    </a:gs>
                    <a:gs pos="100000">
                      <a:prstClr val="black"/>
                    </a:gs>
                  </a:gsLst>
                  <a:lin ang="5400000" scaled="0"/>
                </a:gradFill>
                <a:ea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sz="quarter" idx="1"/>
          </p:nvPr>
        </p:nvSpPr>
        <p:spPr/>
        <p:txBody>
          <a:bodyPr/>
          <a:lstStyle/>
          <a:p>
            <a:pPr defTabSz="932742" fontAlgn="auto">
              <a:spcBef>
                <a:spcPts val="0"/>
              </a:spcBef>
              <a:spcAft>
                <a:spcPts val="0"/>
              </a:spcAft>
              <a:defRPr/>
            </a:pPr>
            <a:fld id="{64CFA94A-519F-445C-B30C-9E76FA6A2031}" type="datetime8">
              <a:rPr lang="en-US" smtClean="0">
                <a:solidFill>
                  <a:prstClr val="black"/>
                </a:solidFill>
                <a:ea typeface="+mn-ea"/>
              </a:rPr>
              <a:pPr defTabSz="932742" fontAlgn="auto">
                <a:spcBef>
                  <a:spcPts val="0"/>
                </a:spcBef>
                <a:spcAft>
                  <a:spcPts val="0"/>
                </a:spcAft>
                <a:defRPr/>
              </a:pPr>
              <a:t>11/19/15 8:13 AM</a:t>
            </a:fld>
            <a:endParaRPr lang="en-US" dirty="0">
              <a:solidFill>
                <a:prstClr val="black"/>
              </a:solidFill>
              <a:ea typeface="+mn-ea"/>
            </a:endParaRPr>
          </a:p>
        </p:txBody>
      </p:sp>
      <p:sp>
        <p:nvSpPr>
          <p:cNvPr id="7" name="Slide Number Placeholder 6"/>
          <p:cNvSpPr>
            <a:spLocks noGrp="1"/>
          </p:cNvSpPr>
          <p:nvPr>
            <p:ph type="sldNum" sz="quarter" idx="5"/>
          </p:nvPr>
        </p:nvSpPr>
        <p:spPr/>
        <p:txBody>
          <a:bodyPr/>
          <a:lstStyle/>
          <a:p>
            <a:pPr defTabSz="932742" fontAlgn="auto">
              <a:spcBef>
                <a:spcPts val="0"/>
              </a:spcBef>
              <a:spcAft>
                <a:spcPts val="0"/>
              </a:spcAft>
              <a:defRPr/>
            </a:pPr>
            <a:fld id="{19296874-5A5C-4D88-A6AD-7238A2B19062}" type="slidenum">
              <a:rPr lang="en-US" smtClean="0">
                <a:solidFill>
                  <a:prstClr val="black"/>
                </a:solidFill>
                <a:ea typeface="+mn-ea"/>
              </a:rPr>
              <a:pPr defTabSz="932742" fontAlgn="auto">
                <a:spcBef>
                  <a:spcPts val="0"/>
                </a:spcBef>
                <a:spcAft>
                  <a:spcPts val="0"/>
                </a:spcAft>
                <a:defRPr/>
              </a:pPr>
              <a:t>16</a:t>
            </a:fld>
            <a:endParaRPr lang="en-US" dirty="0">
              <a:solidFill>
                <a:prstClr val="black"/>
              </a:solidFill>
              <a:ea typeface="+mn-ea"/>
            </a:endParaRPr>
          </a:p>
        </p:txBody>
      </p:sp>
    </p:spTree>
    <p:extLst>
      <p:ext uri="{BB962C8B-B14F-4D97-AF65-F5344CB8AC3E}">
        <p14:creationId xmlns:p14="http://schemas.microsoft.com/office/powerpoint/2010/main" val="1104618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pPr marL="0" indent="0">
              <a:buFont typeface="Arial" panose="020B0604020202020204" pitchFamily="34" charset="0"/>
              <a:buNone/>
            </a:pPr>
            <a:endParaRPr lang="en-US" b="1" dirty="0" smtClean="0"/>
          </a:p>
          <a:p>
            <a:pPr marL="0" indent="0">
              <a:buFont typeface="Arial" panose="020B0604020202020204" pitchFamily="34" charset="0"/>
              <a:buNone/>
            </a:pPr>
            <a:r>
              <a:rPr lang="en-US" b="1" dirty="0" smtClean="0"/>
              <a:t>Speaker Notes:</a:t>
            </a:r>
          </a:p>
          <a:p>
            <a:pPr marL="0" indent="0">
              <a:buFont typeface="Arial" panose="020B0604020202020204" pitchFamily="34" charset="0"/>
              <a:buNone/>
            </a:pPr>
            <a:r>
              <a:rPr lang="en-US" dirty="0" smtClean="0"/>
              <a:t>Let’s take a deeper look at how Mobile Engagement helps you manage your app portfolios and campaigns.</a:t>
            </a:r>
            <a:r>
              <a:rPr lang="en-US" baseline="0" dirty="0" smtClean="0"/>
              <a:t> </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dirty="0" smtClean="0"/>
              <a:t>Deliver</a:t>
            </a:r>
            <a:r>
              <a:rPr lang="en-US" baseline="0" dirty="0" smtClean="0"/>
              <a:t> a</a:t>
            </a:r>
            <a:r>
              <a:rPr lang="en-US" dirty="0" smtClean="0"/>
              <a:t>utomated, mobile centric engagement scenarios to increase apps’ usage, sessions recurrences, and improve user satisfaction.</a:t>
            </a:r>
            <a:r>
              <a:rPr lang="en-US" baseline="0" dirty="0" smtClean="0"/>
              <a:t> This will help drive customer loyalty and ROI. </a:t>
            </a:r>
          </a:p>
          <a:p>
            <a:pPr marL="171450" indent="-171450">
              <a:buFont typeface="Arial" panose="020B0604020202020204" pitchFamily="34" charset="0"/>
              <a:buChar char="•"/>
            </a:pPr>
            <a:r>
              <a:rPr lang="en-US" dirty="0" smtClean="0"/>
              <a:t>Program a marketing campaign and deploy it across all major mobile OS platforms.</a:t>
            </a:r>
          </a:p>
          <a:p>
            <a:pPr marL="171450" indent="-171450">
              <a:buFont typeface="Arial" panose="020B0604020202020204" pitchFamily="34" charset="0"/>
              <a:buChar char="•"/>
            </a:pPr>
            <a:r>
              <a:rPr lang="en-US" dirty="0" smtClean="0"/>
              <a:t>Create specific marketing engagement strategies</a:t>
            </a:r>
            <a:r>
              <a:rPr lang="en-US" baseline="0" dirty="0" smtClean="0"/>
              <a:t> </a:t>
            </a:r>
            <a:r>
              <a:rPr lang="en-US" dirty="0" smtClean="0"/>
              <a:t>across your apps,</a:t>
            </a:r>
            <a:r>
              <a:rPr lang="en-US" baseline="0" dirty="0" smtClean="0"/>
              <a:t> </a:t>
            </a:r>
            <a:r>
              <a:rPr lang="en-US" dirty="0" smtClean="0"/>
              <a:t>brands,</a:t>
            </a:r>
            <a:r>
              <a:rPr lang="en-US" baseline="0" dirty="0" smtClean="0"/>
              <a:t> and geographies.</a:t>
            </a:r>
            <a:endParaRPr lang="en-US" dirty="0" smtClean="0"/>
          </a:p>
          <a:p>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This illustration on this slide gives you a glimpse of your ability to customize your messages, their time and delivery,</a:t>
            </a:r>
            <a:r>
              <a:rPr lang="en-US" baseline="0" dirty="0" smtClean="0"/>
              <a:t> and the users who will see them. With Mobile Engagement you can: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[click]</a:t>
            </a:r>
          </a:p>
          <a:p>
            <a:pPr marL="0" marR="0" indent="0" algn="l" defTabSz="932742" rtl="0" eaLnBrk="1" fontAlgn="auto" latinLnBrk="0" hangingPunct="1">
              <a:lnSpc>
                <a:spcPct val="90000"/>
              </a:lnSpc>
              <a:spcBef>
                <a:spcPts val="0"/>
              </a:spcBef>
              <a:spcAft>
                <a:spcPts val="340"/>
              </a:spcAft>
              <a:buClrTx/>
              <a:buSzTx/>
              <a:buFontTx/>
              <a:buNone/>
              <a:tabLst/>
              <a:defRPr/>
            </a:pPr>
            <a:endParaRPr lang="pt-BR" dirty="0" smtClean="0"/>
          </a:p>
          <a:p>
            <a:r>
              <a:rPr lang="en-US" dirty="0" smtClean="0"/>
              <a:t>Customize your push notifications to drive action within your user base.</a:t>
            </a:r>
          </a:p>
          <a:p>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[click]</a:t>
            </a:r>
          </a:p>
          <a:p>
            <a:endParaRPr lang="en-US" dirty="0" smtClean="0"/>
          </a:p>
          <a:p>
            <a:r>
              <a:rPr lang="en-US" dirty="0" smtClean="0"/>
              <a:t>Choose how and when campaigns reach your target audience.</a:t>
            </a:r>
          </a:p>
          <a:p>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[click]</a:t>
            </a:r>
          </a:p>
          <a:p>
            <a:endParaRPr lang="en-US" dirty="0" smtClean="0"/>
          </a:p>
          <a:p>
            <a:r>
              <a:rPr lang="en-US" dirty="0" smtClean="0"/>
              <a:t>Target specific users based on criteria you determine. </a:t>
            </a: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998707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endParaRPr lang="en-US" b="1" dirty="0" smtClean="0"/>
          </a:p>
          <a:p>
            <a:r>
              <a:rPr lang="en-US" b="1" dirty="0" smtClean="0"/>
              <a:t>Speaker Notes: </a:t>
            </a:r>
          </a:p>
          <a:p>
            <a:r>
              <a:rPr lang="en-US" dirty="0" smtClean="0"/>
              <a:t>Mobile Engagement enables you to personalize</a:t>
            </a:r>
            <a:r>
              <a:rPr lang="en-US" baseline="0" dirty="0" smtClean="0"/>
              <a:t> user experience based on conditions you determine. </a:t>
            </a:r>
            <a:endParaRPr lang="en-US" dirty="0" smtClean="0"/>
          </a:p>
          <a:p>
            <a:endParaRPr lang="en-US" dirty="0" smtClean="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Combine push notifications and in-app messaging to prompt users and</a:t>
            </a:r>
            <a:r>
              <a:rPr lang="en-US" baseline="0" dirty="0" smtClean="0"/>
              <a:t> drive</a:t>
            </a:r>
            <a:r>
              <a:rPr lang="en-US" dirty="0" smtClean="0"/>
              <a:t> desired actions within the app –</a:t>
            </a:r>
            <a:r>
              <a:rPr lang="en-US" baseline="0" dirty="0" smtClean="0"/>
              <a:t> for example, </a:t>
            </a:r>
            <a:r>
              <a:rPr lang="en-US" dirty="0" smtClean="0"/>
              <a:t>desired actions may be creating an account, logging in, or even just opening the app</a:t>
            </a:r>
          </a:p>
          <a:p>
            <a:pPr marL="171450" indent="-171450">
              <a:buFont typeface="Arial" panose="020B0604020202020204" pitchFamily="34" charset="0"/>
              <a:buChar char="•"/>
            </a:pPr>
            <a:r>
              <a:rPr lang="en-US" dirty="0" smtClean="0"/>
              <a:t>Create tutorial programs combining push notifications and in-app messaging to educate users on improving their personal experience with the app – tutorial programs are good for educating users of features and how to</a:t>
            </a:r>
            <a:r>
              <a:rPr lang="en-US" baseline="0" dirty="0" smtClean="0"/>
              <a:t> </a:t>
            </a:r>
            <a:r>
              <a:rPr lang="en-US" dirty="0" smtClean="0"/>
              <a:t>use the app, but most important, it instigates actions that will feed the Mobile Engagement Platform with the</a:t>
            </a:r>
            <a:r>
              <a:rPr lang="en-US" baseline="0" dirty="0" smtClean="0"/>
              <a:t> </a:t>
            </a:r>
            <a:r>
              <a:rPr lang="en-US" dirty="0" smtClean="0"/>
              <a:t>data needed to segment users and identify cohorts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Adapt the app’s interface, prices, and other aspects for a targeted segment, to provide a more impactful experience using Data Push (silent push) – in the case above, data push changes the prices of products for predetermined user segments </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The illustration on this slide depicts how you can modify an app’s interface to personalize the experience for the user. </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Adjust app elements based on specific user attributes for a more relevant experience.</a:t>
            </a:r>
          </a:p>
          <a:p>
            <a:pPr marL="0" indent="0">
              <a:buFont typeface="Arial" panose="020B0604020202020204" pitchFamily="34" charset="0"/>
              <a:buNone/>
            </a:pPr>
            <a:endParaRPr lang="en-US"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Adjust list pricing based on specific user attributes using Data Push, prompting desired action within the app.</a:t>
            </a:r>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655489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pPr marL="0" indent="0">
              <a:buFont typeface="Arial" panose="020B0604020202020204" pitchFamily="34" charset="0"/>
              <a:buNone/>
            </a:pPr>
            <a:endParaRPr lang="en-US" b="1" dirty="0" smtClean="0"/>
          </a:p>
          <a:p>
            <a:pPr marL="0" indent="0">
              <a:buFont typeface="Arial" panose="020B0604020202020204" pitchFamily="34" charset="0"/>
              <a:buNone/>
            </a:pPr>
            <a:r>
              <a:rPr lang="en-US" b="1" dirty="0" smtClean="0"/>
              <a:t>Speaker Notes:</a:t>
            </a:r>
          </a:p>
          <a:p>
            <a:pPr marL="0" indent="0">
              <a:buFont typeface="Arial" panose="020B0604020202020204" pitchFamily="34" charset="0"/>
              <a:buNone/>
            </a:pPr>
            <a:r>
              <a:rPr lang="en-US" dirty="0" smtClean="0"/>
              <a:t>Mobile Engagement also helps boost user retention by providing you with a number of tools to optimize the user experience. </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Optimize user experiences</a:t>
            </a:r>
            <a:r>
              <a:rPr lang="en-US" baseline="0" dirty="0" smtClean="0"/>
              <a:t> with real-time feedback and data on the app’s usage – this enables you to adapt and adjust the app based on the user experience</a:t>
            </a:r>
          </a:p>
          <a:p>
            <a:pPr marL="171450" indent="-171450">
              <a:buFont typeface="Arial" panose="020B0604020202020204" pitchFamily="34" charset="0"/>
              <a:buChar char="•"/>
            </a:pPr>
            <a:r>
              <a:rPr lang="en-US" baseline="0" dirty="0" smtClean="0"/>
              <a:t>Track the customers’ journey through the application to identify usage bottlenecks – enables app redesign and flow optimization</a:t>
            </a:r>
          </a:p>
          <a:p>
            <a:pPr marL="171450" indent="-171450">
              <a:buFont typeface="Arial" panose="020B0604020202020204" pitchFamily="34" charset="0"/>
              <a:buChar char="•"/>
            </a:pPr>
            <a:r>
              <a:rPr lang="en-US" baseline="0" dirty="0" smtClean="0"/>
              <a:t>Redesign the application or elements within the app to improve overall customer satisfaction</a:t>
            </a:r>
            <a:endParaRPr lang="en-US" dirty="0" smtClean="0"/>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This slide provides</a:t>
            </a:r>
            <a:r>
              <a:rPr lang="en-US" baseline="0" dirty="0" smtClean="0"/>
              <a:t> a view of the apps usage by predetermined cohorts over a period of time.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[click]</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dirty="0" smtClean="0"/>
              <a:t>Track the evolution of cohorts over periods of time to determine the stickiness of your application.</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 Modify the timeframe intervals to determine how your app has been received over its lifetime.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Identify the number of new users over a given timeframe to isolate the discovery factors users are utilizing to find your app.</a:t>
            </a:r>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909804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live in a world of multiple devices</a:t>
            </a:r>
            <a:r>
              <a:rPr lang="en-US" dirty="0" smtClean="0"/>
              <a:t>.</a:t>
            </a:r>
          </a:p>
          <a:p>
            <a:endParaRPr lang="en-US" dirty="0" smtClean="0"/>
          </a:p>
          <a:p>
            <a:r>
              <a:rPr lang="en-US" dirty="0" smtClean="0"/>
              <a:t>From more typical devices being them computers,</a:t>
            </a:r>
            <a:r>
              <a:rPr lang="en-US" baseline="0" dirty="0" smtClean="0"/>
              <a:t> </a:t>
            </a:r>
            <a:r>
              <a:rPr lang="en-US" dirty="0" smtClean="0"/>
              <a:t>phones</a:t>
            </a:r>
            <a:r>
              <a:rPr lang="en-US" baseline="0" dirty="0" smtClean="0"/>
              <a:t> or watches, to devices that welcome us in our cars and homes being them in the shape of a power switch that cleverly switches on and off when we’re around or a thermostat that learns about our temperature preferences and adjust accordingly. Or even, through augmented reality as we combine what is real with what is not into giving us extended views of reality.</a:t>
            </a:r>
            <a:endParaRPr lang="en-US" dirty="0" smtClean="0"/>
          </a:p>
        </p:txBody>
      </p:sp>
      <p:sp>
        <p:nvSpPr>
          <p:cNvPr id="4" name="Slide Number Placeholder 3"/>
          <p:cNvSpPr>
            <a:spLocks noGrp="1"/>
          </p:cNvSpPr>
          <p:nvPr>
            <p:ph type="sldNum" sz="quarter" idx="10"/>
          </p:nvPr>
        </p:nvSpPr>
        <p:spPr/>
        <p:txBody>
          <a:bodyPr/>
          <a:lstStyle/>
          <a:p>
            <a:fld id="{E8284BD4-5A0C-42AD-A7DE-86660840183A}" type="slidenum">
              <a:rPr lang="en-US" smtClean="0"/>
              <a:t>2</a:t>
            </a:fld>
            <a:endParaRPr lang="en-US"/>
          </a:p>
        </p:txBody>
      </p:sp>
    </p:spTree>
    <p:extLst>
      <p:ext uri="{BB962C8B-B14F-4D97-AF65-F5344CB8AC3E}">
        <p14:creationId xmlns:p14="http://schemas.microsoft.com/office/powerpoint/2010/main" val="711474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endParaRPr lang="en-US" b="1" dirty="0" smtClean="0"/>
          </a:p>
          <a:p>
            <a:r>
              <a:rPr lang="en-US" b="1" dirty="0" smtClean="0"/>
              <a:t>Speaker Notes:</a:t>
            </a:r>
            <a:r>
              <a:rPr lang="en-US" b="1" baseline="0" dirty="0" smtClean="0"/>
              <a:t> </a:t>
            </a:r>
          </a:p>
          <a:p>
            <a:r>
              <a:rPr lang="en-US" dirty="0" smtClean="0"/>
              <a:t>Azure Mobile Engagement is an excellent solution for monetizing your applications and increasing</a:t>
            </a:r>
            <a:r>
              <a:rPr lang="en-US" baseline="0" dirty="0" smtClean="0"/>
              <a:t> ROI. </a:t>
            </a:r>
          </a:p>
          <a:p>
            <a:endParaRPr lang="en-US" dirty="0" smtClean="0"/>
          </a:p>
          <a:p>
            <a:pPr marL="171450" indent="-171450">
              <a:buFont typeface="Arial" panose="020B0604020202020204" pitchFamily="34" charset="0"/>
              <a:buChar char="•"/>
            </a:pPr>
            <a:r>
              <a:rPr lang="en-US" dirty="0" smtClean="0"/>
              <a:t>Improve organic downloads with optimized applications, reducing</a:t>
            </a:r>
            <a:r>
              <a:rPr lang="en-US" baseline="0" dirty="0" smtClean="0"/>
              <a:t> the costs of acquiring new customers – establish automated campaigns to prompt heavy users to become app ambassadors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Prompt the use of coupons or the cross-sell/upsell of services, content, subscriptions, and micropayments for freemium apps –</a:t>
            </a:r>
            <a:r>
              <a:rPr lang="en-US" baseline="0" dirty="0" smtClean="0"/>
              <a:t> instigate more micropayments for heavy gamers or communicate premium content available </a:t>
            </a:r>
          </a:p>
          <a:p>
            <a:pPr marL="388712" marR="0" lvl="1" indent="-171450" algn="l" defTabSz="932742" rtl="0" eaLnBrk="1" fontAlgn="auto" latinLnBrk="0" hangingPunct="1">
              <a:lnSpc>
                <a:spcPct val="90000"/>
              </a:lnSpc>
              <a:spcBef>
                <a:spcPts val="0"/>
              </a:spcBef>
              <a:spcAft>
                <a:spcPts val="340"/>
              </a:spcAft>
              <a:buClrTx/>
              <a:buSzTx/>
              <a:buFont typeface="Courier New" panose="02070309020205020404" pitchFamily="49" charset="0"/>
              <a:buChar char="o"/>
              <a:tabLst/>
              <a:defRPr/>
            </a:pPr>
            <a:r>
              <a:rPr lang="en-US" baseline="0" dirty="0" smtClean="0"/>
              <a:t>Ex. The Wall Street Journal sends an app prompting subscription for readers that have read X free articles in a week</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Drive in-app ad revenue by increasing the number of visits and page views/user/visit – </a:t>
            </a:r>
            <a:r>
              <a:rPr lang="en-US" baseline="0" dirty="0" smtClean="0"/>
              <a:t>more bargaining power when selling ad inventory with a proven audience</a:t>
            </a:r>
          </a:p>
          <a:p>
            <a:pPr marL="388712" marR="0" lvl="1" indent="-171450" algn="l" defTabSz="932742" rtl="0" eaLnBrk="1" fontAlgn="auto" latinLnBrk="0" hangingPunct="1">
              <a:lnSpc>
                <a:spcPct val="90000"/>
              </a:lnSpc>
              <a:spcBef>
                <a:spcPts val="0"/>
              </a:spcBef>
              <a:spcAft>
                <a:spcPts val="340"/>
              </a:spcAft>
              <a:buClrTx/>
              <a:buSzTx/>
              <a:buFont typeface="Courier New" panose="02070309020205020404" pitchFamily="49" charset="0"/>
              <a:buChar char="o"/>
              <a:tabLst/>
              <a:defRPr/>
            </a:pPr>
            <a:r>
              <a:rPr lang="en-US" baseline="0" dirty="0" smtClean="0"/>
              <a:t>Mobile Engagement is certified by audience measurement institutes</a:t>
            </a:r>
            <a:r>
              <a:rPr lang="pt-BR" baseline="0" dirty="0" smtClean="0"/>
              <a:t> </a:t>
            </a:r>
            <a:endParaRPr lang="en-US" baseline="0" dirty="0" smtClean="0"/>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The</a:t>
            </a:r>
            <a:r>
              <a:rPr lang="en-US" baseline="0" dirty="0" smtClean="0"/>
              <a:t> illustration in this slide depicts how an in-app ad/notification can appear within the interface.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Push contextually aware offers to users to prompt the use of coupons, convert freemium customers to subscribers, and more. </a:t>
            </a:r>
          </a:p>
          <a:p>
            <a:pPr marL="0" indent="0">
              <a:buFont typeface="Arial" panose="020B0604020202020204" pitchFamily="34" charset="0"/>
              <a:buNone/>
            </a:pPr>
            <a:endParaRPr lang="en-U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21968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 little demo of mobile engagement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21</a:t>
            </a:fld>
            <a:endParaRPr lang="en-US"/>
          </a:p>
        </p:txBody>
      </p:sp>
    </p:spTree>
    <p:extLst>
      <p:ext uri="{BB962C8B-B14F-4D97-AF65-F5344CB8AC3E}">
        <p14:creationId xmlns:p14="http://schemas.microsoft.com/office/powerpoint/2010/main" val="356116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World wide development centers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23</a:t>
            </a:fld>
            <a:endParaRPr lang="en-US"/>
          </a:p>
        </p:txBody>
      </p:sp>
    </p:spTree>
    <p:extLst>
      <p:ext uri="{BB962C8B-B14F-4D97-AF65-F5344CB8AC3E}">
        <p14:creationId xmlns:p14="http://schemas.microsoft.com/office/powerpoint/2010/main" val="304463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www.neowin.net</a:t>
            </a:r>
            <a:r>
              <a:rPr lang="en-US" dirty="0" smtClean="0"/>
              <a:t>/news/microsoft-tops-google-apple-and-amazon-for-rd-spending-in-2014</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24</a:t>
            </a:fld>
            <a:endParaRPr lang="en-US"/>
          </a:p>
        </p:txBody>
      </p:sp>
    </p:spTree>
    <p:extLst>
      <p:ext uri="{BB962C8B-B14F-4D97-AF65-F5344CB8AC3E}">
        <p14:creationId xmlns:p14="http://schemas.microsoft.com/office/powerpoint/2010/main" val="1984151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Embracing open source</a:t>
            </a:r>
            <a:r>
              <a:rPr lang="en-US" baseline="0" dirty="0" smtClean="0"/>
              <a:t> technologies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25</a:t>
            </a:fld>
            <a:endParaRPr lang="en-US"/>
          </a:p>
        </p:txBody>
      </p:sp>
    </p:spTree>
    <p:extLst>
      <p:ext uri="{BB962C8B-B14F-4D97-AF65-F5344CB8AC3E}">
        <p14:creationId xmlns:p14="http://schemas.microsoft.com/office/powerpoint/2010/main" val="889944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this type of devices,</a:t>
            </a:r>
            <a:r>
              <a:rPr lang="en-US" baseline="0" dirty="0" smtClean="0"/>
              <a:t> we’ll have multiple applications that will be developed by people like you and me. There’s opportunity to use this opportunity and enhance the user experience through the power of apps.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3</a:t>
            </a:fld>
            <a:endParaRPr lang="en-US"/>
          </a:p>
        </p:txBody>
      </p:sp>
    </p:spTree>
    <p:extLst>
      <p:ext uri="{BB962C8B-B14F-4D97-AF65-F5344CB8AC3E}">
        <p14:creationId xmlns:p14="http://schemas.microsoft.com/office/powerpoint/2010/main" val="729431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typical offer a bunch of services</a:t>
            </a:r>
            <a:r>
              <a:rPr lang="en-US" baseline="0" dirty="0" smtClean="0"/>
              <a:t> that make our life, as application developers, a bit easier, allowing us to get to our users faster.</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978441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we know more</a:t>
            </a:r>
            <a:r>
              <a:rPr lang="en-US" baseline="0" dirty="0" smtClean="0"/>
              <a:t> about our users, and how can we improve our applications ?</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5</a:t>
            </a:fld>
            <a:endParaRPr lang="en-US"/>
          </a:p>
        </p:txBody>
      </p:sp>
    </p:spTree>
    <p:extLst>
      <p:ext uri="{BB962C8B-B14F-4D97-AF65-F5344CB8AC3E}">
        <p14:creationId xmlns:p14="http://schemas.microsoft.com/office/powerpoint/2010/main" val="486851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typical application will usually run on a user device, have some sort</a:t>
            </a:r>
            <a:r>
              <a:rPr lang="en-US" baseline="0" dirty="0" smtClean="0"/>
              <a:t> of interface (either it is graphical or not) and do some processing / get and store some data using some backend service typical ran in the cloud.</a:t>
            </a:r>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11/19/15 7:37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6</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2707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cloud providers come into place</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7</a:t>
            </a:fld>
            <a:endParaRPr lang="en-US"/>
          </a:p>
        </p:txBody>
      </p:sp>
    </p:spTree>
    <p:extLst>
      <p:ext uri="{BB962C8B-B14F-4D97-AF65-F5344CB8AC3E}">
        <p14:creationId xmlns:p14="http://schemas.microsoft.com/office/powerpoint/2010/main" val="533068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typical offer a bunch of services</a:t>
            </a:r>
            <a:r>
              <a:rPr lang="en-US" baseline="0" dirty="0" smtClean="0"/>
              <a:t> that make our life, as application developers, a bit easier, allowing us to get to our users faster.</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8</a:t>
            </a:fld>
            <a:endParaRPr lang="en-US"/>
          </a:p>
        </p:txBody>
      </p:sp>
    </p:spTree>
    <p:extLst>
      <p:ext uri="{BB962C8B-B14F-4D97-AF65-F5344CB8AC3E}">
        <p14:creationId xmlns:p14="http://schemas.microsoft.com/office/powerpoint/2010/main" val="1604397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 </a:t>
            </a:r>
          </a:p>
          <a:p>
            <a:r>
              <a:rPr lang="en-US" dirty="0" smtClean="0"/>
              <a:t>So from a technology</a:t>
            </a:r>
            <a:r>
              <a:rPr lang="en-US" baseline="0" dirty="0" smtClean="0"/>
              <a:t> perspective, what is Mobile Engagement on Azure?</a:t>
            </a:r>
          </a:p>
          <a:p>
            <a:endParaRPr lang="en-US" baseline="0" dirty="0" smtClean="0"/>
          </a:p>
          <a:p>
            <a:r>
              <a:rPr lang="en-US" dirty="0" smtClean="0"/>
              <a:t>Mobile Engagement is a SaaS-delivered, data-driven user engagement platform, that enables real-time, fine-grain, user segmentation, app user analytics, and contextually-aware smart push notifications and in-app messaging across all connected devices. It closes the marketing loop for app developers and marketers allowing them to get directly in touch with all of their customers in a personal, contextually-aware and non-intrusive way, all at the right time.</a:t>
            </a:r>
          </a:p>
          <a:p>
            <a:endParaRPr lang="en-US" dirty="0" smtClean="0"/>
          </a:p>
          <a:p>
            <a:r>
              <a:rPr lang="en-US" dirty="0" smtClean="0"/>
              <a:t>With Azure Mobile Engagement, app publishers and marketing professionals can create cutting-edge interactions that:</a:t>
            </a:r>
          </a:p>
          <a:p>
            <a:pPr marL="171450" indent="-171450">
              <a:buFont typeface="Arial" panose="020B0604020202020204" pitchFamily="34" charset="0"/>
              <a:buChar char="•"/>
            </a:pPr>
            <a:r>
              <a:rPr lang="en-US" dirty="0" smtClean="0"/>
              <a:t>Make insights actionable in real time and increase app usage</a:t>
            </a:r>
          </a:p>
          <a:p>
            <a:pPr marL="171450" indent="-171450">
              <a:buFont typeface="Arial" panose="020B0604020202020204" pitchFamily="34" charset="0"/>
              <a:buChar char="•"/>
            </a:pPr>
            <a:r>
              <a:rPr lang="en-US" dirty="0" smtClean="0"/>
              <a:t>Leverage</a:t>
            </a:r>
            <a:r>
              <a:rPr lang="en-US" baseline="0" dirty="0" smtClean="0"/>
              <a:t> a</a:t>
            </a:r>
            <a:r>
              <a:rPr lang="en-US" dirty="0" smtClean="0"/>
              <a:t> value added push and communications platform</a:t>
            </a:r>
          </a:p>
          <a:p>
            <a:pPr marL="171450" indent="-171450">
              <a:buFont typeface="Arial" panose="020B0604020202020204" pitchFamily="34" charset="0"/>
              <a:buChar char="•"/>
            </a:pPr>
            <a:r>
              <a:rPr lang="en-US" dirty="0" smtClean="0"/>
              <a:t>Utilize open APIs and easy integration</a:t>
            </a:r>
          </a:p>
          <a:p>
            <a:pPr marL="171450" indent="-171450">
              <a:buFont typeface="Arial" panose="020B0604020202020204" pitchFamily="34" charset="0"/>
              <a:buChar char="•"/>
            </a:pPr>
            <a:r>
              <a:rPr lang="en-US" dirty="0" smtClean="0"/>
              <a:t>And take advantage of global data protection and privacy</a:t>
            </a:r>
          </a:p>
          <a:p>
            <a:endParaRPr lang="en-US" dirty="0" smtClean="0"/>
          </a:p>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11/19/15 8:11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9</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70955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2.png"/><Relationship Id="rId6" Type="http://schemas.openxmlformats.org/officeDocument/2006/relationships/image" Target="../media/image38.png"/><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jpeg"/><Relationship Id="rId3" Type="http://schemas.openxmlformats.org/officeDocument/2006/relationships/image" Target="../media/image5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3.png"/><Relationship Id="rId1" Type="http://schemas.openxmlformats.org/officeDocument/2006/relationships/slideMaster" Target="../slideMasters/slideMaster2.xml"/><Relationship Id="rId2" Type="http://schemas.openxmlformats.org/officeDocument/2006/relationships/image" Target="../media/image50.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5.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4.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5.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4.jp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jpg"/><Relationship Id="rId3" Type="http://schemas.openxmlformats.org/officeDocument/2006/relationships/image" Target="../media/image57.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9.png"/><Relationship Id="rId4" Type="http://schemas.microsoft.com/office/2007/relationships/hdphoto" Target="../media/hdphoto2.wdp"/><Relationship Id="rId5" Type="http://schemas.openxmlformats.org/officeDocument/2006/relationships/image" Target="../media/image55.png"/><Relationship Id="rId6"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8.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Microsoft Logo">
    <p:spTree>
      <p:nvGrpSpPr>
        <p:cNvPr id="1" name=""/>
        <p:cNvGrpSpPr/>
        <p:nvPr/>
      </p:nvGrpSpPr>
      <p:grpSpPr>
        <a:xfrm>
          <a:off x="0" y="0"/>
          <a:ext cx="0" cy="0"/>
          <a:chOff x="0" y="0"/>
          <a:chExt cx="0" cy="0"/>
        </a:xfrm>
      </p:grpSpPr>
      <p:pic>
        <p:nvPicPr>
          <p:cNvPr id="3" name="Picture 2" hidden="1"/>
          <p:cNvPicPr>
            <a:picLocks noChangeAspect="1"/>
          </p:cNvPicPr>
          <p:nvPr userDrawn="1"/>
        </p:nvPicPr>
        <p:blipFill rotWithShape="1">
          <a:blip r:embed="rId2">
            <a:extLst>
              <a:ext uri="{28A0092B-C50C-407E-A947-70E740481C1C}">
                <a14:useLocalDpi xmlns:a14="http://schemas.microsoft.com/office/drawing/2010/main" val="0"/>
              </a:ext>
            </a:extLst>
          </a:blip>
          <a:srcRect l="41977" t="13824" r="40473" b="17476"/>
          <a:stretch/>
        </p:blipFill>
        <p:spPr>
          <a:xfrm>
            <a:off x="5726151" y="4233350"/>
            <a:ext cx="870333" cy="263267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31179" y="3067109"/>
            <a:ext cx="3319272" cy="723783"/>
          </a:xfrm>
          <a:prstGeom prst="rect">
            <a:avLst/>
          </a:prstGeom>
        </p:spPr>
      </p:pic>
    </p:spTree>
    <p:extLst>
      <p:ext uri="{BB962C8B-B14F-4D97-AF65-F5344CB8AC3E}">
        <p14:creationId xmlns:p14="http://schemas.microsoft.com/office/powerpoint/2010/main" val="349854120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t="16819"/>
          <a:stretch/>
        </p:blipFill>
        <p:spPr>
          <a:xfrm>
            <a:off x="559691" y="-5195"/>
            <a:ext cx="488933" cy="1801090"/>
          </a:xfrm>
          <a:prstGeom prst="rect">
            <a:avLst/>
          </a:prstGeom>
        </p:spPr>
      </p:pic>
      <p:sp>
        <p:nvSpPr>
          <p:cNvPr id="10" name="Text Placeholder 9"/>
          <p:cNvSpPr>
            <a:spLocks noGrp="1"/>
          </p:cNvSpPr>
          <p:nvPr>
            <p:ph type="body" sz="quarter" idx="10" hasCustomPrompt="1"/>
          </p:nvPr>
        </p:nvSpPr>
        <p:spPr>
          <a:xfrm>
            <a:off x="647700" y="2112385"/>
            <a:ext cx="11125200" cy="2214562"/>
          </a:xfrm>
        </p:spPr>
        <p:txBody>
          <a:bodyPr>
            <a:noAutofit/>
          </a:bodyPr>
          <a:lstStyle>
            <a:lvl1pPr marL="0" indent="0">
              <a:buFont typeface="Segoe UI Light" panose="020B0502040204020203" pitchFamily="34" charset="0"/>
              <a:buNone/>
              <a:defRPr sz="400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Tree>
    <p:extLst>
      <p:ext uri="{BB962C8B-B14F-4D97-AF65-F5344CB8AC3E}">
        <p14:creationId xmlns:p14="http://schemas.microsoft.com/office/powerpoint/2010/main" val="361760019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4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a:xfrm>
            <a:off x="647699" y="1077859"/>
            <a:ext cx="11125200" cy="549381"/>
          </a:xfrm>
        </p:spPr>
        <p:txBody>
          <a:bodyPr anchor="t">
            <a:spAutoFit/>
          </a:bodyPr>
          <a:lstStyle/>
          <a:p>
            <a:r>
              <a:rPr lang="en-US" dirty="0" smtClean="0"/>
              <a:t>Click to edit Master title style</a:t>
            </a:r>
            <a:endParaRPr lang="en-US" dirty="0"/>
          </a:p>
        </p:txBody>
      </p:sp>
      <p:sp>
        <p:nvSpPr>
          <p:cNvPr id="7" name="Chart Placeholder 6"/>
          <p:cNvSpPr>
            <a:spLocks noGrp="1"/>
          </p:cNvSpPr>
          <p:nvPr>
            <p:ph type="chart" sz="quarter" idx="13"/>
          </p:nvPr>
        </p:nvSpPr>
        <p:spPr>
          <a:xfrm>
            <a:off x="647700" y="1680034"/>
            <a:ext cx="11125200" cy="4606466"/>
          </a:xfrm>
        </p:spPr>
        <p:txBody>
          <a:bodyPr tIns="1005840" anchor="ctr"/>
          <a:lstStyle>
            <a:lvl1pPr algn="ctr">
              <a:defRPr/>
            </a:lvl1pPr>
          </a:lstStyle>
          <a:p>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49542" b="1"/>
          <a:stretch/>
        </p:blipFill>
        <p:spPr>
          <a:xfrm>
            <a:off x="548989" y="0"/>
            <a:ext cx="618298" cy="1025065"/>
          </a:xfrm>
          <a:prstGeom prst="rect">
            <a:avLst/>
          </a:prstGeom>
        </p:spPr>
      </p:pic>
    </p:spTree>
    <p:extLst>
      <p:ext uri="{BB962C8B-B14F-4D97-AF65-F5344CB8AC3E}">
        <p14:creationId xmlns:p14="http://schemas.microsoft.com/office/powerpoint/2010/main" val="471988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senter Info">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5772246" y="2930334"/>
            <a:ext cx="6000654" cy="430213"/>
          </a:xfrm>
          <a:prstGeom prst="rect">
            <a:avLst/>
          </a:prstGeom>
        </p:spPr>
        <p:txBody>
          <a:bodyPr wrap="none" lIns="91440" tIns="0" rIns="91440" bIns="0" anchor="ctr">
            <a:noAutofit/>
          </a:bodyPr>
          <a:lstStyle>
            <a:lvl1pPr marL="0" indent="0">
              <a:buNone/>
              <a:defRPr sz="2400" b="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a:p>
        </p:txBody>
      </p:sp>
      <p:sp>
        <p:nvSpPr>
          <p:cNvPr id="9" name="Text Placeholder 8"/>
          <p:cNvSpPr>
            <a:spLocks noGrp="1"/>
          </p:cNvSpPr>
          <p:nvPr>
            <p:ph type="body" sz="quarter" idx="11" hasCustomPrompt="1"/>
          </p:nvPr>
        </p:nvSpPr>
        <p:spPr>
          <a:xfrm>
            <a:off x="5772246" y="3376958"/>
            <a:ext cx="6000654" cy="256032"/>
          </a:xfrm>
          <a:prstGeom prst="rect">
            <a:avLst/>
          </a:prstGeom>
        </p:spPr>
        <p:txBody>
          <a:bodyPr wrap="none" lIns="91440" tIns="0" rIns="91440" bIns="0" anchor="t"/>
          <a:lstStyle>
            <a:lvl1pPr marL="0" indent="0">
              <a:spcBef>
                <a:spcPts val="0"/>
              </a:spcBef>
              <a:buNone/>
              <a:defRPr sz="1800" i="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and Title</a:t>
            </a:r>
          </a:p>
        </p:txBody>
      </p:sp>
      <p:sp>
        <p:nvSpPr>
          <p:cNvPr id="11" name="Picture Placeholder 10"/>
          <p:cNvSpPr>
            <a:spLocks noGrp="1"/>
          </p:cNvSpPr>
          <p:nvPr>
            <p:ph type="pic" sz="quarter" idx="12" hasCustomPrompt="1"/>
          </p:nvPr>
        </p:nvSpPr>
        <p:spPr>
          <a:xfrm>
            <a:off x="3429000" y="2514600"/>
            <a:ext cx="1790700" cy="1790700"/>
          </a:xfrm>
          <a:prstGeom prst="ellipse">
            <a:avLst/>
          </a:prstGeom>
          <a:solidFill>
            <a:schemeClr val="bg2"/>
          </a:solidFill>
        </p:spPr>
        <p:txBody>
          <a:bodyPr tIns="822960"/>
          <a:lstStyle>
            <a:lvl1pPr marL="0" indent="0" algn="ctr">
              <a:buNone/>
              <a:defRPr sz="16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6381"/>
          <a:stretch/>
        </p:blipFill>
        <p:spPr>
          <a:xfrm>
            <a:off x="5836553" y="0"/>
            <a:ext cx="576681" cy="2580752"/>
          </a:xfrm>
          <a:prstGeom prst="rect">
            <a:avLst/>
          </a:prstGeom>
        </p:spPr>
      </p:pic>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b="3347"/>
          <a:stretch/>
        </p:blipFill>
        <p:spPr>
          <a:xfrm>
            <a:off x="5827876" y="4373881"/>
            <a:ext cx="506240" cy="2484119"/>
          </a:xfrm>
          <a:prstGeom prst="rect">
            <a:avLst/>
          </a:prstGeom>
        </p:spPr>
      </p:pic>
      <p:sp>
        <p:nvSpPr>
          <p:cNvPr id="10" name="Text Placeholder 8"/>
          <p:cNvSpPr>
            <a:spLocks noGrp="1"/>
          </p:cNvSpPr>
          <p:nvPr>
            <p:ph type="body" sz="quarter" idx="13" hasCustomPrompt="1"/>
          </p:nvPr>
        </p:nvSpPr>
        <p:spPr>
          <a:xfrm>
            <a:off x="5772246" y="3685576"/>
            <a:ext cx="6000654" cy="619723"/>
          </a:xfrm>
          <a:prstGeom prst="rect">
            <a:avLst/>
          </a:prstGeom>
        </p:spPr>
        <p:txBody>
          <a:bodyPr wrap="none" lIns="91440" tIns="0" rIns="91440" bIns="0" anchor="t"/>
          <a:lstStyle>
            <a:lvl1pPr marL="0" indent="0">
              <a:spcBef>
                <a:spcPts val="150"/>
              </a:spcBef>
              <a:buNone/>
              <a:defRPr sz="1800" i="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Tree>
    <p:extLst>
      <p:ext uri="{BB962C8B-B14F-4D97-AF65-F5344CB8AC3E}">
        <p14:creationId xmlns:p14="http://schemas.microsoft.com/office/powerpoint/2010/main" val="24435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animBg="1"/>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senter Info 3x">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330"/>
          <a:stretch/>
        </p:blipFill>
        <p:spPr>
          <a:xfrm>
            <a:off x="5841083" y="-1"/>
            <a:ext cx="577680" cy="1825463"/>
          </a:xfrm>
          <a:prstGeom prst="rect">
            <a:avLst/>
          </a:prstGeom>
        </p:spPr>
      </p:pic>
      <p:sp>
        <p:nvSpPr>
          <p:cNvPr id="8" name="Picture Placeholder 10"/>
          <p:cNvSpPr>
            <a:spLocks noGrp="1"/>
          </p:cNvSpPr>
          <p:nvPr>
            <p:ph type="pic" sz="quarter" idx="12" hasCustomPrompt="1"/>
          </p:nvPr>
        </p:nvSpPr>
        <p:spPr>
          <a:xfrm>
            <a:off x="1758083" y="2200464"/>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9" name="Picture Placeholder 10"/>
          <p:cNvSpPr>
            <a:spLocks noGrp="1"/>
          </p:cNvSpPr>
          <p:nvPr>
            <p:ph type="pic" sz="quarter" idx="13" hasCustomPrompt="1"/>
          </p:nvPr>
        </p:nvSpPr>
        <p:spPr>
          <a:xfrm>
            <a:off x="9095149" y="2200590"/>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0" name="Picture Placeholder 10"/>
          <p:cNvSpPr>
            <a:spLocks noGrp="1"/>
          </p:cNvSpPr>
          <p:nvPr>
            <p:ph type="pic" sz="quarter" idx="14" hasCustomPrompt="1"/>
          </p:nvPr>
        </p:nvSpPr>
        <p:spPr>
          <a:xfrm>
            <a:off x="5426616" y="2200590"/>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2" name="Text Placeholder 11"/>
          <p:cNvSpPr>
            <a:spLocks noGrp="1"/>
          </p:cNvSpPr>
          <p:nvPr>
            <p:ph type="body" sz="quarter" idx="15" hasCustomPrompt="1"/>
          </p:nvPr>
        </p:nvSpPr>
        <p:spPr>
          <a:xfrm>
            <a:off x="1051626" y="3670302"/>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3"/>
          <p:cNvSpPr>
            <a:spLocks noGrp="1"/>
          </p:cNvSpPr>
          <p:nvPr>
            <p:ph type="body" sz="quarter" idx="16" hasCustomPrompt="1"/>
          </p:nvPr>
        </p:nvSpPr>
        <p:spPr>
          <a:xfrm>
            <a:off x="1051626" y="3981324"/>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1" name="Text Placeholder 11"/>
          <p:cNvSpPr>
            <a:spLocks noGrp="1"/>
          </p:cNvSpPr>
          <p:nvPr>
            <p:ph type="body" sz="quarter" idx="17" hasCustomPrompt="1"/>
          </p:nvPr>
        </p:nvSpPr>
        <p:spPr>
          <a:xfrm>
            <a:off x="4720159" y="3670300"/>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23" name="Text Placeholder 11"/>
          <p:cNvSpPr>
            <a:spLocks noGrp="1"/>
          </p:cNvSpPr>
          <p:nvPr>
            <p:ph type="body" sz="quarter" idx="19" hasCustomPrompt="1"/>
          </p:nvPr>
        </p:nvSpPr>
        <p:spPr>
          <a:xfrm>
            <a:off x="8388692" y="3671742"/>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25" name="Text Placeholder 13"/>
          <p:cNvSpPr>
            <a:spLocks noGrp="1"/>
          </p:cNvSpPr>
          <p:nvPr>
            <p:ph type="body" sz="quarter" idx="21" hasCustomPrompt="1"/>
          </p:nvPr>
        </p:nvSpPr>
        <p:spPr>
          <a:xfrm>
            <a:off x="1051626" y="4292346"/>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
        <p:nvSpPr>
          <p:cNvPr id="26" name="Text Placeholder 13"/>
          <p:cNvSpPr>
            <a:spLocks noGrp="1"/>
          </p:cNvSpPr>
          <p:nvPr>
            <p:ph type="body" sz="quarter" idx="22" hasCustomPrompt="1"/>
          </p:nvPr>
        </p:nvSpPr>
        <p:spPr>
          <a:xfrm>
            <a:off x="4720159" y="3981324"/>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7" name="Text Placeholder 13"/>
          <p:cNvSpPr>
            <a:spLocks noGrp="1"/>
          </p:cNvSpPr>
          <p:nvPr>
            <p:ph type="body" sz="quarter" idx="23" hasCustomPrompt="1"/>
          </p:nvPr>
        </p:nvSpPr>
        <p:spPr>
          <a:xfrm>
            <a:off x="4720159" y="4292346"/>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
        <p:nvSpPr>
          <p:cNvPr id="28" name="Text Placeholder 13"/>
          <p:cNvSpPr>
            <a:spLocks noGrp="1"/>
          </p:cNvSpPr>
          <p:nvPr>
            <p:ph type="body" sz="quarter" idx="24" hasCustomPrompt="1"/>
          </p:nvPr>
        </p:nvSpPr>
        <p:spPr>
          <a:xfrm>
            <a:off x="8388692" y="3981450"/>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9" name="Text Placeholder 13"/>
          <p:cNvSpPr>
            <a:spLocks noGrp="1"/>
          </p:cNvSpPr>
          <p:nvPr>
            <p:ph type="body" sz="quarter" idx="25" hasCustomPrompt="1"/>
          </p:nvPr>
        </p:nvSpPr>
        <p:spPr>
          <a:xfrm>
            <a:off x="8388692" y="4292472"/>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Tree>
    <p:extLst>
      <p:ext uri="{BB962C8B-B14F-4D97-AF65-F5344CB8AC3E}">
        <p14:creationId xmlns:p14="http://schemas.microsoft.com/office/powerpoint/2010/main" val="126049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500"/>
                                        <p:tgtEl>
                                          <p:spTgt spid="1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xEl>
                                              <p:pRg st="0" end="0"/>
                                            </p:txEl>
                                          </p:spTgt>
                                        </p:tgtEl>
                                        <p:attrNameLst>
                                          <p:attrName>style.visibility</p:attrName>
                                        </p:attrNameLst>
                                      </p:cBhvr>
                                      <p:to>
                                        <p:strVal val="visible"/>
                                      </p:to>
                                    </p:set>
                                    <p:animEffect transition="in" filter="fade">
                                      <p:cBhvr>
                                        <p:cTn id="16" dur="500"/>
                                        <p:tgtEl>
                                          <p:spTgt spid="2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5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xEl>
                                              <p:pRg st="0" end="0"/>
                                            </p:txEl>
                                          </p:spTgt>
                                        </p:tgtEl>
                                        <p:attrNameLst>
                                          <p:attrName>style.visibility</p:attrName>
                                        </p:attrNameLst>
                                      </p:cBhvr>
                                      <p:to>
                                        <p:strVal val="visible"/>
                                      </p:to>
                                    </p:set>
                                    <p:animEffect transition="in" filter="fade">
                                      <p:cBhvr>
                                        <p:cTn id="27" dur="500"/>
                                        <p:tgtEl>
                                          <p:spTgt spid="27">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xEl>
                                              <p:pRg st="0" end="0"/>
                                            </p:txEl>
                                          </p:spTgt>
                                        </p:tgtEl>
                                        <p:attrNameLst>
                                          <p:attrName>style.visibility</p:attrName>
                                        </p:attrNameLst>
                                      </p:cBhvr>
                                      <p:to>
                                        <p:strVal val="visible"/>
                                      </p:to>
                                    </p:set>
                                    <p:animEffect transition="in" filter="fade">
                                      <p:cBhvr>
                                        <p:cTn id="30" dur="500"/>
                                        <p:tgtEl>
                                          <p:spTgt spid="2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xEl>
                                              <p:pRg st="0" end="0"/>
                                            </p:txEl>
                                          </p:spTgt>
                                        </p:tgtEl>
                                        <p:attrNameLst>
                                          <p:attrName>style.visibility</p:attrName>
                                        </p:attrNameLst>
                                      </p:cBhvr>
                                      <p:to>
                                        <p:strVal val="visible"/>
                                      </p:to>
                                    </p:set>
                                    <p:animEffect transition="in" filter="fade">
                                      <p:cBhvr>
                                        <p:cTn id="38" dur="500"/>
                                        <p:tgtEl>
                                          <p:spTgt spid="23">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5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xEl>
                                              <p:pRg st="0" end="0"/>
                                            </p:txEl>
                                          </p:spTgt>
                                        </p:tgtEl>
                                        <p:attrNameLst>
                                          <p:attrName>style.visibility</p:attrName>
                                        </p:attrNameLst>
                                      </p:cBhvr>
                                      <p:to>
                                        <p:strVal val="visible"/>
                                      </p:to>
                                    </p:set>
                                    <p:animEffect transition="in" filter="fade">
                                      <p:cBhvr>
                                        <p:cTn id="44"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7" name="Media Placeholder 6"/>
          <p:cNvSpPr>
            <a:spLocks noGrp="1"/>
          </p:cNvSpPr>
          <p:nvPr>
            <p:ph type="media" sz="quarter" idx="10" hasCustomPrompt="1"/>
          </p:nvPr>
        </p:nvSpPr>
        <p:spPr>
          <a:xfrm>
            <a:off x="0" y="0"/>
            <a:ext cx="12192000" cy="6858000"/>
          </a:xfrm>
          <a:solidFill>
            <a:schemeClr val="bg2"/>
          </a:solidFill>
        </p:spPr>
        <p:txBody>
          <a:bodyPr lIns="4846320" tIns="3931920"/>
          <a:lstStyle>
            <a:lvl1pPr>
              <a:defRPr>
                <a:gradFill>
                  <a:gsLst>
                    <a:gs pos="0">
                      <a:schemeClr val="accent3"/>
                    </a:gs>
                    <a:gs pos="100000">
                      <a:schemeClr val="accent3">
                        <a:alpha val="99000"/>
                      </a:schemeClr>
                    </a:gs>
                  </a:gsLst>
                  <a:lin ang="5400000" scaled="1"/>
                </a:gradFill>
              </a:defRPr>
            </a:lvl1pPr>
          </a:lstStyle>
          <a:p>
            <a:r>
              <a:rPr lang="en-US" dirty="0" smtClean="0"/>
              <a:t>Click to Add Video</a:t>
            </a:r>
            <a:endParaRPr lang="en-US" dirty="0"/>
          </a:p>
        </p:txBody>
      </p:sp>
    </p:spTree>
    <p:extLst>
      <p:ext uri="{BB962C8B-B14F-4D97-AF65-F5344CB8AC3E}">
        <p14:creationId xmlns:p14="http://schemas.microsoft.com/office/powerpoint/2010/main" val="20120933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12192000" cy="6858000"/>
          </a:xfrm>
          <a:solidFill>
            <a:schemeClr val="bg2"/>
          </a:solidFill>
        </p:spPr>
        <p:txBody>
          <a:bodyPr vert="horz" lIns="0" tIns="914400" rIns="0" bIns="0" rtlCol="0" anchor="ctr">
            <a:normAutofit/>
          </a:bodyPr>
          <a:lstStyle>
            <a:lvl1pPr algn="ctr">
              <a:defRPr lang="en-US">
                <a:gradFill>
                  <a:gsLst>
                    <a:gs pos="0">
                      <a:schemeClr val="accent3"/>
                    </a:gs>
                    <a:gs pos="100000">
                      <a:schemeClr val="accent3">
                        <a:alpha val="99000"/>
                      </a:schemeClr>
                    </a:gs>
                  </a:gsLst>
                  <a:lin ang="5400000" scaled="1"/>
                </a:gradFill>
              </a:defRPr>
            </a:lvl1pPr>
          </a:lstStyle>
          <a:p>
            <a:pPr lvl="0"/>
            <a:endParaRPr lang="en-US" dirty="0"/>
          </a:p>
        </p:txBody>
      </p:sp>
    </p:spTree>
    <p:extLst>
      <p:ext uri="{BB962C8B-B14F-4D97-AF65-F5344CB8AC3E}">
        <p14:creationId xmlns:p14="http://schemas.microsoft.com/office/powerpoint/2010/main" val="19902231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ol Story">
    <p:spTree>
      <p:nvGrpSpPr>
        <p:cNvPr id="1" name=""/>
        <p:cNvGrpSpPr/>
        <p:nvPr/>
      </p:nvGrpSpPr>
      <p:grpSpPr>
        <a:xfrm>
          <a:off x="0" y="0"/>
          <a:ext cx="0" cy="0"/>
          <a:chOff x="0" y="0"/>
          <a:chExt cx="0" cy="0"/>
        </a:xfrm>
      </p:grpSpPr>
      <p:sp>
        <p:nvSpPr>
          <p:cNvPr id="16" name="Text Placeholder 10"/>
          <p:cNvSpPr>
            <a:spLocks noGrp="1"/>
          </p:cNvSpPr>
          <p:nvPr>
            <p:ph type="body" sz="quarter" idx="12"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7" name="Text Placeholder 13"/>
          <p:cNvSpPr>
            <a:spLocks noGrp="1"/>
          </p:cNvSpPr>
          <p:nvPr>
            <p:ph type="body" sz="quarter" idx="13"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chemeClr val="accent3"/>
                    </a:gs>
                    <a:gs pos="100000">
                      <a:schemeClr val="accent3">
                        <a:alpha val="99000"/>
                      </a:schemeClr>
                    </a:gs>
                  </a:gsLst>
                  <a:lin ang="5400000" scaled="1"/>
                </a:gradFill>
              </a:defRPr>
            </a:lvl1pPr>
          </a:lstStyle>
          <a:p>
            <a:pPr lvl="0"/>
            <a:r>
              <a:rPr lang="en-US" dirty="0" smtClean="0"/>
              <a:t>Click to add text</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6714"/>
          <a:stretch/>
        </p:blipFill>
        <p:spPr>
          <a:xfrm>
            <a:off x="547305" y="-1"/>
            <a:ext cx="489965" cy="184427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20359622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een Title and 3 Image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6096000" y="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28246"/>
          <a:stretch/>
        </p:blipFill>
        <p:spPr>
          <a:xfrm>
            <a:off x="516682" y="-4334"/>
            <a:ext cx="604470" cy="1734918"/>
          </a:xfrm>
          <a:prstGeom prst="rect">
            <a:avLst/>
          </a:prstGeom>
        </p:spPr>
      </p:pic>
      <p:sp>
        <p:nvSpPr>
          <p:cNvPr id="11" name="Picture Placeholder 4"/>
          <p:cNvSpPr>
            <a:spLocks noGrp="1"/>
          </p:cNvSpPr>
          <p:nvPr>
            <p:ph type="pic" sz="quarter" idx="13" hasCustomPrompt="1"/>
          </p:nvPr>
        </p:nvSpPr>
        <p:spPr>
          <a:xfrm>
            <a:off x="6096000" y="228600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sp>
        <p:nvSpPr>
          <p:cNvPr id="12" name="Picture Placeholder 4"/>
          <p:cNvSpPr>
            <a:spLocks noGrp="1"/>
          </p:cNvSpPr>
          <p:nvPr>
            <p:ph type="pic" sz="quarter" idx="14" hasCustomPrompt="1"/>
          </p:nvPr>
        </p:nvSpPr>
        <p:spPr>
          <a:xfrm>
            <a:off x="6096000" y="457200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sp>
        <p:nvSpPr>
          <p:cNvPr id="13" name="Text Placeholder 7"/>
          <p:cNvSpPr>
            <a:spLocks noGrp="1"/>
          </p:cNvSpPr>
          <p:nvPr>
            <p:ph type="body" sz="quarter" idx="11"/>
          </p:nvPr>
        </p:nvSpPr>
        <p:spPr>
          <a:xfrm>
            <a:off x="647700" y="2003617"/>
            <a:ext cx="4991099" cy="3670300"/>
          </a:xfrm>
          <a:prstGeom prst="rect">
            <a:avLst/>
          </a:prstGeom>
        </p:spPr>
        <p:txBody>
          <a:bodyPr wrap="square" lIns="0" tIns="0" rIns="0" anchor="t"/>
          <a:lstStyle>
            <a:lvl1pPr marL="0" indent="0">
              <a:lnSpc>
                <a:spcPct val="100000"/>
              </a:lnSpc>
              <a:spcBef>
                <a:spcPts val="0"/>
              </a:spcBef>
              <a:buNone/>
              <a:defRPr sz="6000" b="0">
                <a:gradFill>
                  <a:gsLst>
                    <a:gs pos="0">
                      <a:srgbClr val="B8D432"/>
                    </a:gs>
                    <a:gs pos="100000">
                      <a:srgbClr val="B8D432">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endParaRPr lang="en-US" dirty="0" smtClean="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89659119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 Opportuniti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972" y="1406988"/>
            <a:ext cx="8901629" cy="4662154"/>
          </a:xfrm>
          <a:prstGeom prst="rect">
            <a:avLst/>
          </a:prstGeom>
        </p:spPr>
      </p:pic>
      <p:sp>
        <p:nvSpPr>
          <p:cNvPr id="7" name="Text Placeholder 6"/>
          <p:cNvSpPr>
            <a:spLocks noGrp="1"/>
          </p:cNvSpPr>
          <p:nvPr>
            <p:ph type="body" sz="quarter" idx="10"/>
          </p:nvPr>
        </p:nvSpPr>
        <p:spPr>
          <a:xfrm>
            <a:off x="5971444" y="1388431"/>
            <a:ext cx="5001355" cy="535531"/>
          </a:xfrm>
          <a:prstGeom prst="rect">
            <a:avLst/>
          </a:prstGeom>
        </p:spPr>
        <p:txBody>
          <a:bodyPr wrap="square" rIns="182880">
            <a:spAutoFit/>
          </a:bodyPr>
          <a:lstStyle>
            <a:lvl1pPr marL="0" indent="0">
              <a:buNone/>
              <a:defRPr sz="3200" b="0" cap="all" baseline="0">
                <a:gradFill>
                  <a:gsLst>
                    <a:gs pos="0">
                      <a:srgbClr val="1DBAED"/>
                    </a:gs>
                    <a:gs pos="100000">
                      <a:srgbClr val="1DBAED">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03469292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pportunities Blue (Live Tex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6392" b="67835"/>
          <a:stretch/>
        </p:blipFill>
        <p:spPr>
          <a:xfrm>
            <a:off x="9427" y="0"/>
            <a:ext cx="1659118" cy="2205872"/>
          </a:xfrm>
          <a:prstGeom prst="rect">
            <a:avLst/>
          </a:prstGeom>
        </p:spPr>
      </p:pic>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rgbClr val="00B9EE">
                        <a:alpha val="99000"/>
                      </a:srgbClr>
                    </a:gs>
                    <a:gs pos="100000">
                      <a:srgbClr val="00B9EE"/>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1854965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4881" y="2133048"/>
            <a:ext cx="11108019" cy="2182028"/>
          </a:xfrm>
        </p:spPr>
        <p:txBody>
          <a:bodyPr anchor="b">
            <a:noAutofit/>
          </a:bodyPr>
          <a:lstStyle>
            <a:lvl1pPr>
              <a:defRPr sz="7200" cap="none" baseline="0">
                <a:gradFill>
                  <a:gsLst>
                    <a:gs pos="0">
                      <a:srgbClr val="1DBAED">
                        <a:alpha val="99000"/>
                      </a:srgbClr>
                    </a:gs>
                    <a:gs pos="100000">
                      <a:srgbClr val="1DBAED"/>
                    </a:gs>
                  </a:gsLst>
                  <a:lin ang="5400000" scaled="1"/>
                </a:gradFill>
              </a:defRPr>
            </a:lvl1pPr>
          </a:lstStyle>
          <a:p>
            <a:r>
              <a:rPr lang="en-US" dirty="0" smtClean="0"/>
              <a:t>Tap to Add Presentation Title</a:t>
            </a:r>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22175"/>
          <a:stretch/>
        </p:blipFill>
        <p:spPr>
          <a:xfrm>
            <a:off x="518006" y="-1"/>
            <a:ext cx="525449" cy="1005289"/>
          </a:xfrm>
          <a:prstGeom prst="rect">
            <a:avLst/>
          </a:prstGeom>
        </p:spPr>
      </p:pic>
    </p:spTree>
    <p:extLst>
      <p:ext uri="{BB962C8B-B14F-4D97-AF65-F5344CB8AC3E}">
        <p14:creationId xmlns:p14="http://schemas.microsoft.com/office/powerpoint/2010/main" val="16740493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oll Description Blue">
    <p:spTree>
      <p:nvGrpSpPr>
        <p:cNvPr id="1" name=""/>
        <p:cNvGrpSpPr/>
        <p:nvPr/>
      </p:nvGrpSpPr>
      <p:grpSpPr>
        <a:xfrm>
          <a:off x="0" y="0"/>
          <a:ext cx="0" cy="0"/>
          <a:chOff x="0" y="0"/>
          <a:chExt cx="0" cy="0"/>
        </a:xfrm>
      </p:grpSpPr>
      <p:sp>
        <p:nvSpPr>
          <p:cNvPr id="7" name="Text Placeholder 9"/>
          <p:cNvSpPr>
            <a:spLocks noGrp="1"/>
          </p:cNvSpPr>
          <p:nvPr>
            <p:ph type="body" sz="quarter" idx="10" hasCustomPrompt="1"/>
          </p:nvPr>
        </p:nvSpPr>
        <p:spPr>
          <a:xfrm>
            <a:off x="656568" y="1905000"/>
            <a:ext cx="5439432" cy="2286000"/>
          </a:xfrm>
        </p:spPr>
        <p:txBody>
          <a:bodyPr lIns="0" tIns="0" rIns="0" bIns="0">
            <a:noAutofit/>
          </a:bodyPr>
          <a:lstStyle>
            <a:lvl1pPr>
              <a:defRPr sz="4200" b="1" spc="-30" baseline="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8" name="Text Placeholder 11"/>
          <p:cNvSpPr>
            <a:spLocks noGrp="1"/>
          </p:cNvSpPr>
          <p:nvPr>
            <p:ph type="body" sz="quarter" idx="11"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1" name="Text Placeholder 13"/>
          <p:cNvSpPr>
            <a:spLocks noGrp="1"/>
          </p:cNvSpPr>
          <p:nvPr>
            <p:ph type="body" sz="quarter" idx="12" hasCustomPrompt="1"/>
          </p:nvPr>
        </p:nvSpPr>
        <p:spPr>
          <a:xfrm>
            <a:off x="6553200" y="2628510"/>
            <a:ext cx="5219700" cy="3649955"/>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t="20476"/>
          <a:stretch/>
        </p:blipFill>
        <p:spPr>
          <a:xfrm>
            <a:off x="620972" y="-5024"/>
            <a:ext cx="420821" cy="1769610"/>
          </a:xfrm>
          <a:prstGeom prst="rect">
            <a:avLst/>
          </a:prstGeom>
        </p:spPr>
      </p:pic>
    </p:spTree>
    <p:extLst>
      <p:ext uri="{BB962C8B-B14F-4D97-AF65-F5344CB8AC3E}">
        <p14:creationId xmlns:p14="http://schemas.microsoft.com/office/powerpoint/2010/main" val="262983717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0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Employee Profi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26060"/>
          <a:stretch/>
        </p:blipFill>
        <p:spPr>
          <a:xfrm>
            <a:off x="513847" y="-4595"/>
            <a:ext cx="582688" cy="1877463"/>
          </a:xfrm>
          <a:prstGeom prst="rect">
            <a:avLst/>
          </a:prstGeom>
        </p:spPr>
      </p:pic>
      <p:sp>
        <p:nvSpPr>
          <p:cNvPr id="10" name="Text Placeholder 9"/>
          <p:cNvSpPr>
            <a:spLocks noGrp="1"/>
          </p:cNvSpPr>
          <p:nvPr>
            <p:ph type="body" sz="quarter" idx="10" hasCustomPrompt="1"/>
          </p:nvPr>
        </p:nvSpPr>
        <p:spPr>
          <a:xfrm>
            <a:off x="647700" y="2104011"/>
            <a:ext cx="4991100" cy="3084512"/>
          </a:xfrm>
        </p:spPr>
        <p:txBody>
          <a:bodyPr lIns="0" tIns="0" bIns="0">
            <a:normAutofit/>
          </a:bodyPr>
          <a:lstStyle>
            <a:lvl1pPr>
              <a:defRPr sz="3600" baseline="0">
                <a:gradFill>
                  <a:gsLst>
                    <a:gs pos="0">
                      <a:schemeClr val="accent3"/>
                    </a:gs>
                    <a:gs pos="100000">
                      <a:schemeClr val="accent3">
                        <a:alpha val="99000"/>
                      </a:scheme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81739341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t="22175"/>
          <a:stretch/>
        </p:blipFill>
        <p:spPr>
          <a:xfrm>
            <a:off x="514831" y="-1"/>
            <a:ext cx="525449" cy="1005289"/>
          </a:xfrm>
          <a:prstGeom prst="rect">
            <a:avLst/>
          </a:prstGeom>
        </p:spPr>
      </p:pic>
      <p:sp>
        <p:nvSpPr>
          <p:cNvPr id="11" name="Text Placeholder 10"/>
          <p:cNvSpPr>
            <a:spLocks noGrp="1"/>
          </p:cNvSpPr>
          <p:nvPr>
            <p:ph type="body" sz="quarter" idx="12" hasCustomPrompt="1"/>
          </p:nvPr>
        </p:nvSpPr>
        <p:spPr>
          <a:xfrm>
            <a:off x="656569" y="1090613"/>
            <a:ext cx="4982231" cy="727075"/>
          </a:xfrm>
        </p:spPr>
        <p:txBody>
          <a:bodyPr lIns="0">
            <a:noAutofit/>
          </a:bodyPr>
          <a:lstStyle>
            <a:lvl1pPr>
              <a:spcBef>
                <a:spcPts val="300"/>
              </a:spcBef>
              <a:defRPr>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56569" y="2136774"/>
            <a:ext cx="4982231" cy="3566160"/>
          </a:xfrm>
        </p:spPr>
        <p:txBody>
          <a:bodyPr lIns="0" tIns="0">
            <a:noAutofit/>
          </a:bodyPr>
          <a:lstStyle>
            <a:lvl1pPr>
              <a:defRPr sz="3600">
                <a:gradFill>
                  <a:gsLst>
                    <a:gs pos="0">
                      <a:schemeClr val="accent3">
                        <a:alpha val="99000"/>
                      </a:schemeClr>
                    </a:gs>
                    <a:gs pos="100000">
                      <a:schemeClr val="accent3">
                        <a:alpha val="99000"/>
                      </a:schemeClr>
                    </a:gs>
                  </a:gsLst>
                  <a:lin ang="5400000" scaled="1"/>
                </a:gradFill>
              </a:defRPr>
            </a:lvl1pPr>
          </a:lstStyle>
          <a:p>
            <a:pPr lvl="0"/>
            <a:r>
              <a:rPr lang="en-US" dirty="0" smtClean="0"/>
              <a:t>Click to add text</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70889345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range Opportunities">
    <p:spTree>
      <p:nvGrpSpPr>
        <p:cNvPr id="1" name=""/>
        <p:cNvGrpSpPr/>
        <p:nvPr/>
      </p:nvGrpSpPr>
      <p:grpSpPr>
        <a:xfrm>
          <a:off x="0" y="0"/>
          <a:ext cx="0" cy="0"/>
          <a:chOff x="0" y="0"/>
          <a:chExt cx="0" cy="0"/>
        </a:xfrm>
      </p:grpSpPr>
      <p:sp>
        <p:nvSpPr>
          <p:cNvPr id="4" name="Text Placeholder 6"/>
          <p:cNvSpPr>
            <a:spLocks noGrp="1"/>
          </p:cNvSpPr>
          <p:nvPr>
            <p:ph type="body" sz="quarter" idx="10"/>
          </p:nvPr>
        </p:nvSpPr>
        <p:spPr>
          <a:xfrm>
            <a:off x="7029067" y="4605357"/>
            <a:ext cx="4743833" cy="535531"/>
          </a:xfrm>
          <a:prstGeom prst="rect">
            <a:avLst/>
          </a:prstGeom>
        </p:spPr>
        <p:txBody>
          <a:bodyPr wrap="square">
            <a:spAutoFit/>
          </a:bodyPr>
          <a:lstStyle>
            <a:lvl1pPr marL="0" indent="0">
              <a:buNone/>
              <a:defRPr sz="3200" b="0" cap="all" baseline="0">
                <a:gradFill>
                  <a:gsLst>
                    <a:gs pos="0">
                      <a:srgbClr val="EE8925"/>
                    </a:gs>
                    <a:gs pos="100000">
                      <a:srgbClr val="EE8925"/>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972" y="1409102"/>
            <a:ext cx="8901629" cy="466004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69147449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pportunities Orange (Live Text)">
    <p:spTree>
      <p:nvGrpSpPr>
        <p:cNvPr id="1" name=""/>
        <p:cNvGrpSpPr/>
        <p:nvPr/>
      </p:nvGrpSpPr>
      <p:grpSpPr>
        <a:xfrm>
          <a:off x="0" y="0"/>
          <a:ext cx="0" cy="0"/>
          <a:chOff x="0" y="0"/>
          <a:chExt cx="0" cy="0"/>
        </a:xfrm>
      </p:grpSpPr>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chemeClr val="accent2"/>
                    </a:gs>
                    <a:gs pos="100000">
                      <a:schemeClr val="accent2">
                        <a:alpha val="99000"/>
                      </a:schemeClr>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2" name="Picture 1"/>
          <p:cNvPicPr>
            <a:picLocks noChangeAspect="1"/>
          </p:cNvPicPr>
          <p:nvPr userDrawn="1"/>
        </p:nvPicPr>
        <p:blipFill rotWithShape="1">
          <a:blip r:embed="rId3">
            <a:clrChange>
              <a:clrFrom>
                <a:srgbClr val="071C37"/>
              </a:clrFrom>
              <a:clrTo>
                <a:srgbClr val="071C37">
                  <a:alpha val="0"/>
                </a:srgbClr>
              </a:clrTo>
            </a:clrChange>
            <a:extLst>
              <a:ext uri="{28A0092B-C50C-407E-A947-70E740481C1C}">
                <a14:useLocalDpi xmlns:a14="http://schemas.microsoft.com/office/drawing/2010/main" val="0"/>
              </a:ext>
            </a:extLst>
          </a:blip>
          <a:srcRect r="82139" b="71134"/>
          <a:stretch/>
        </p:blipFill>
        <p:spPr>
          <a:xfrm>
            <a:off x="9427" y="0"/>
            <a:ext cx="2177592" cy="1979629"/>
          </a:xfrm>
          <a:prstGeom prst="rect">
            <a:avLst/>
          </a:prstGeom>
        </p:spPr>
      </p:pic>
    </p:spTree>
    <p:extLst>
      <p:ext uri="{BB962C8B-B14F-4D97-AF65-F5344CB8AC3E}">
        <p14:creationId xmlns:p14="http://schemas.microsoft.com/office/powerpoint/2010/main" val="212443174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oll Description Orange">
    <p:spTree>
      <p:nvGrpSpPr>
        <p:cNvPr id="1" name=""/>
        <p:cNvGrpSpPr/>
        <p:nvPr/>
      </p:nvGrpSpPr>
      <p:grpSpPr>
        <a:xfrm>
          <a:off x="0" y="0"/>
          <a:ext cx="0" cy="0"/>
          <a:chOff x="0" y="0"/>
          <a:chExt cx="0" cy="0"/>
        </a:xfrm>
      </p:grpSpPr>
      <p:sp>
        <p:nvSpPr>
          <p:cNvPr id="17" name="Text Placeholder 9"/>
          <p:cNvSpPr>
            <a:spLocks noGrp="1"/>
          </p:cNvSpPr>
          <p:nvPr>
            <p:ph type="body" sz="quarter" idx="13" hasCustomPrompt="1"/>
          </p:nvPr>
        </p:nvSpPr>
        <p:spPr>
          <a:xfrm>
            <a:off x="656568" y="1905000"/>
            <a:ext cx="5439432" cy="2286000"/>
          </a:xfrm>
        </p:spPr>
        <p:txBody>
          <a:bodyPr lIns="0" tIns="0" rIns="0" bIns="0">
            <a:noAutofit/>
          </a:bodyPr>
          <a:lstStyle>
            <a:lvl1pPr>
              <a:defRPr sz="4200" b="1" spc="-30" baseline="0">
                <a:gradFill>
                  <a:gsLst>
                    <a:gs pos="0">
                      <a:schemeClr val="accent2"/>
                    </a:gs>
                    <a:gs pos="100000">
                      <a:schemeClr val="accent2">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18" name="Text Placeholder 11"/>
          <p:cNvSpPr>
            <a:spLocks noGrp="1"/>
          </p:cNvSpPr>
          <p:nvPr>
            <p:ph type="body" sz="quarter" idx="14"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chemeClr val="accent2"/>
                    </a:gs>
                    <a:gs pos="100000">
                      <a:schemeClr val="accent2">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9" name="Text Placeholder 13"/>
          <p:cNvSpPr>
            <a:spLocks noGrp="1"/>
          </p:cNvSpPr>
          <p:nvPr>
            <p:ph type="body" sz="quarter" idx="15" hasCustomPrompt="1"/>
          </p:nvPr>
        </p:nvSpPr>
        <p:spPr>
          <a:xfrm>
            <a:off x="6553200" y="2628511"/>
            <a:ext cx="5219700" cy="3657990"/>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chemeClr val="accent2"/>
                    </a:gs>
                    <a:gs pos="100000">
                      <a:schemeClr val="accent2">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21" name="Picture 20"/>
          <p:cNvPicPr>
            <a:picLocks noChangeAspect="1"/>
          </p:cNvPicPr>
          <p:nvPr userDrawn="1"/>
        </p:nvPicPr>
        <p:blipFill rotWithShape="1">
          <a:blip r:embed="rId3">
            <a:extLst>
              <a:ext uri="{28A0092B-C50C-407E-A947-70E740481C1C}">
                <a14:useLocalDpi xmlns:a14="http://schemas.microsoft.com/office/drawing/2010/main" val="0"/>
              </a:ext>
            </a:extLst>
          </a:blip>
          <a:srcRect t="19577" r="-17966" b="-1"/>
          <a:stretch/>
        </p:blipFill>
        <p:spPr>
          <a:xfrm>
            <a:off x="624172" y="-3079"/>
            <a:ext cx="490214" cy="1767223"/>
          </a:xfrm>
          <a:prstGeom prst="rect">
            <a:avLst/>
          </a:prstGeom>
        </p:spPr>
      </p:pic>
    </p:spTree>
    <p:extLst>
      <p:ext uri="{BB962C8B-B14F-4D97-AF65-F5344CB8AC3E}">
        <p14:creationId xmlns:p14="http://schemas.microsoft.com/office/powerpoint/2010/main" val="186797319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ange Employee Profil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47700" y="2104011"/>
            <a:ext cx="4991100" cy="3084512"/>
          </a:xfrm>
        </p:spPr>
        <p:txBody>
          <a:bodyPr lIns="45720" tIns="91440">
            <a:normAutofit/>
          </a:bodyPr>
          <a:lstStyle>
            <a:lvl1pPr>
              <a:defRPr sz="3600" baseline="0">
                <a:gradFill>
                  <a:gsLst>
                    <a:gs pos="0">
                      <a:schemeClr val="accent2"/>
                    </a:gs>
                    <a:gs pos="100000">
                      <a:schemeClr val="accent2">
                        <a:alpha val="99000"/>
                      </a:scheme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rgbClr val="FF8C00"/>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113"/>
          <a:stretch/>
        </p:blipFill>
        <p:spPr>
          <a:xfrm>
            <a:off x="549057" y="-8921"/>
            <a:ext cx="618298" cy="1846416"/>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02935913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ange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rgbClr val="FF8C00"/>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56568" y="1090613"/>
            <a:ext cx="4982231" cy="727075"/>
          </a:xfrm>
        </p:spPr>
        <p:txBody>
          <a:bodyPr lIns="0" tIns="0">
            <a:noAutofit/>
          </a:bodyPr>
          <a:lstStyle>
            <a:lvl1pPr>
              <a:spcBef>
                <a:spcPts val="300"/>
              </a:spcBef>
              <a:defRPr>
                <a:gradFill>
                  <a:gsLst>
                    <a:gs pos="0">
                      <a:schemeClr val="accent2"/>
                    </a:gs>
                    <a:gs pos="100000">
                      <a:schemeClr val="accent2">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47700" y="2136774"/>
            <a:ext cx="4991100" cy="3566160"/>
          </a:xfrm>
        </p:spPr>
        <p:txBody>
          <a:bodyPr lIns="0" tIns="0">
            <a:noAutofit/>
          </a:bodyPr>
          <a:lstStyle>
            <a:lvl1pPr>
              <a:defRPr sz="3600">
                <a:gradFill>
                  <a:gsLst>
                    <a:gs pos="0">
                      <a:schemeClr val="accent2"/>
                    </a:gs>
                    <a:gs pos="100000">
                      <a:schemeClr val="accent2">
                        <a:alpha val="99000"/>
                      </a:schemeClr>
                    </a:gs>
                  </a:gsLst>
                  <a:lin ang="5400000" scaled="1"/>
                </a:gradFill>
              </a:defRPr>
            </a:lvl1pPr>
          </a:lstStyle>
          <a:p>
            <a:pPr lvl="0"/>
            <a:r>
              <a:rPr lang="en-US" dirty="0" smtClean="0"/>
              <a:t>Click to add text</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49542" b="1"/>
          <a:stretch/>
        </p:blipFill>
        <p:spPr>
          <a:xfrm>
            <a:off x="548989" y="0"/>
            <a:ext cx="618298" cy="102506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02494402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reen Opportuniti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952" y="1416745"/>
            <a:ext cx="8901629" cy="4660040"/>
          </a:xfrm>
          <a:prstGeom prst="rect">
            <a:avLst/>
          </a:prstGeom>
        </p:spPr>
      </p:pic>
      <p:sp>
        <p:nvSpPr>
          <p:cNvPr id="5" name="Text Placeholder 6"/>
          <p:cNvSpPr>
            <a:spLocks noGrp="1"/>
          </p:cNvSpPr>
          <p:nvPr>
            <p:ph type="body" sz="quarter" idx="10"/>
          </p:nvPr>
        </p:nvSpPr>
        <p:spPr>
          <a:xfrm>
            <a:off x="5133860" y="5634564"/>
            <a:ext cx="5029200" cy="535531"/>
          </a:xfrm>
          <a:prstGeom prst="rect">
            <a:avLst/>
          </a:prstGeom>
        </p:spPr>
        <p:txBody>
          <a:bodyPr wrap="square" anchor="b">
            <a:spAutoFit/>
          </a:bodyPr>
          <a:lstStyle>
            <a:lvl1pPr marL="0" indent="0">
              <a:buNone/>
              <a:defRPr sz="32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154323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portunities Green (Live Text)">
    <p:spTree>
      <p:nvGrpSpPr>
        <p:cNvPr id="1" name=""/>
        <p:cNvGrpSpPr/>
        <p:nvPr/>
      </p:nvGrpSpPr>
      <p:grpSpPr>
        <a:xfrm>
          <a:off x="0" y="0"/>
          <a:ext cx="0" cy="0"/>
          <a:chOff x="0" y="0"/>
          <a:chExt cx="0" cy="0"/>
        </a:xfrm>
      </p:grpSpPr>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rgbClr val="BBD82E"/>
                    </a:gs>
                    <a:gs pos="100000">
                      <a:srgbClr val="BBD82E">
                        <a:alpha val="99000"/>
                      </a:srgbClr>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3" name="Picture 2"/>
          <p:cNvPicPr>
            <a:picLocks noChangeAspect="1"/>
          </p:cNvPicPr>
          <p:nvPr userDrawn="1"/>
        </p:nvPicPr>
        <p:blipFill rotWithShape="1">
          <a:blip r:embed="rId3">
            <a:clrChange>
              <a:clrFrom>
                <a:srgbClr val="071C37"/>
              </a:clrFrom>
              <a:clrTo>
                <a:srgbClr val="071C37">
                  <a:alpha val="0"/>
                </a:srgbClr>
              </a:clrTo>
            </a:clrChange>
            <a:extLst>
              <a:ext uri="{28A0092B-C50C-407E-A947-70E740481C1C}">
                <a14:useLocalDpi xmlns:a14="http://schemas.microsoft.com/office/drawing/2010/main" val="0"/>
              </a:ext>
            </a:extLst>
          </a:blip>
          <a:srcRect r="84227" b="70172"/>
          <a:stretch/>
        </p:blipFill>
        <p:spPr>
          <a:xfrm>
            <a:off x="9426" y="-1"/>
            <a:ext cx="1923069" cy="2045617"/>
          </a:xfrm>
          <a:prstGeom prst="rect">
            <a:avLst/>
          </a:prstGeom>
        </p:spPr>
      </p:pic>
    </p:spTree>
    <p:extLst>
      <p:ext uri="{BB962C8B-B14F-4D97-AF65-F5344CB8AC3E}">
        <p14:creationId xmlns:p14="http://schemas.microsoft.com/office/powerpoint/2010/main" val="56198893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9" name="Picture Placeholder 4"/>
          <p:cNvSpPr>
            <a:spLocks noGrp="1" noChangeAspect="1"/>
          </p:cNvSpPr>
          <p:nvPr>
            <p:ph type="pic" sz="quarter" idx="14"/>
          </p:nvPr>
        </p:nvSpPr>
        <p:spPr>
          <a:xfrm>
            <a:off x="0" y="2286000"/>
            <a:ext cx="4064000" cy="2286000"/>
          </a:xfrm>
          <a:solidFill>
            <a:schemeClr val="bg2"/>
          </a:solidFill>
        </p:spPr>
        <p:txBody>
          <a:bodyPr tIns="914400" anchor="ctr"/>
          <a:lstStyle>
            <a:lvl1pPr algn="ctr">
              <a:defRPr/>
            </a:lvl1pPr>
          </a:lstStyle>
          <a:p>
            <a:endParaRPr lang="en-US" dirty="0"/>
          </a:p>
        </p:txBody>
      </p:sp>
      <p:sp>
        <p:nvSpPr>
          <p:cNvPr id="10" name="Picture Placeholder 4"/>
          <p:cNvSpPr>
            <a:spLocks noGrp="1" noChangeAspect="1"/>
          </p:cNvSpPr>
          <p:nvPr>
            <p:ph type="pic" sz="quarter" idx="15"/>
          </p:nvPr>
        </p:nvSpPr>
        <p:spPr>
          <a:xfrm>
            <a:off x="8128000" y="2286000"/>
            <a:ext cx="4064000" cy="2286000"/>
          </a:xfrm>
          <a:solidFill>
            <a:schemeClr val="bg2"/>
          </a:solidFill>
        </p:spPr>
        <p:txBody>
          <a:bodyPr tIns="914400" anchor="ctr"/>
          <a:lstStyle>
            <a:lvl1pPr algn="ctr">
              <a:defRPr/>
            </a:lvl1pPr>
          </a:lstStyle>
          <a:p>
            <a:endParaRPr lang="en-US" dirty="0"/>
          </a:p>
        </p:txBody>
      </p:sp>
      <p:pic>
        <p:nvPicPr>
          <p:cNvPr id="3" name="Picture 2" hidden="1"/>
          <p:cNvPicPr>
            <a:picLocks noChangeAspect="1"/>
          </p:cNvPicPr>
          <p:nvPr userDrawn="1"/>
        </p:nvPicPr>
        <p:blipFill rotWithShape="1">
          <a:blip r:embed="rId2">
            <a:extLst>
              <a:ext uri="{28A0092B-C50C-407E-A947-70E740481C1C}">
                <a14:useLocalDpi xmlns:a14="http://schemas.microsoft.com/office/drawing/2010/main" val="0"/>
              </a:ext>
            </a:extLst>
          </a:blip>
          <a:srcRect l="41977" t="13824" r="40473" b="17476"/>
          <a:stretch/>
        </p:blipFill>
        <p:spPr>
          <a:xfrm>
            <a:off x="5726151" y="4233350"/>
            <a:ext cx="870333" cy="263267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15840" y="3149856"/>
            <a:ext cx="2560320" cy="558289"/>
          </a:xfrm>
          <a:prstGeom prst="rect">
            <a:avLst/>
          </a:prstGeom>
        </p:spPr>
      </p:pic>
      <p:sp>
        <p:nvSpPr>
          <p:cNvPr id="5" name="Picture Placeholder 4"/>
          <p:cNvSpPr>
            <a:spLocks noGrp="1" noChangeAspect="1"/>
          </p:cNvSpPr>
          <p:nvPr>
            <p:ph type="pic" sz="quarter" idx="10"/>
          </p:nvPr>
        </p:nvSpPr>
        <p:spPr>
          <a:xfrm>
            <a:off x="4064000" y="0"/>
            <a:ext cx="4064000" cy="2286000"/>
          </a:xfrm>
          <a:solidFill>
            <a:schemeClr val="bg2"/>
          </a:solidFill>
        </p:spPr>
        <p:txBody>
          <a:bodyPr tIns="914400" anchor="ctr"/>
          <a:lstStyle>
            <a:lvl1pPr algn="ctr">
              <a:defRPr/>
            </a:lvl1pPr>
          </a:lstStyle>
          <a:p>
            <a:endParaRPr lang="en-US" dirty="0"/>
          </a:p>
        </p:txBody>
      </p:sp>
      <p:sp>
        <p:nvSpPr>
          <p:cNvPr id="6" name="Picture Placeholder 4"/>
          <p:cNvSpPr>
            <a:spLocks noGrp="1" noChangeAspect="1"/>
          </p:cNvSpPr>
          <p:nvPr>
            <p:ph type="pic" sz="quarter" idx="11"/>
          </p:nvPr>
        </p:nvSpPr>
        <p:spPr>
          <a:xfrm>
            <a:off x="0" y="0"/>
            <a:ext cx="4064000" cy="2286000"/>
          </a:xfrm>
          <a:solidFill>
            <a:schemeClr val="bg2"/>
          </a:solidFill>
        </p:spPr>
        <p:txBody>
          <a:bodyPr tIns="914400" anchor="ctr"/>
          <a:lstStyle>
            <a:lvl1pPr algn="ctr">
              <a:defRPr/>
            </a:lvl1pPr>
          </a:lstStyle>
          <a:p>
            <a:endParaRPr lang="en-US" dirty="0"/>
          </a:p>
        </p:txBody>
      </p:sp>
      <p:sp>
        <p:nvSpPr>
          <p:cNvPr id="7" name="Picture Placeholder 4"/>
          <p:cNvSpPr>
            <a:spLocks noGrp="1" noChangeAspect="1"/>
          </p:cNvSpPr>
          <p:nvPr>
            <p:ph type="pic" sz="quarter" idx="12"/>
          </p:nvPr>
        </p:nvSpPr>
        <p:spPr>
          <a:xfrm>
            <a:off x="8128000" y="0"/>
            <a:ext cx="4064000" cy="2286000"/>
          </a:xfrm>
          <a:solidFill>
            <a:schemeClr val="bg2"/>
          </a:solidFill>
        </p:spPr>
        <p:txBody>
          <a:bodyPr tIns="914400" anchor="ctr"/>
          <a:lstStyle>
            <a:lvl1pPr algn="ctr">
              <a:defRPr/>
            </a:lvl1pPr>
          </a:lstStyle>
          <a:p>
            <a:endParaRPr lang="en-US" dirty="0"/>
          </a:p>
        </p:txBody>
      </p:sp>
      <p:sp>
        <p:nvSpPr>
          <p:cNvPr id="11" name="Picture Placeholder 4"/>
          <p:cNvSpPr>
            <a:spLocks noGrp="1" noChangeAspect="1"/>
          </p:cNvSpPr>
          <p:nvPr>
            <p:ph type="pic" sz="quarter" idx="16"/>
          </p:nvPr>
        </p:nvSpPr>
        <p:spPr>
          <a:xfrm>
            <a:off x="4064000" y="4572000"/>
            <a:ext cx="4064000" cy="2286000"/>
          </a:xfrm>
          <a:solidFill>
            <a:schemeClr val="bg2"/>
          </a:solidFill>
        </p:spPr>
        <p:txBody>
          <a:bodyPr tIns="914400" anchor="ctr"/>
          <a:lstStyle>
            <a:lvl1pPr algn="ctr">
              <a:defRPr/>
            </a:lvl1pPr>
          </a:lstStyle>
          <a:p>
            <a:endParaRPr lang="en-US" dirty="0"/>
          </a:p>
        </p:txBody>
      </p:sp>
      <p:sp>
        <p:nvSpPr>
          <p:cNvPr id="12" name="Picture Placeholder 4"/>
          <p:cNvSpPr>
            <a:spLocks noGrp="1" noChangeAspect="1"/>
          </p:cNvSpPr>
          <p:nvPr>
            <p:ph type="pic" sz="quarter" idx="17"/>
          </p:nvPr>
        </p:nvSpPr>
        <p:spPr>
          <a:xfrm>
            <a:off x="0" y="4572000"/>
            <a:ext cx="4064000" cy="2286000"/>
          </a:xfrm>
          <a:solidFill>
            <a:schemeClr val="bg2"/>
          </a:solidFill>
        </p:spPr>
        <p:txBody>
          <a:bodyPr tIns="914400" anchor="ctr"/>
          <a:lstStyle>
            <a:lvl1pPr algn="ctr">
              <a:defRPr/>
            </a:lvl1pPr>
          </a:lstStyle>
          <a:p>
            <a:endParaRPr lang="en-US" dirty="0"/>
          </a:p>
        </p:txBody>
      </p:sp>
      <p:sp>
        <p:nvSpPr>
          <p:cNvPr id="13" name="Picture Placeholder 4"/>
          <p:cNvSpPr>
            <a:spLocks noGrp="1" noChangeAspect="1"/>
          </p:cNvSpPr>
          <p:nvPr>
            <p:ph type="pic" sz="quarter" idx="18"/>
          </p:nvPr>
        </p:nvSpPr>
        <p:spPr>
          <a:xfrm>
            <a:off x="8128000" y="4572000"/>
            <a:ext cx="4064000" cy="2286000"/>
          </a:xfrm>
          <a:solidFill>
            <a:schemeClr val="bg2"/>
          </a:solidFill>
        </p:spPr>
        <p:txBody>
          <a:bodyPr tIns="914400" anchor="ctr"/>
          <a:lstStyle>
            <a:lvl1pPr algn="ctr">
              <a:defRPr/>
            </a:lvl1pPr>
          </a:lstStyle>
          <a:p>
            <a:endParaRPr lang="en-US" dirty="0"/>
          </a:p>
        </p:txBody>
      </p:sp>
    </p:spTree>
    <p:extLst>
      <p:ext uri="{BB962C8B-B14F-4D97-AF65-F5344CB8AC3E}">
        <p14:creationId xmlns:p14="http://schemas.microsoft.com/office/powerpoint/2010/main" val="164300702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oll Description Green">
    <p:spTree>
      <p:nvGrpSpPr>
        <p:cNvPr id="1" name=""/>
        <p:cNvGrpSpPr/>
        <p:nvPr/>
      </p:nvGrpSpPr>
      <p:grpSpPr>
        <a:xfrm>
          <a:off x="0" y="0"/>
          <a:ext cx="0" cy="0"/>
          <a:chOff x="0" y="0"/>
          <a:chExt cx="0" cy="0"/>
        </a:xfrm>
      </p:grpSpPr>
      <p:sp>
        <p:nvSpPr>
          <p:cNvPr id="7" name="Text Placeholder 9"/>
          <p:cNvSpPr>
            <a:spLocks noGrp="1"/>
          </p:cNvSpPr>
          <p:nvPr>
            <p:ph type="body" sz="quarter" idx="13" hasCustomPrompt="1"/>
          </p:nvPr>
        </p:nvSpPr>
        <p:spPr>
          <a:xfrm>
            <a:off x="656568" y="1905000"/>
            <a:ext cx="5439432" cy="2286000"/>
          </a:xfrm>
        </p:spPr>
        <p:txBody>
          <a:bodyPr lIns="0" tIns="0" rIns="0" bIns="0">
            <a:noAutofit/>
          </a:bodyPr>
          <a:lstStyle>
            <a:lvl1pPr>
              <a:defRPr sz="4200" b="1" spc="-30"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9" name="Text Placeholder 11"/>
          <p:cNvSpPr>
            <a:spLocks noGrp="1"/>
          </p:cNvSpPr>
          <p:nvPr>
            <p:ph type="body" sz="quarter" idx="14"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0" name="Text Placeholder 13"/>
          <p:cNvSpPr>
            <a:spLocks noGrp="1"/>
          </p:cNvSpPr>
          <p:nvPr>
            <p:ph type="body" sz="quarter" idx="15" hasCustomPrompt="1"/>
          </p:nvPr>
        </p:nvSpPr>
        <p:spPr>
          <a:xfrm>
            <a:off x="6553200" y="2628510"/>
            <a:ext cx="5219700" cy="3649955"/>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rgbClr val="BBD82E"/>
                    </a:gs>
                    <a:gs pos="100000">
                      <a:srgbClr val="BBD82E">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val="0"/>
              </a:ext>
            </a:extLst>
          </a:blip>
          <a:srcRect t="27841"/>
          <a:stretch/>
        </p:blipFill>
        <p:spPr>
          <a:xfrm>
            <a:off x="519874" y="-1686"/>
            <a:ext cx="691312" cy="1762697"/>
          </a:xfrm>
          <a:prstGeom prst="rect">
            <a:avLst/>
          </a:prstGeom>
        </p:spPr>
      </p:pic>
    </p:spTree>
    <p:extLst>
      <p:ext uri="{BB962C8B-B14F-4D97-AF65-F5344CB8AC3E}">
        <p14:creationId xmlns:p14="http://schemas.microsoft.com/office/powerpoint/2010/main" val="40140995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een Employee Profil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47700" y="2104011"/>
            <a:ext cx="4991100" cy="3084512"/>
          </a:xfrm>
        </p:spPr>
        <p:txBody>
          <a:bodyPr lIns="45720" tIns="91440">
            <a:normAutofit/>
          </a:bodyPr>
          <a:lstStyle>
            <a:lvl1pPr>
              <a:defRPr sz="3600" baseline="0">
                <a:gradFill>
                  <a:gsLst>
                    <a:gs pos="0">
                      <a:srgbClr val="BBD82E"/>
                    </a:gs>
                    <a:gs pos="100000">
                      <a:srgbClr val="BBD82E">
                        <a:alpha val="99000"/>
                      </a:srgb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BBD82E"/>
                    </a:gs>
                    <a:gs pos="100000">
                      <a:srgbClr val="BBD82E">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8246"/>
          <a:stretch/>
        </p:blipFill>
        <p:spPr>
          <a:xfrm>
            <a:off x="521349" y="-4334"/>
            <a:ext cx="604470" cy="1734918"/>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37944153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een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BBD82E"/>
                    </a:gs>
                    <a:gs pos="100000">
                      <a:srgbClr val="BBD82E">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56568" y="1090613"/>
            <a:ext cx="4982231" cy="727075"/>
          </a:xfrm>
        </p:spPr>
        <p:txBody>
          <a:bodyPr lIns="73152">
            <a:noAutofit/>
          </a:bodyPr>
          <a:lstStyle>
            <a:lvl1pPr>
              <a:spcBef>
                <a:spcPts val="300"/>
              </a:spcBef>
              <a:defRPr>
                <a:gradFill>
                  <a:gsLst>
                    <a:gs pos="0">
                      <a:srgbClr val="BBD82E"/>
                    </a:gs>
                    <a:gs pos="100000">
                      <a:srgbClr val="BBD82E">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47700" y="2136774"/>
            <a:ext cx="4991100" cy="3566160"/>
          </a:xfrm>
        </p:spPr>
        <p:txBody>
          <a:bodyPr lIns="45720" tIns="0">
            <a:noAutofit/>
          </a:bodyPr>
          <a:lstStyle>
            <a:lvl1pPr>
              <a:defRPr sz="3600">
                <a:gradFill>
                  <a:gsLst>
                    <a:gs pos="0">
                      <a:srgbClr val="BBD82E"/>
                    </a:gs>
                    <a:gs pos="100000">
                      <a:srgbClr val="BBD82E">
                        <a:alpha val="99000"/>
                      </a:srgbClr>
                    </a:gs>
                  </a:gsLst>
                  <a:lin ang="5400000" scaled="1"/>
                </a:gradFill>
              </a:defRPr>
            </a:lvl1pPr>
          </a:lstStyle>
          <a:p>
            <a:pPr lvl="0"/>
            <a:r>
              <a:rPr lang="en-US" dirty="0" smtClean="0"/>
              <a:t>Click to add text</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56567"/>
          <a:stretch/>
        </p:blipFill>
        <p:spPr>
          <a:xfrm>
            <a:off x="460856" y="0"/>
            <a:ext cx="667984" cy="102641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2420472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Microsoft Logo 1">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chemeClr val="accent1"/>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27256"/>
          <a:stretch/>
        </p:blipFill>
        <p:spPr>
          <a:xfrm>
            <a:off x="518121" y="-6724"/>
            <a:ext cx="604629" cy="175932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88679434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Microsoft Logo 2">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chemeClr val="accent1"/>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8278"/>
          <a:stretch/>
        </p:blipFill>
        <p:spPr>
          <a:xfrm>
            <a:off x="517216" y="-4334"/>
            <a:ext cx="677422" cy="171883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67741688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Microsoft Logo + Video">
    <p:spTree>
      <p:nvGrpSpPr>
        <p:cNvPr id="1" name=""/>
        <p:cNvGrpSpPr/>
        <p:nvPr/>
      </p:nvGrpSpPr>
      <p:grpSpPr>
        <a:xfrm>
          <a:off x="0" y="0"/>
          <a:ext cx="0" cy="0"/>
          <a:chOff x="0" y="0"/>
          <a:chExt cx="0" cy="0"/>
        </a:xfrm>
      </p:grpSpPr>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8278"/>
          <a:stretch/>
        </p:blipFill>
        <p:spPr>
          <a:xfrm>
            <a:off x="517216" y="-4334"/>
            <a:ext cx="677422" cy="171883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4" name="Media Placeholder 3"/>
          <p:cNvSpPr>
            <a:spLocks noGrp="1"/>
          </p:cNvSpPr>
          <p:nvPr>
            <p:ph type="media" sz="quarter" idx="13"/>
          </p:nvPr>
        </p:nvSpPr>
        <p:spPr>
          <a:xfrm>
            <a:off x="6096000" y="-4763"/>
            <a:ext cx="6096000" cy="6862763"/>
          </a:xfrm>
          <a:solidFill>
            <a:schemeClr val="bg2"/>
          </a:solidFill>
        </p:spPr>
        <p:txBody>
          <a:bodyPr vert="horz" lIns="0" tIns="3840480" rIns="0" bIns="45720" rtlCol="0">
            <a:normAutofit/>
          </a:bodyPr>
          <a:lstStyle>
            <a:lvl1pPr algn="ctr">
              <a:defRPr lang="en-US">
                <a:solidFill>
                  <a:schemeClr val="accent1"/>
                </a:solidFill>
                <a:latin typeface="Segoe UI" panose="020B0502040204020203" pitchFamily="34" charset="0"/>
                <a:cs typeface="Segoe UI" panose="020B0502040204020203" pitchFamily="34" charset="0"/>
              </a:defRPr>
            </a:lvl1pPr>
          </a:lstStyle>
          <a:p>
            <a:pPr lvl="0"/>
            <a:endParaRPr lang="en-US" dirty="0"/>
          </a:p>
        </p:txBody>
      </p:sp>
    </p:spTree>
    <p:extLst>
      <p:ext uri="{BB962C8B-B14F-4D97-AF65-F5344CB8AC3E}">
        <p14:creationId xmlns:p14="http://schemas.microsoft.com/office/powerpoint/2010/main" val="389537517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55" y="0"/>
            <a:ext cx="12175090" cy="6858000"/>
          </a:xfrm>
          <a:prstGeom prst="rect">
            <a:avLst/>
          </a:prstGeom>
        </p:spPr>
      </p:pic>
    </p:spTree>
    <p:extLst>
      <p:ext uri="{BB962C8B-B14F-4D97-AF65-F5344CB8AC3E}">
        <p14:creationId xmlns:p14="http://schemas.microsoft.com/office/powerpoint/2010/main" val="76775291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How to Appl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3608" y="1819073"/>
            <a:ext cx="4016664" cy="2983989"/>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8748936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ow to Apply (Live Tex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3217" b="72227"/>
          <a:stretch/>
        </p:blipFill>
        <p:spPr>
          <a:xfrm>
            <a:off x="9426" y="-1"/>
            <a:ext cx="2045617" cy="1904215"/>
          </a:xfrm>
          <a:prstGeom prst="rect">
            <a:avLst/>
          </a:prstGeom>
        </p:spPr>
      </p:pic>
      <p:sp>
        <p:nvSpPr>
          <p:cNvPr id="2" name="Title 1"/>
          <p:cNvSpPr>
            <a:spLocks noGrp="1"/>
          </p:cNvSpPr>
          <p:nvPr>
            <p:ph type="title"/>
          </p:nvPr>
        </p:nvSpPr>
        <p:spPr>
          <a:xfrm>
            <a:off x="647700" y="2862211"/>
            <a:ext cx="11125200" cy="1119188"/>
          </a:xfrm>
        </p:spPr>
        <p:txBody>
          <a:bodyPr wrap="none">
            <a:noAutofit/>
          </a:bodyPr>
          <a:lstStyle>
            <a:lvl1pPr>
              <a:defRPr sz="7200">
                <a:gradFill>
                  <a:gsLst>
                    <a:gs pos="0">
                      <a:srgbClr val="BBD82E"/>
                    </a:gs>
                    <a:gs pos="100000">
                      <a:srgbClr val="BBD82E">
                        <a:alpha val="99000"/>
                      </a:srgbClr>
                    </a:gs>
                  </a:gsLst>
                  <a:lin ang="5400000" scaled="1"/>
                </a:gradFill>
              </a:defRPr>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647700" y="2553992"/>
            <a:ext cx="11125200" cy="480131"/>
          </a:xfrm>
        </p:spPr>
        <p:txBody>
          <a:bodyPr wrap="none">
            <a:noAutofit/>
          </a:bodyPr>
          <a:lstStyle>
            <a:lvl1pPr>
              <a:defRPr sz="2800" cap="all" baseline="0">
                <a:gradFill>
                  <a:gsLst>
                    <a:gs pos="0">
                      <a:srgbClr val="BBD82E"/>
                    </a:gs>
                    <a:gs pos="100000">
                      <a:srgbClr val="BBD82E">
                        <a:alpha val="99000"/>
                      </a:srgbClr>
                    </a:gs>
                  </a:gsLst>
                  <a:lin ang="5400000" scaled="1"/>
                </a:gradFill>
              </a:defRPr>
            </a:lvl1pPr>
            <a:lvl2pPr>
              <a:defRPr cap="all" baseline="0">
                <a:gradFill>
                  <a:gsLst>
                    <a:gs pos="0">
                      <a:srgbClr val="BBD82E"/>
                    </a:gs>
                    <a:gs pos="100000">
                      <a:srgbClr val="BBD82E">
                        <a:alpha val="99000"/>
                      </a:srgbClr>
                    </a:gs>
                  </a:gsLst>
                  <a:lin ang="5400000" scaled="1"/>
                </a:gradFill>
              </a:defRPr>
            </a:lvl2pPr>
            <a:lvl3pPr>
              <a:defRPr cap="all" baseline="0">
                <a:gradFill>
                  <a:gsLst>
                    <a:gs pos="0">
                      <a:srgbClr val="BBD82E"/>
                    </a:gs>
                    <a:gs pos="100000">
                      <a:srgbClr val="BBD82E">
                        <a:alpha val="99000"/>
                      </a:srgbClr>
                    </a:gs>
                  </a:gsLst>
                  <a:lin ang="5400000" scaled="1"/>
                </a:gradFill>
              </a:defRPr>
            </a:lvl3pPr>
            <a:lvl4pPr>
              <a:defRPr cap="all" baseline="0">
                <a:gradFill>
                  <a:gsLst>
                    <a:gs pos="0">
                      <a:srgbClr val="BBD82E"/>
                    </a:gs>
                    <a:gs pos="100000">
                      <a:srgbClr val="BBD82E">
                        <a:alpha val="99000"/>
                      </a:srgbClr>
                    </a:gs>
                  </a:gsLst>
                  <a:lin ang="5400000" scaled="1"/>
                </a:gradFill>
              </a:defRPr>
            </a:lvl4pPr>
            <a:lvl5pPr>
              <a:defRPr cap="all" baseline="0">
                <a:gradFill>
                  <a:gsLst>
                    <a:gs pos="0">
                      <a:srgbClr val="BBD82E"/>
                    </a:gs>
                    <a:gs pos="100000">
                      <a:srgbClr val="BBD82E">
                        <a:alpha val="99000"/>
                      </a:srgbClr>
                    </a:gs>
                  </a:gsLst>
                  <a:lin ang="5400000" scaled="1"/>
                </a:gradFill>
              </a:defRPr>
            </a:lvl5pPr>
          </a:lstStyle>
          <a:p>
            <a:pPr lvl="0"/>
            <a:r>
              <a:rPr lang="en-US" dirty="0"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1882453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pplication Process">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1460" t="-1790" r="68656" b="61220"/>
          <a:stretch/>
        </p:blipFill>
        <p:spPr>
          <a:xfrm>
            <a:off x="3058160" y="1016000"/>
            <a:ext cx="1564640" cy="1524000"/>
          </a:xfrm>
          <a:prstGeom prst="rect">
            <a:avLst/>
          </a:prstGeom>
        </p:spPr>
      </p:pic>
      <p:sp>
        <p:nvSpPr>
          <p:cNvPr id="7" name="Text Placeholder 6"/>
          <p:cNvSpPr>
            <a:spLocks noGrp="1"/>
          </p:cNvSpPr>
          <p:nvPr>
            <p:ph type="body" sz="quarter" idx="10"/>
          </p:nvPr>
        </p:nvSpPr>
        <p:spPr>
          <a:xfrm>
            <a:off x="2523111"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8" name="Text Placeholder 6"/>
          <p:cNvSpPr>
            <a:spLocks noGrp="1"/>
          </p:cNvSpPr>
          <p:nvPr>
            <p:ph type="body" sz="quarter" idx="11"/>
          </p:nvPr>
        </p:nvSpPr>
        <p:spPr>
          <a:xfrm>
            <a:off x="4961510"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9" name="Text Placeholder 6"/>
          <p:cNvSpPr>
            <a:spLocks noGrp="1"/>
          </p:cNvSpPr>
          <p:nvPr>
            <p:ph type="body" sz="quarter" idx="12"/>
          </p:nvPr>
        </p:nvSpPr>
        <p:spPr>
          <a:xfrm>
            <a:off x="7399909"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10" name="Text Placeholder 6"/>
          <p:cNvSpPr>
            <a:spLocks noGrp="1"/>
          </p:cNvSpPr>
          <p:nvPr>
            <p:ph type="body" sz="quarter" idx="13"/>
          </p:nvPr>
        </p:nvSpPr>
        <p:spPr>
          <a:xfrm>
            <a:off x="2560081" y="2790558"/>
            <a:ext cx="256276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11" name="Text Placeholder 6"/>
          <p:cNvSpPr>
            <a:spLocks noGrp="1"/>
          </p:cNvSpPr>
          <p:nvPr>
            <p:ph type="body" sz="quarter" idx="14"/>
          </p:nvPr>
        </p:nvSpPr>
        <p:spPr>
          <a:xfrm>
            <a:off x="5572488" y="2772602"/>
            <a:ext cx="4003216"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30698" r="43866" b="65007"/>
          <a:stretch/>
        </p:blipFill>
        <p:spPr>
          <a:xfrm>
            <a:off x="4572000" y="1083232"/>
            <a:ext cx="2001520" cy="1314528"/>
          </a:xfrm>
          <a:prstGeom prst="rect">
            <a:avLst/>
          </a:prstGeom>
        </p:spPr>
      </p:pic>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53551" r="15978" b="57704"/>
          <a:stretch/>
        </p:blipFill>
        <p:spPr>
          <a:xfrm>
            <a:off x="6370320" y="1083232"/>
            <a:ext cx="2397760" cy="1588848"/>
          </a:xfrm>
          <a:prstGeom prst="rect">
            <a:avLst/>
          </a:prstGeom>
        </p:spPr>
      </p:pic>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19" t="79620" r="73691" b="-5314"/>
          <a:stretch/>
        </p:blipFill>
        <p:spPr>
          <a:xfrm>
            <a:off x="3078480" y="4074160"/>
            <a:ext cx="1148080" cy="965200"/>
          </a:xfrm>
          <a:prstGeom prst="rect">
            <a:avLst/>
          </a:prstGeom>
        </p:spPr>
      </p:pic>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42060" t="79890" r="43737" b="-3150"/>
          <a:stretch/>
        </p:blipFill>
        <p:spPr>
          <a:xfrm>
            <a:off x="5466080" y="4084320"/>
            <a:ext cx="1117600" cy="873760"/>
          </a:xfrm>
          <a:prstGeom prst="rect">
            <a:avLst/>
          </a:prstGeom>
        </p:spPr>
      </p:pic>
      <p:pic>
        <p:nvPicPr>
          <p:cNvPr id="16" name="Picture 15"/>
          <p:cNvPicPr>
            <a:picLocks noChangeAspect="1"/>
          </p:cNvPicPr>
          <p:nvPr userDrawn="1"/>
        </p:nvPicPr>
        <p:blipFill rotWithShape="1">
          <a:blip r:embed="rId2" cstate="print">
            <a:extLst>
              <a:ext uri="{28A0092B-C50C-407E-A947-70E740481C1C}">
                <a14:useLocalDpi xmlns:a14="http://schemas.microsoft.com/office/drawing/2010/main" val="0"/>
              </a:ext>
            </a:extLst>
          </a:blip>
          <a:srcRect l="74210" t="81513" r="12879" b="-3150"/>
          <a:stretch/>
        </p:blipFill>
        <p:spPr>
          <a:xfrm>
            <a:off x="7995920" y="4145280"/>
            <a:ext cx="1016000" cy="812800"/>
          </a:xfrm>
          <a:prstGeom prst="rect">
            <a:avLst/>
          </a:prstGeom>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11792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nodePh="1">
                                  <p:stCondLst>
                                    <p:cond delay="0"/>
                                  </p:stCondLst>
                                  <p:endCondLst>
                                    <p:cond evt="begin" delay="0">
                                      <p:tn val="21"/>
                                    </p:cond>
                                  </p:end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nodePh="1">
                                  <p:stCondLst>
                                    <p:cond delay="0"/>
                                  </p:stCondLst>
                                  <p:endCondLst>
                                    <p:cond evt="begin" delay="0">
                                      <p:tn val="31"/>
                                    </p:cond>
                                  </p:end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fade">
                                      <p:cBhvr>
                                        <p:cTn id="33" dur="1000"/>
                                        <p:tgtEl>
                                          <p:spTgt spid="7">
                                            <p:txEl>
                                              <p:pRg st="0" end="0"/>
                                            </p:txEl>
                                          </p:spTgt>
                                        </p:tgtEl>
                                      </p:cBhvr>
                                    </p:animEffect>
                                    <p:anim calcmode="lin" valueType="num">
                                      <p:cBhvr>
                                        <p:cTn id="3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nodePh="1">
                                  <p:stCondLst>
                                    <p:cond delay="0"/>
                                  </p:stCondLst>
                                  <p:endCondLst>
                                    <p:cond evt="begin" delay="0">
                                      <p:tn val="43"/>
                                    </p:cond>
                                  </p:endCondLst>
                                  <p:childTnLst>
                                    <p:set>
                                      <p:cBhvr>
                                        <p:cTn id="44" dur="1" fill="hold">
                                          <p:stCondLst>
                                            <p:cond delay="0"/>
                                          </p:stCondLst>
                                        </p:cTn>
                                        <p:tgtEl>
                                          <p:spTgt spid="8">
                                            <p:txEl>
                                              <p:pRg st="0" end="0"/>
                                            </p:txEl>
                                          </p:spTgt>
                                        </p:tgtEl>
                                        <p:attrNameLst>
                                          <p:attrName>style.visibility</p:attrName>
                                        </p:attrNameLst>
                                      </p:cBhvr>
                                      <p:to>
                                        <p:strVal val="visible"/>
                                      </p:to>
                                    </p:set>
                                    <p:animEffect transition="in" filter="fade">
                                      <p:cBhvr>
                                        <p:cTn id="45" dur="1000"/>
                                        <p:tgtEl>
                                          <p:spTgt spid="8">
                                            <p:txEl>
                                              <p:pRg st="0" end="0"/>
                                            </p:txEl>
                                          </p:spTgt>
                                        </p:tgtEl>
                                      </p:cBhvr>
                                    </p:animEffect>
                                    <p:anim calcmode="lin" valueType="num">
                                      <p:cBhvr>
                                        <p:cTn id="46"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7"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nodePh="1">
                                  <p:stCondLst>
                                    <p:cond delay="0"/>
                                  </p:stCondLst>
                                  <p:endCondLst>
                                    <p:cond evt="begin" delay="0">
                                      <p:tn val="55"/>
                                    </p:cond>
                                  </p:endCondLst>
                                  <p:childTnLst>
                                    <p:set>
                                      <p:cBhvr>
                                        <p:cTn id="56" dur="1" fill="hold">
                                          <p:stCondLst>
                                            <p:cond delay="0"/>
                                          </p:stCondLst>
                                        </p:cTn>
                                        <p:tgtEl>
                                          <p:spTgt spid="9">
                                            <p:txEl>
                                              <p:pRg st="0" end="0"/>
                                            </p:txEl>
                                          </p:spTgt>
                                        </p:tgtEl>
                                        <p:attrNameLst>
                                          <p:attrName>style.visibility</p:attrName>
                                        </p:attrNameLst>
                                      </p:cBhvr>
                                      <p:to>
                                        <p:strVal val="visible"/>
                                      </p:to>
                                    </p:set>
                                    <p:animEffect transition="in" filter="fade">
                                      <p:cBhvr>
                                        <p:cTn id="57" dur="1000"/>
                                        <p:tgtEl>
                                          <p:spTgt spid="9">
                                            <p:txEl>
                                              <p:pRg st="0" end="0"/>
                                            </p:txEl>
                                          </p:spTgt>
                                        </p:tgtEl>
                                      </p:cBhvr>
                                    </p:animEffect>
                                    <p:anim calcmode="lin" valueType="num">
                                      <p:cBhvr>
                                        <p:cTn id="5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Inspira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6525" y="-1"/>
            <a:ext cx="5605340" cy="6858001"/>
          </a:xfrm>
          <a:prstGeom prst="rect">
            <a:avLst/>
          </a:prstGeom>
        </p:spPr>
      </p:pic>
    </p:spTree>
    <p:extLst>
      <p:ext uri="{BB962C8B-B14F-4D97-AF65-F5344CB8AC3E}">
        <p14:creationId xmlns:p14="http://schemas.microsoft.com/office/powerpoint/2010/main" val="186835528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nected">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451" y="233318"/>
            <a:ext cx="7233138" cy="2679568"/>
          </a:xfrm>
          <a:prstGeom prst="rect">
            <a:avLst/>
          </a:prstGeom>
        </p:spPr>
      </p:pic>
      <p:sp>
        <p:nvSpPr>
          <p:cNvPr id="10" name="Text Placeholder 9"/>
          <p:cNvSpPr>
            <a:spLocks noGrp="1"/>
          </p:cNvSpPr>
          <p:nvPr>
            <p:ph type="body" sz="quarter" idx="10" hasCustomPrompt="1"/>
          </p:nvPr>
        </p:nvSpPr>
        <p:spPr>
          <a:xfrm>
            <a:off x="1170195" y="3081528"/>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9"/>
          <p:cNvSpPr>
            <a:spLocks noGrp="1"/>
          </p:cNvSpPr>
          <p:nvPr>
            <p:ph type="body" sz="quarter" idx="11" hasCustomPrompt="1"/>
          </p:nvPr>
        </p:nvSpPr>
        <p:spPr>
          <a:xfrm>
            <a:off x="1170195" y="3777875"/>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2" name="Text Placeholder 9"/>
          <p:cNvSpPr>
            <a:spLocks noGrp="1"/>
          </p:cNvSpPr>
          <p:nvPr>
            <p:ph type="body" sz="quarter" idx="12" hasCustomPrompt="1"/>
          </p:nvPr>
        </p:nvSpPr>
        <p:spPr>
          <a:xfrm>
            <a:off x="1170195" y="4474221"/>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3" name="Text Placeholder 9"/>
          <p:cNvSpPr>
            <a:spLocks noGrp="1"/>
          </p:cNvSpPr>
          <p:nvPr>
            <p:ph type="body" sz="quarter" idx="13" hasCustomPrompt="1"/>
          </p:nvPr>
        </p:nvSpPr>
        <p:spPr>
          <a:xfrm>
            <a:off x="4792908" y="4469459"/>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4" name="Text Placeholder 9"/>
          <p:cNvSpPr>
            <a:spLocks noGrp="1"/>
          </p:cNvSpPr>
          <p:nvPr>
            <p:ph type="body" sz="quarter" idx="14" hasCustomPrompt="1"/>
          </p:nvPr>
        </p:nvSpPr>
        <p:spPr>
          <a:xfrm>
            <a:off x="4792908" y="3429000"/>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5" name="Text Placeholder 9"/>
          <p:cNvSpPr>
            <a:spLocks noGrp="1"/>
          </p:cNvSpPr>
          <p:nvPr>
            <p:ph type="body" sz="quarter" idx="15" hasCustomPrompt="1"/>
          </p:nvPr>
        </p:nvSpPr>
        <p:spPr>
          <a:xfrm>
            <a:off x="4792908" y="3081528"/>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sp>
        <p:nvSpPr>
          <p:cNvPr id="16" name="Text Placeholder 9"/>
          <p:cNvSpPr>
            <a:spLocks noGrp="1"/>
          </p:cNvSpPr>
          <p:nvPr>
            <p:ph type="body" sz="quarter" idx="16" hasCustomPrompt="1"/>
          </p:nvPr>
        </p:nvSpPr>
        <p:spPr>
          <a:xfrm>
            <a:off x="4792908" y="4121987"/>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pic>
        <p:nvPicPr>
          <p:cNvPr id="27" name="Picture 2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6896" y="3078831"/>
            <a:ext cx="347472" cy="347472"/>
          </a:xfrm>
          <a:prstGeom prst="rect">
            <a:avLst/>
          </a:prstGeom>
        </p:spPr>
      </p:pic>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6680" y="3770685"/>
            <a:ext cx="427658" cy="347472"/>
          </a:xfrm>
          <a:prstGeom prst="rect">
            <a:avLst/>
          </a:prstGeom>
        </p:spPr>
      </p:pic>
      <p:pic>
        <p:nvPicPr>
          <p:cNvPr id="29" name="Picture 2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6650" y="4474221"/>
            <a:ext cx="347964" cy="347472"/>
          </a:xfrm>
          <a:prstGeom prst="rect">
            <a:avLst/>
          </a:prstGeom>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15138028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y Connected (Live Text)">
    <p:spTree>
      <p:nvGrpSpPr>
        <p:cNvPr id="1" name=""/>
        <p:cNvGrpSpPr/>
        <p:nvPr/>
      </p:nvGrpSpPr>
      <p:grpSpPr>
        <a:xfrm>
          <a:off x="0" y="0"/>
          <a:ext cx="0" cy="0"/>
          <a:chOff x="0" y="0"/>
          <a:chExt cx="0" cy="0"/>
        </a:xfrm>
      </p:grpSpPr>
      <p:sp>
        <p:nvSpPr>
          <p:cNvPr id="2" name="Title 1"/>
          <p:cNvSpPr>
            <a:spLocks noGrp="1"/>
          </p:cNvSpPr>
          <p:nvPr>
            <p:ph type="title"/>
          </p:nvPr>
        </p:nvSpPr>
        <p:spPr>
          <a:xfrm>
            <a:off x="647700" y="1012570"/>
            <a:ext cx="6078844" cy="480131"/>
          </a:xfrm>
        </p:spPr>
        <p:txBody>
          <a:bodyPr wrap="none">
            <a:spAutoFit/>
          </a:bodyPr>
          <a:lstStyle>
            <a:lvl1pPr>
              <a:defRPr sz="2800">
                <a:gradFill>
                  <a:gsLst>
                    <a:gs pos="0">
                      <a:schemeClr val="accent3"/>
                    </a:gs>
                    <a:gs pos="100000">
                      <a:schemeClr val="accent3">
                        <a:alpha val="99000"/>
                      </a:schemeClr>
                    </a:gs>
                  </a:gsLst>
                  <a:lin ang="5400000" scaled="1"/>
                </a:gradFill>
              </a:defRPr>
            </a:lvl1pPr>
          </a:lstStyle>
          <a:p>
            <a:r>
              <a:rPr lang="en-US" dirty="0" smtClean="0"/>
              <a:t>Click to edit Master title style</a:t>
            </a:r>
            <a:endParaRPr lang="en-US" dirty="0"/>
          </a:p>
        </p:txBody>
      </p:sp>
      <p:sp>
        <p:nvSpPr>
          <p:cNvPr id="7" name="Text Placeholder 9"/>
          <p:cNvSpPr>
            <a:spLocks noGrp="1"/>
          </p:cNvSpPr>
          <p:nvPr>
            <p:ph type="body" sz="quarter" idx="10" hasCustomPrompt="1"/>
          </p:nvPr>
        </p:nvSpPr>
        <p:spPr>
          <a:xfrm>
            <a:off x="1170195" y="3081528"/>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8" name="Text Placeholder 9"/>
          <p:cNvSpPr>
            <a:spLocks noGrp="1"/>
          </p:cNvSpPr>
          <p:nvPr>
            <p:ph type="body" sz="quarter" idx="11" hasCustomPrompt="1"/>
          </p:nvPr>
        </p:nvSpPr>
        <p:spPr>
          <a:xfrm>
            <a:off x="1170195" y="3777875"/>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9" name="Text Placeholder 9"/>
          <p:cNvSpPr>
            <a:spLocks noGrp="1"/>
          </p:cNvSpPr>
          <p:nvPr>
            <p:ph type="body" sz="quarter" idx="12" hasCustomPrompt="1"/>
          </p:nvPr>
        </p:nvSpPr>
        <p:spPr>
          <a:xfrm>
            <a:off x="1170195" y="4474221"/>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0" name="Text Placeholder 9"/>
          <p:cNvSpPr>
            <a:spLocks noGrp="1"/>
          </p:cNvSpPr>
          <p:nvPr>
            <p:ph type="body" sz="quarter" idx="13" hasCustomPrompt="1"/>
          </p:nvPr>
        </p:nvSpPr>
        <p:spPr>
          <a:xfrm>
            <a:off x="4792908" y="4469459"/>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9"/>
          <p:cNvSpPr>
            <a:spLocks noGrp="1"/>
          </p:cNvSpPr>
          <p:nvPr>
            <p:ph type="body" sz="quarter" idx="14" hasCustomPrompt="1"/>
          </p:nvPr>
        </p:nvSpPr>
        <p:spPr>
          <a:xfrm>
            <a:off x="4792908" y="3429000"/>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2" name="Text Placeholder 9"/>
          <p:cNvSpPr>
            <a:spLocks noGrp="1"/>
          </p:cNvSpPr>
          <p:nvPr>
            <p:ph type="body" sz="quarter" idx="15" hasCustomPrompt="1"/>
          </p:nvPr>
        </p:nvSpPr>
        <p:spPr>
          <a:xfrm>
            <a:off x="4792908" y="3081528"/>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sp>
        <p:nvSpPr>
          <p:cNvPr id="13" name="Text Placeholder 9"/>
          <p:cNvSpPr>
            <a:spLocks noGrp="1"/>
          </p:cNvSpPr>
          <p:nvPr>
            <p:ph type="body" sz="quarter" idx="16" hasCustomPrompt="1"/>
          </p:nvPr>
        </p:nvSpPr>
        <p:spPr>
          <a:xfrm>
            <a:off x="4792908" y="4121987"/>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6896" y="3078831"/>
            <a:ext cx="347472" cy="347472"/>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6680" y="3770685"/>
            <a:ext cx="427658" cy="347472"/>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6650" y="4474221"/>
            <a:ext cx="347964" cy="347472"/>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19" name="Text Placeholder 18"/>
          <p:cNvSpPr>
            <a:spLocks noGrp="1"/>
          </p:cNvSpPr>
          <p:nvPr>
            <p:ph type="body" sz="quarter" idx="17"/>
          </p:nvPr>
        </p:nvSpPr>
        <p:spPr>
          <a:xfrm>
            <a:off x="647700" y="1313137"/>
            <a:ext cx="11125200" cy="1200329"/>
          </a:xfrm>
        </p:spPr>
        <p:txBody>
          <a:bodyPr wrap="none" anchor="t">
            <a:noAutofit/>
          </a:bodyPr>
          <a:lstStyle>
            <a:lvl1pPr>
              <a:defRPr lang="en-US" sz="8000" kern="1200" cap="all" spc="-150" baseline="0" dirty="0" smtClean="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edit Master text styles</a:t>
            </a:r>
          </a:p>
        </p:txBody>
      </p:sp>
      <p:pic>
        <p:nvPicPr>
          <p:cNvPr id="20" name="Picture 19"/>
          <p:cNvPicPr>
            <a:picLocks noChangeAspect="1"/>
          </p:cNvPicPr>
          <p:nvPr userDrawn="1"/>
        </p:nvPicPr>
        <p:blipFill>
          <a:blip r:embed="rId6"/>
          <a:stretch>
            <a:fillRect/>
          </a:stretch>
        </p:blipFill>
        <p:spPr>
          <a:xfrm>
            <a:off x="11363" y="0"/>
            <a:ext cx="1591194" cy="969348"/>
          </a:xfrm>
          <a:prstGeom prst="rect">
            <a:avLst/>
          </a:prstGeom>
        </p:spPr>
      </p:pic>
    </p:spTree>
    <p:extLst>
      <p:ext uri="{BB962C8B-B14F-4D97-AF65-F5344CB8AC3E}">
        <p14:creationId xmlns:p14="http://schemas.microsoft.com/office/powerpoint/2010/main" val="184909522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6560"/>
          <a:stretch/>
        </p:blipFill>
        <p:spPr>
          <a:xfrm>
            <a:off x="-6439" y="1611179"/>
            <a:ext cx="4921481" cy="424131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7770503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Liv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9330" b="68660"/>
          <a:stretch/>
        </p:blipFill>
        <p:spPr>
          <a:xfrm>
            <a:off x="9427" y="9427"/>
            <a:ext cx="1300899" cy="2149311"/>
          </a:xfrm>
          <a:prstGeom prst="rect">
            <a:avLst/>
          </a:prstGeom>
        </p:spPr>
      </p:pic>
      <p:sp>
        <p:nvSpPr>
          <p:cNvPr id="2" name="Title 1"/>
          <p:cNvSpPr>
            <a:spLocks noGrp="1"/>
          </p:cNvSpPr>
          <p:nvPr>
            <p:ph type="title"/>
          </p:nvPr>
        </p:nvSpPr>
        <p:spPr>
          <a:xfrm>
            <a:off x="647700" y="2526388"/>
            <a:ext cx="9259872" cy="2790334"/>
          </a:xfrm>
        </p:spPr>
        <p:txBody>
          <a:bodyPr anchor="t">
            <a:noAutofit/>
          </a:bodyPr>
          <a:lstStyle>
            <a:lvl1pPr>
              <a:lnSpc>
                <a:spcPts val="7000"/>
              </a:lnSpc>
              <a:defRPr sz="7600">
                <a:gradFill>
                  <a:gsLst>
                    <a:gs pos="0">
                      <a:schemeClr val="accent3"/>
                    </a:gs>
                    <a:gs pos="100000">
                      <a:schemeClr val="accent3">
                        <a:alpha val="99000"/>
                      </a:schemeClr>
                    </a:gs>
                  </a:gsLst>
                  <a:lin ang="5400000" scaled="1"/>
                </a:gradFill>
              </a:defRPr>
            </a:lvl1pPr>
          </a:lstStyle>
          <a:p>
            <a:r>
              <a:rPr lang="en-US" dirty="0" smtClean="0"/>
              <a:t>Click to edit Master title style</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48561483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range Trivia Challenge">
    <p:spTree>
      <p:nvGrpSpPr>
        <p:cNvPr id="1" name=""/>
        <p:cNvGrpSpPr/>
        <p:nvPr/>
      </p:nvGrpSpPr>
      <p:grpSpPr>
        <a:xfrm>
          <a:off x="0" y="0"/>
          <a:ext cx="0" cy="0"/>
          <a:chOff x="0" y="0"/>
          <a:chExt cx="0" cy="0"/>
        </a:xfrm>
      </p:grpSpPr>
      <p:sp>
        <p:nvSpPr>
          <p:cNvPr id="8" name="Title 1"/>
          <p:cNvSpPr>
            <a:spLocks noGrp="1"/>
          </p:cNvSpPr>
          <p:nvPr>
            <p:ph type="title"/>
          </p:nvPr>
        </p:nvSpPr>
        <p:spPr>
          <a:xfrm>
            <a:off x="647701" y="571500"/>
            <a:ext cx="11125198" cy="549381"/>
          </a:xfrm>
        </p:spPr>
        <p:txBody>
          <a:bodyPr anchor="t">
            <a:spAutoFit/>
          </a:bodyPr>
          <a:lstStyle/>
          <a:p>
            <a:r>
              <a:rPr lang="en-US" dirty="0" smtClean="0"/>
              <a:t>Click to edit Master title style</a:t>
            </a:r>
            <a:endParaRPr lang="en-US" dirty="0"/>
          </a:p>
        </p:txBody>
      </p:sp>
      <p:sp>
        <p:nvSpPr>
          <p:cNvPr id="10" name="Text Placeholder 6"/>
          <p:cNvSpPr>
            <a:spLocks noGrp="1"/>
          </p:cNvSpPr>
          <p:nvPr>
            <p:ph type="body" sz="quarter" idx="13"/>
          </p:nvPr>
        </p:nvSpPr>
        <p:spPr>
          <a:xfrm>
            <a:off x="647700" y="1981200"/>
            <a:ext cx="11125198" cy="2011680"/>
          </a:xfrm>
        </p:spPr>
        <p:txBody>
          <a:bodyPr>
            <a:normAutofit/>
          </a:bodyPr>
          <a:lstStyle>
            <a:lvl1pPr>
              <a:defRPr sz="4000"/>
            </a:lvl1pPr>
          </a:lstStyle>
          <a:p>
            <a:pPr lvl="0"/>
            <a:r>
              <a:rPr lang="en-US" dirty="0" smtClean="0"/>
              <a:t>Click to edit Master text styles</a:t>
            </a:r>
          </a:p>
        </p:txBody>
      </p:sp>
      <p:sp>
        <p:nvSpPr>
          <p:cNvPr id="12" name="TextBox 11"/>
          <p:cNvSpPr txBox="1"/>
          <p:nvPr userDrawn="1"/>
        </p:nvSpPr>
        <p:spPr>
          <a:xfrm>
            <a:off x="647701"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802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P spid="12"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een Trivia Challenge">
    <p:spTree>
      <p:nvGrpSpPr>
        <p:cNvPr id="1" name=""/>
        <p:cNvGrpSpPr/>
        <p:nvPr/>
      </p:nvGrpSpPr>
      <p:grpSpPr>
        <a:xfrm>
          <a:off x="0" y="0"/>
          <a:ext cx="0" cy="0"/>
          <a:chOff x="0" y="0"/>
          <a:chExt cx="0" cy="0"/>
        </a:xfrm>
      </p:grpSpPr>
      <p:sp>
        <p:nvSpPr>
          <p:cNvPr id="10"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rgbClr val="BBD82E"/>
                    </a:gs>
                    <a:gs pos="100000">
                      <a:srgbClr val="BBD82E">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2" name="Text Placeholder 6"/>
          <p:cNvSpPr>
            <a:spLocks noGrp="1"/>
          </p:cNvSpPr>
          <p:nvPr>
            <p:ph type="body" sz="quarter" idx="13"/>
          </p:nvPr>
        </p:nvSpPr>
        <p:spPr>
          <a:xfrm>
            <a:off x="647700" y="1981200"/>
            <a:ext cx="11125198" cy="2011680"/>
          </a:xfrm>
        </p:spPr>
        <p:txBody>
          <a:bodyPr>
            <a:norm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Box 12"/>
          <p:cNvSpPr txBox="1"/>
          <p:nvPr userDrawn="1"/>
        </p:nvSpPr>
        <p:spPr>
          <a:xfrm>
            <a:off x="647700" y="1371600"/>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63168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3"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Trivia Challenge">
    <p:spTree>
      <p:nvGrpSpPr>
        <p:cNvPr id="1" name=""/>
        <p:cNvGrpSpPr/>
        <p:nvPr/>
      </p:nvGrpSpPr>
      <p:grpSpPr>
        <a:xfrm>
          <a:off x="0" y="0"/>
          <a:ext cx="0" cy="0"/>
          <a:chOff x="0" y="0"/>
          <a:chExt cx="0" cy="0"/>
        </a:xfrm>
      </p:grpSpPr>
      <p:sp>
        <p:nvSpPr>
          <p:cNvPr id="16"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chemeClr val="accent3">
                        <a:alpha val="99000"/>
                      </a:schemeClr>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7" name="Text Placeholder 6"/>
          <p:cNvSpPr>
            <a:spLocks noGrp="1"/>
          </p:cNvSpPr>
          <p:nvPr>
            <p:ph type="body" sz="quarter" idx="13"/>
          </p:nvPr>
        </p:nvSpPr>
        <p:spPr>
          <a:xfrm>
            <a:off x="647700" y="1981200"/>
            <a:ext cx="11125198" cy="2011680"/>
          </a:xfrm>
        </p:spPr>
        <p:txBody>
          <a:bodyPr>
            <a:norm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18" name="TextBox 17"/>
          <p:cNvSpPr txBox="1"/>
          <p:nvPr userDrawn="1"/>
        </p:nvSpPr>
        <p:spPr>
          <a:xfrm>
            <a:off x="647700"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3527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10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childTnLst>
                </p:cTn>
              </p:par>
            </p:tnLst>
          </p:tmpl>
        </p:tmplLst>
      </p:bldP>
      <p:bldP spid="18"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range Trivia Answer">
    <p:spTree>
      <p:nvGrpSpPr>
        <p:cNvPr id="1" name=""/>
        <p:cNvGrpSpPr/>
        <p:nvPr/>
      </p:nvGrpSpPr>
      <p:grpSpPr>
        <a:xfrm>
          <a:off x="0" y="0"/>
          <a:ext cx="0" cy="0"/>
          <a:chOff x="0" y="0"/>
          <a:chExt cx="0" cy="0"/>
        </a:xfrm>
      </p:grpSpPr>
      <p:sp>
        <p:nvSpPr>
          <p:cNvPr id="8" name="Title 1"/>
          <p:cNvSpPr>
            <a:spLocks noGrp="1"/>
          </p:cNvSpPr>
          <p:nvPr>
            <p:ph type="title"/>
          </p:nvPr>
        </p:nvSpPr>
        <p:spPr>
          <a:xfrm>
            <a:off x="647701" y="571500"/>
            <a:ext cx="11125198" cy="549381"/>
          </a:xfrm>
        </p:spPr>
        <p:txBody>
          <a:bodyPr anchor="t">
            <a:spAutoFit/>
          </a:bodyPr>
          <a:lstStyle/>
          <a:p>
            <a:r>
              <a:rPr lang="en-US" dirty="0" smtClean="0"/>
              <a:t>Click to edit Master title style</a:t>
            </a:r>
            <a:endParaRPr lang="en-US" dirty="0"/>
          </a:p>
        </p:txBody>
      </p:sp>
      <p:sp>
        <p:nvSpPr>
          <p:cNvPr id="10" name="Text Placeholder 6"/>
          <p:cNvSpPr>
            <a:spLocks noGrp="1"/>
          </p:cNvSpPr>
          <p:nvPr>
            <p:ph type="body" sz="quarter" idx="13"/>
          </p:nvPr>
        </p:nvSpPr>
        <p:spPr>
          <a:xfrm>
            <a:off x="647700" y="4535269"/>
            <a:ext cx="11125198" cy="646331"/>
          </a:xfrm>
        </p:spPr>
        <p:txBody>
          <a:bodyPr>
            <a:spAutoFit/>
          </a:bodyPr>
          <a:lstStyle>
            <a:lvl1pPr>
              <a:defRPr sz="4000"/>
            </a:lvl1pPr>
          </a:lstStyle>
          <a:p>
            <a:pPr lvl="0"/>
            <a:r>
              <a:rPr lang="en-US" dirty="0" smtClean="0"/>
              <a:t>Click to edit Master text styles</a:t>
            </a:r>
          </a:p>
        </p:txBody>
      </p:sp>
      <p:sp>
        <p:nvSpPr>
          <p:cNvPr id="12" name="TextBox 11"/>
          <p:cNvSpPr txBox="1"/>
          <p:nvPr userDrawn="1"/>
        </p:nvSpPr>
        <p:spPr>
          <a:xfrm>
            <a:off x="647701" y="3959525"/>
            <a:ext cx="524182"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6" name="Text Placeholder 6"/>
          <p:cNvSpPr>
            <a:spLocks noGrp="1"/>
          </p:cNvSpPr>
          <p:nvPr>
            <p:ph type="body" sz="quarter" idx="14"/>
          </p:nvPr>
        </p:nvSpPr>
        <p:spPr>
          <a:xfrm>
            <a:off x="647700" y="1981200"/>
            <a:ext cx="11125198" cy="2011680"/>
          </a:xfrm>
        </p:spPr>
        <p:txBody>
          <a:bodyPr>
            <a:normAutofit/>
          </a:bodyPr>
          <a:lstStyle>
            <a:lvl1pPr>
              <a:defRPr sz="4000"/>
            </a:lvl1pPr>
          </a:lstStyle>
          <a:p>
            <a:pPr lvl="0"/>
            <a:r>
              <a:rPr lang="en-US" dirty="0" smtClean="0"/>
              <a:t>Click to edit Master text styles</a:t>
            </a:r>
          </a:p>
        </p:txBody>
      </p:sp>
      <p:sp>
        <p:nvSpPr>
          <p:cNvPr id="9" name="TextBox 8"/>
          <p:cNvSpPr txBox="1"/>
          <p:nvPr userDrawn="1"/>
        </p:nvSpPr>
        <p:spPr>
          <a:xfrm>
            <a:off x="647701"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289515409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een Trivia Answer">
    <p:spTree>
      <p:nvGrpSpPr>
        <p:cNvPr id="1" name=""/>
        <p:cNvGrpSpPr/>
        <p:nvPr/>
      </p:nvGrpSpPr>
      <p:grpSpPr>
        <a:xfrm>
          <a:off x="0" y="0"/>
          <a:ext cx="0" cy="0"/>
          <a:chOff x="0" y="0"/>
          <a:chExt cx="0" cy="0"/>
        </a:xfrm>
      </p:grpSpPr>
      <p:sp>
        <p:nvSpPr>
          <p:cNvPr id="10"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rgbClr val="BBD82E"/>
                    </a:gs>
                    <a:gs pos="100000">
                      <a:srgbClr val="BBD82E">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2" name="Text Placeholder 6"/>
          <p:cNvSpPr>
            <a:spLocks noGrp="1"/>
          </p:cNvSpPr>
          <p:nvPr>
            <p:ph type="body" sz="quarter" idx="13"/>
          </p:nvPr>
        </p:nvSpPr>
        <p:spPr>
          <a:xfrm>
            <a:off x="647700" y="4535269"/>
            <a:ext cx="11125198" cy="646331"/>
          </a:xfrm>
        </p:spPr>
        <p:txBody>
          <a:bodyPr>
            <a:sp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Box 12"/>
          <p:cNvSpPr txBox="1"/>
          <p:nvPr userDrawn="1"/>
        </p:nvSpPr>
        <p:spPr>
          <a:xfrm>
            <a:off x="647700" y="3950125"/>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9" name="Text Placeholder 6"/>
          <p:cNvSpPr>
            <a:spLocks noGrp="1"/>
          </p:cNvSpPr>
          <p:nvPr>
            <p:ph type="body" sz="quarter" idx="14"/>
          </p:nvPr>
        </p:nvSpPr>
        <p:spPr>
          <a:xfrm>
            <a:off x="647700" y="1981200"/>
            <a:ext cx="11125198" cy="2011680"/>
          </a:xfrm>
        </p:spPr>
        <p:txBody>
          <a:bodyPr>
            <a:norm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1" name="TextBox 10"/>
          <p:cNvSpPr txBox="1"/>
          <p:nvPr userDrawn="1"/>
        </p:nvSpPr>
        <p:spPr>
          <a:xfrm>
            <a:off x="647700" y="1371600"/>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47969192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Trivia Answer">
    <p:spTree>
      <p:nvGrpSpPr>
        <p:cNvPr id="1" name=""/>
        <p:cNvGrpSpPr/>
        <p:nvPr/>
      </p:nvGrpSpPr>
      <p:grpSpPr>
        <a:xfrm>
          <a:off x="0" y="0"/>
          <a:ext cx="0" cy="0"/>
          <a:chOff x="0" y="0"/>
          <a:chExt cx="0" cy="0"/>
        </a:xfrm>
      </p:grpSpPr>
      <p:sp>
        <p:nvSpPr>
          <p:cNvPr id="16"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chemeClr val="accent3">
                        <a:alpha val="99000"/>
                      </a:schemeClr>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7" name="Text Placeholder 6"/>
          <p:cNvSpPr>
            <a:spLocks noGrp="1"/>
          </p:cNvSpPr>
          <p:nvPr>
            <p:ph type="body" sz="quarter" idx="13"/>
          </p:nvPr>
        </p:nvSpPr>
        <p:spPr>
          <a:xfrm>
            <a:off x="647700" y="4545481"/>
            <a:ext cx="11125198" cy="646331"/>
          </a:xfrm>
        </p:spPr>
        <p:txBody>
          <a:bodyPr>
            <a:sp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18" name="TextBox 17"/>
          <p:cNvSpPr txBox="1"/>
          <p:nvPr userDrawn="1"/>
        </p:nvSpPr>
        <p:spPr>
          <a:xfrm>
            <a:off x="647700" y="3935881"/>
            <a:ext cx="524182"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6" name="Text Placeholder 6"/>
          <p:cNvSpPr>
            <a:spLocks noGrp="1"/>
          </p:cNvSpPr>
          <p:nvPr>
            <p:ph type="body" sz="quarter" idx="14"/>
          </p:nvPr>
        </p:nvSpPr>
        <p:spPr>
          <a:xfrm>
            <a:off x="647700" y="1981200"/>
            <a:ext cx="11125198" cy="2011680"/>
          </a:xfrm>
        </p:spPr>
        <p:txBody>
          <a:bodyPr>
            <a:norm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8" name="TextBox 7"/>
          <p:cNvSpPr txBox="1"/>
          <p:nvPr userDrawn="1"/>
        </p:nvSpPr>
        <p:spPr>
          <a:xfrm>
            <a:off x="647700"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418805974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uild 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801"/>
          <a:stretch/>
        </p:blipFill>
        <p:spPr>
          <a:xfrm>
            <a:off x="4172207" y="-12879"/>
            <a:ext cx="3847586" cy="3758614"/>
          </a:xfrm>
          <a:prstGeom prst="rect">
            <a:avLst/>
          </a:prstGeom>
        </p:spPr>
      </p:pic>
    </p:spTree>
    <p:extLst>
      <p:ext uri="{BB962C8B-B14F-4D97-AF65-F5344CB8AC3E}">
        <p14:creationId xmlns:p14="http://schemas.microsoft.com/office/powerpoint/2010/main" val="92347927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lexible Work Schedul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0054" y="2020306"/>
            <a:ext cx="2713553" cy="2705930"/>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99792708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e Garag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79956"/>
          <a:stretch/>
        </p:blipFill>
        <p:spPr>
          <a:xfrm>
            <a:off x="2130159" y="2363262"/>
            <a:ext cx="3628860" cy="2975072"/>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0261759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orts Leagu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87553" y="2236424"/>
            <a:ext cx="2425122" cy="3235953"/>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833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uition Assistanc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34079" y="2346595"/>
            <a:ext cx="3598380" cy="2214388"/>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0667279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ive Program">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2353315"/>
            <a:ext cx="3548981" cy="2190914"/>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2414189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lth Car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81818"/>
          <a:stretch/>
        </p:blipFill>
        <p:spPr>
          <a:xfrm>
            <a:off x="2115239" y="2038118"/>
            <a:ext cx="3434846" cy="3104400"/>
          </a:xfrm>
          <a:prstGeom prst="rect">
            <a:avLst/>
          </a:prstGeom>
        </p:spPr>
      </p:pic>
      <p:sp>
        <p:nvSpPr>
          <p:cNvPr id="8"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722750026"/>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me 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7032" y="2101791"/>
            <a:ext cx="2768182" cy="2768182"/>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3603287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ay Fi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2314689"/>
            <a:ext cx="3734749" cy="1926805"/>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1361639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rca Car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1648744"/>
            <a:ext cx="3791726" cy="3159772"/>
          </a:xfrm>
          <a:prstGeom prst="rect">
            <a:avLst/>
          </a:prstGeom>
        </p:spPr>
      </p:pic>
      <p:sp>
        <p:nvSpPr>
          <p:cNvPr id="6"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779111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6047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d On +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177"/>
          <a:stretch/>
        </p:blipFill>
        <p:spPr>
          <a:xfrm>
            <a:off x="5844289" y="0"/>
            <a:ext cx="573095" cy="1319466"/>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26052" y="1322832"/>
            <a:ext cx="3793236" cy="859800"/>
          </a:xfrm>
          <a:prstGeom prst="rect">
            <a:avLst/>
          </a:prstGeom>
        </p:spPr>
      </p:pic>
      <p:sp>
        <p:nvSpPr>
          <p:cNvPr id="13" name="Text Placeholder 12"/>
          <p:cNvSpPr>
            <a:spLocks noGrp="1"/>
          </p:cNvSpPr>
          <p:nvPr>
            <p:ph type="body" sz="quarter" idx="10" hasCustomPrompt="1"/>
          </p:nvPr>
        </p:nvSpPr>
        <p:spPr>
          <a:xfrm>
            <a:off x="4105052" y="2530104"/>
            <a:ext cx="4735513" cy="2652712"/>
          </a:xfrm>
        </p:spPr>
        <p:txBody>
          <a:bodyPr>
            <a:noAutofit/>
          </a:bodyPr>
          <a:lstStyle>
            <a:lvl1pPr>
              <a:defRPr sz="3900" baseline="0">
                <a:gradFill>
                  <a:gsLst>
                    <a:gs pos="0">
                      <a:srgbClr val="EE8925"/>
                    </a:gs>
                    <a:gs pos="100000">
                      <a:srgbClr val="EE8925">
                        <a:alpha val="99000"/>
                      </a:srgbClr>
                    </a:gs>
                  </a:gsLst>
                  <a:lin ang="5400000" scaled="1"/>
                </a:gradFill>
                <a:latin typeface="Segoe UI Light" panose="020B0502040204020203" pitchFamily="34" charset="0"/>
                <a:cs typeface="Segoe UI Light" panose="020B0502040204020203" pitchFamily="34" charset="0"/>
              </a:defRPr>
            </a:lvl1pPr>
          </a:lstStyle>
          <a:p>
            <a:pPr lvl="0"/>
            <a:r>
              <a:rPr lang="en-US" dirty="0" smtClean="0"/>
              <a:t>Click to add text</a:t>
            </a: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43830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1" y="-92774"/>
            <a:ext cx="12417431" cy="6985913"/>
          </a:xfrm>
          <a:prstGeom prst="rect">
            <a:avLst/>
          </a:prstGeom>
        </p:spPr>
      </p:pic>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40830" y="6471713"/>
            <a:ext cx="1263089" cy="264367"/>
          </a:xfrm>
          <a:prstGeom prst="rect">
            <a:avLst/>
          </a:prstGeom>
        </p:spPr>
      </p:pic>
    </p:spTree>
    <p:extLst>
      <p:ext uri="{BB962C8B-B14F-4D97-AF65-F5344CB8AC3E}">
        <p14:creationId xmlns:p14="http://schemas.microsoft.com/office/powerpoint/2010/main" val="11420530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60441" y="6295811"/>
            <a:ext cx="1623869" cy="597329"/>
          </a:xfrm>
          <a:prstGeom prst="rect">
            <a:avLst/>
          </a:prstGeom>
        </p:spPr>
      </p:pic>
    </p:spTree>
    <p:extLst>
      <p:ext uri="{BB962C8B-B14F-4D97-AF65-F5344CB8AC3E}">
        <p14:creationId xmlns:p14="http://schemas.microsoft.com/office/powerpoint/2010/main" val="5234737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1" y="-92774"/>
            <a:ext cx="12417431" cy="6985913"/>
          </a:xfrm>
          <a:prstGeom prst="rect">
            <a:avLst/>
          </a:prstGeom>
        </p:spPr>
      </p:pic>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40830" y="6471713"/>
            <a:ext cx="1263089" cy="264367"/>
          </a:xfrm>
          <a:prstGeom prst="rect">
            <a:avLst/>
          </a:prstGeom>
        </p:spPr>
      </p:pic>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6013820"/>
            <a:ext cx="1164041" cy="707655"/>
          </a:xfrm>
          <a:prstGeom prst="rect">
            <a:avLst/>
          </a:prstGeom>
        </p:spPr>
      </p:pic>
    </p:spTree>
    <p:extLst>
      <p:ext uri="{BB962C8B-B14F-4D97-AF65-F5344CB8AC3E}">
        <p14:creationId xmlns:p14="http://schemas.microsoft.com/office/powerpoint/2010/main" val="825663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07624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414223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404749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385980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737747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451505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4506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Build 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29707" t="14625" r="32664" b="32171"/>
          <a:stretch/>
        </p:blipFill>
        <p:spPr>
          <a:xfrm>
            <a:off x="0" y="0"/>
            <a:ext cx="1447800" cy="2057400"/>
          </a:xfrm>
          <a:prstGeom prst="rect">
            <a:avLst/>
          </a:prstGeom>
        </p:spPr>
      </p:pic>
      <p:sp>
        <p:nvSpPr>
          <p:cNvPr id="7"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EE8925"/>
                    </a:gs>
                    <a:gs pos="100000">
                      <a:srgbClr val="EE8925">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47700" y="2060671"/>
            <a:ext cx="4991100" cy="1828800"/>
          </a:xfrm>
        </p:spPr>
        <p:txBody>
          <a:bodyPr>
            <a:noAutofit/>
          </a:bodyPr>
          <a:lstStyle>
            <a:lvl1pPr>
              <a:defRPr sz="6000" b="0">
                <a:gradFill>
                  <a:gsLst>
                    <a:gs pos="0">
                      <a:srgbClr val="EE8925"/>
                    </a:gs>
                    <a:gs pos="100000">
                      <a:srgbClr val="EE8925">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t="76631"/>
          <a:stretch/>
        </p:blipFill>
        <p:spPr>
          <a:xfrm>
            <a:off x="3855932" y="5943600"/>
            <a:ext cx="1682496" cy="395156"/>
          </a:xfrm>
          <a:prstGeom prst="rect">
            <a:avLst/>
          </a:prstGeom>
        </p:spPr>
      </p:pic>
    </p:spTree>
    <p:extLst>
      <p:ext uri="{BB962C8B-B14F-4D97-AF65-F5344CB8AC3E}">
        <p14:creationId xmlns:p14="http://schemas.microsoft.com/office/powerpoint/2010/main" val="318059855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3645623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103431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4207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3456016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65017165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a:lstStyle>
          <a:p>
            <a:r>
              <a:rPr lang="en-US" dirty="0" smtClean="0"/>
              <a:t>Click to edit Master title style</a:t>
            </a:r>
            <a:endParaRPr lang="en-US" dirty="0"/>
          </a:p>
        </p:txBody>
      </p:sp>
      <p:sp>
        <p:nvSpPr>
          <p:cNvPr id="6" name="Content Placeholder 5"/>
          <p:cNvSpPr>
            <a:spLocks noGrp="1"/>
          </p:cNvSpPr>
          <p:nvPr>
            <p:ph sz="quarter" idx="10"/>
          </p:nvPr>
        </p:nvSpPr>
        <p:spPr>
          <a:xfrm>
            <a:off x="518803" y="1336040"/>
            <a:ext cx="11188566"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9910783"/>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spTree>
    <p:extLst>
      <p:ext uri="{BB962C8B-B14F-4D97-AF65-F5344CB8AC3E}">
        <p14:creationId xmlns:p14="http://schemas.microsoft.com/office/powerpoint/2010/main" val="172536677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42060131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solidFill>
                  <a:srgbClr val="595959"/>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53493348"/>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6655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 Content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9113"/>
          <a:stretch/>
        </p:blipFill>
        <p:spPr>
          <a:xfrm>
            <a:off x="559567" y="604"/>
            <a:ext cx="618298" cy="1846416"/>
          </a:xfrm>
          <a:prstGeom prst="rect">
            <a:avLst/>
          </a:prstGeom>
        </p:spPr>
      </p:pic>
      <p:sp>
        <p:nvSpPr>
          <p:cNvPr id="11" name="Text Placeholder 10"/>
          <p:cNvSpPr>
            <a:spLocks noGrp="1"/>
          </p:cNvSpPr>
          <p:nvPr>
            <p:ph type="body" sz="quarter" idx="10"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4" name="Text Placeholder 13"/>
          <p:cNvSpPr>
            <a:spLocks noGrp="1"/>
          </p:cNvSpPr>
          <p:nvPr>
            <p:ph type="body" sz="quarter" idx="11"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rgbClr val="EE8925"/>
                    </a:gs>
                    <a:gs pos="100000">
                      <a:srgbClr val="EE8925">
                        <a:alpha val="99000"/>
                      </a:srgbClr>
                    </a:gs>
                  </a:gsLst>
                  <a:lin ang="5400000" scaled="1"/>
                </a:gradFill>
              </a:defRPr>
            </a:lvl1pPr>
          </a:lstStyle>
          <a:p>
            <a:pPr lvl="0"/>
            <a:r>
              <a:rPr lang="en-US" dirty="0" smtClean="0"/>
              <a:t>Click to add text</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470022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739581979"/>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174240781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626923"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grpSp>
    </p:spTree>
    <p:extLst>
      <p:ext uri="{BB962C8B-B14F-4D97-AF65-F5344CB8AC3E}">
        <p14:creationId xmlns:p14="http://schemas.microsoft.com/office/powerpoint/2010/main" val="34360809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44493255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380971493"/>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Segoe UI" pitchFamily="34"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45596381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pitchFamily="34" charset="0"/>
              </a:rPr>
              <a:t>© </a:t>
            </a:r>
            <a:r>
              <a:rPr lang="en-US" sz="700" dirty="0" smtClean="0">
                <a:solidFill>
                  <a:srgbClr val="FFFFFF">
                    <a:alpha val="99000"/>
                  </a:srgbClr>
                </a:solidFill>
                <a:cs typeface="Segoe UI" pitchFamily="34" charset="0"/>
              </a:rPr>
              <a:t>2011 Microsoft </a:t>
            </a:r>
            <a:r>
              <a:rPr lang="en-US" sz="700" dirty="0">
                <a:solidFill>
                  <a:srgbClr val="FFFFFF">
                    <a:alpha val="99000"/>
                  </a:srgbClr>
                </a:solidFill>
                <a:cs typeface="Segoe UI" pitchFamily="34"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Segoe UI" pitchFamily="34" charset="0"/>
              </a:rPr>
              <a:t>MICROSOFT </a:t>
            </a:r>
            <a:r>
              <a:rPr lang="en-US" sz="700" dirty="0">
                <a:solidFill>
                  <a:srgbClr val="FFFFFF">
                    <a:alpha val="99000"/>
                  </a:srgbClr>
                </a:solidFill>
                <a:cs typeface="Segoe UI" pitchFamily="34" charset="0"/>
              </a:rPr>
              <a:t>MAKES NO WARRANTIES, EXPRESS, IMPLIED OR STATUTORY, AS TO THE INFORMATION IN THIS PRESENTATION.</a:t>
            </a:r>
          </a:p>
        </p:txBody>
      </p:sp>
    </p:spTree>
    <p:extLst>
      <p:ext uri="{BB962C8B-B14F-4D97-AF65-F5344CB8AC3E}">
        <p14:creationId xmlns:p14="http://schemas.microsoft.com/office/powerpoint/2010/main" val="959866615"/>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96544017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5622667"/>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37166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 Content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6536"/>
          <a:stretch/>
        </p:blipFill>
        <p:spPr>
          <a:xfrm>
            <a:off x="560835" y="-1563"/>
            <a:ext cx="486071" cy="1833538"/>
          </a:xfrm>
          <a:prstGeom prst="rect">
            <a:avLst/>
          </a:prstGeom>
        </p:spPr>
      </p:pic>
      <p:sp>
        <p:nvSpPr>
          <p:cNvPr id="10" name="Text Placeholder 10"/>
          <p:cNvSpPr>
            <a:spLocks noGrp="1"/>
          </p:cNvSpPr>
          <p:nvPr>
            <p:ph type="body" sz="quarter" idx="10"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13"/>
          <p:cNvSpPr>
            <a:spLocks noGrp="1"/>
          </p:cNvSpPr>
          <p:nvPr>
            <p:ph type="body" sz="quarter" idx="11"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rgbClr val="EE8925"/>
                    </a:gs>
                    <a:gs pos="100000">
                      <a:srgbClr val="EE8925">
                        <a:alpha val="99000"/>
                      </a:srgbClr>
                    </a:gs>
                  </a:gsLst>
                  <a:lin ang="5400000" scaled="1"/>
                </a:gradFill>
              </a:defRPr>
            </a:lvl1pPr>
          </a:lstStyle>
          <a:p>
            <a:pPr lvl="0"/>
            <a:r>
              <a:rPr lang="en-US" dirty="0" smtClean="0"/>
              <a:t>Click to add text</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11030417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11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6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Relationship Id="rId14" Type="http://schemas.openxmlformats.org/officeDocument/2006/relationships/theme" Target="../theme/theme2.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83.xml"/><Relationship Id="rId12" Type="http://schemas.openxmlformats.org/officeDocument/2006/relationships/slideLayout" Target="../slideLayouts/slideLayout84.xml"/><Relationship Id="rId13" Type="http://schemas.openxmlformats.org/officeDocument/2006/relationships/slideLayout" Target="../slideLayouts/slideLayout85.xml"/><Relationship Id="rId14" Type="http://schemas.openxmlformats.org/officeDocument/2006/relationships/slideLayout" Target="../slideLayouts/slideLayout86.xml"/><Relationship Id="rId15" Type="http://schemas.openxmlformats.org/officeDocument/2006/relationships/slideLayout" Target="../slideLayouts/slideLayout87.xml"/><Relationship Id="rId16" Type="http://schemas.openxmlformats.org/officeDocument/2006/relationships/slideLayout" Target="../slideLayouts/slideLayout88.xml"/><Relationship Id="rId17" Type="http://schemas.openxmlformats.org/officeDocument/2006/relationships/slideLayout" Target="../slideLayouts/slideLayout89.xml"/><Relationship Id="rId18" Type="http://schemas.openxmlformats.org/officeDocument/2006/relationships/slideLayout" Target="../slideLayouts/slideLayout90.xml"/><Relationship Id="rId19" Type="http://schemas.openxmlformats.org/officeDocument/2006/relationships/theme" Target="../theme/theme3.xml"/><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9" Type="http://schemas.openxmlformats.org/officeDocument/2006/relationships/slideLayout" Target="../slideLayouts/slideLayout81.xml"/><Relationship Id="rId10"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7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7701" y="571501"/>
            <a:ext cx="11125200" cy="1119188"/>
          </a:xfrm>
          <a:prstGeom prst="rect">
            <a:avLst/>
          </a:prstGeom>
        </p:spPr>
        <p:txBody>
          <a:bodyPr vert="horz" lIns="0" tIns="45720" rIns="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47701" y="1825625"/>
            <a:ext cx="11125200" cy="4460875"/>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47700" y="6286502"/>
            <a:ext cx="2687968" cy="571499"/>
          </a:xfrm>
          <a:prstGeom prst="rect">
            <a:avLst/>
          </a:prstGeom>
        </p:spPr>
        <p:txBody>
          <a:bodyPr vert="horz" lIns="91440" tIns="45720" rIns="91440" bIns="45720" rtlCol="0" anchor="ctr"/>
          <a:lstStyle>
            <a:lvl1pPr algn="l">
              <a:defRPr sz="1200">
                <a:solidFill>
                  <a:srgbClr val="EE8925"/>
                </a:solidFill>
                <a:latin typeface="Segoe UI" panose="020B0502040204020203" pitchFamily="34" charset="0"/>
                <a:cs typeface="Segoe UI" panose="020B0502040204020203" pitchFamily="34" charset="0"/>
              </a:defRPr>
            </a:lvl1pPr>
          </a:lstStyle>
          <a:p>
            <a:fld id="{84F5D203-6AD4-42C5-B4A0-38A0612B1985}" type="datetimeFigureOut">
              <a:rPr lang="en-US" smtClean="0"/>
              <a:pPr/>
              <a:t>11/17/15</a:t>
            </a:fld>
            <a:endParaRPr lang="en-US"/>
          </a:p>
        </p:txBody>
      </p:sp>
      <p:sp>
        <p:nvSpPr>
          <p:cNvPr id="5" name="Footer Placeholder 4"/>
          <p:cNvSpPr>
            <a:spLocks noGrp="1"/>
          </p:cNvSpPr>
          <p:nvPr>
            <p:ph type="ftr" sz="quarter" idx="3"/>
          </p:nvPr>
        </p:nvSpPr>
        <p:spPr>
          <a:xfrm>
            <a:off x="4038599" y="6286499"/>
            <a:ext cx="4114800" cy="571499"/>
          </a:xfrm>
          <a:prstGeom prst="rect">
            <a:avLst/>
          </a:prstGeom>
        </p:spPr>
        <p:txBody>
          <a:bodyPr vert="horz" lIns="91440" tIns="45720" rIns="91440" bIns="45720" rtlCol="0" anchor="ctr"/>
          <a:lstStyle>
            <a:lvl1pPr algn="ctr">
              <a:defRPr sz="1200">
                <a:solidFill>
                  <a:srgbClr val="EE8925"/>
                </a:solidFill>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9029699" y="6286500"/>
            <a:ext cx="2743200" cy="571499"/>
          </a:xfrm>
          <a:prstGeom prst="rect">
            <a:avLst/>
          </a:prstGeom>
        </p:spPr>
        <p:txBody>
          <a:bodyPr vert="horz" lIns="91440" tIns="45720" rIns="91440" bIns="45720" rtlCol="0" anchor="ctr"/>
          <a:lstStyle>
            <a:lvl1pPr algn="r">
              <a:defRPr sz="1200">
                <a:solidFill>
                  <a:srgbClr val="EE8925"/>
                </a:solidFill>
                <a:latin typeface="Segoe UI" panose="020B0502040204020203" pitchFamily="34" charset="0"/>
                <a:cs typeface="Segoe UI" panose="020B0502040204020203" pitchFamily="34" charset="0"/>
              </a:defRPr>
            </a:lvl1pPr>
          </a:lstStyle>
          <a:p>
            <a:fld id="{D69CB30F-425D-43B5-A829-3F08E5970D80}" type="slidenum">
              <a:rPr lang="en-US" smtClean="0"/>
              <a:pPr/>
              <a:t>‹#›</a:t>
            </a:fld>
            <a:endParaRPr lang="en-US"/>
          </a:p>
        </p:txBody>
      </p:sp>
    </p:spTree>
    <p:extLst>
      <p:ext uri="{BB962C8B-B14F-4D97-AF65-F5344CB8AC3E}">
        <p14:creationId xmlns:p14="http://schemas.microsoft.com/office/powerpoint/2010/main" val="368825529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13" r:id="rId11"/>
    <p:sldLayoutId id="2147483671" r:id="rId12"/>
    <p:sldLayoutId id="2147483672" r:id="rId13"/>
    <p:sldLayoutId id="2147483673" r:id="rId14"/>
    <p:sldLayoutId id="2147483674" r:id="rId15"/>
    <p:sldLayoutId id="2147483675" r:id="rId16"/>
    <p:sldLayoutId id="2147483676" r:id="rId17"/>
    <p:sldLayoutId id="2147483677" r:id="rId18"/>
    <p:sldLayoutId id="2147483714" r:id="rId19"/>
    <p:sldLayoutId id="2147483678" r:id="rId20"/>
    <p:sldLayoutId id="2147483679" r:id="rId21"/>
    <p:sldLayoutId id="2147483680" r:id="rId22"/>
    <p:sldLayoutId id="2147483681" r:id="rId23"/>
    <p:sldLayoutId id="2147483715" r:id="rId24"/>
    <p:sldLayoutId id="2147483682" r:id="rId25"/>
    <p:sldLayoutId id="2147483683" r:id="rId26"/>
    <p:sldLayoutId id="2147483684" r:id="rId27"/>
    <p:sldLayoutId id="2147483685" r:id="rId28"/>
    <p:sldLayoutId id="2147483716" r:id="rId29"/>
    <p:sldLayoutId id="2147483686" r:id="rId30"/>
    <p:sldLayoutId id="2147483687" r:id="rId31"/>
    <p:sldLayoutId id="2147483688" r:id="rId32"/>
    <p:sldLayoutId id="2147483689" r:id="rId33"/>
    <p:sldLayoutId id="2147483690" r:id="rId34"/>
    <p:sldLayoutId id="2147483691" r:id="rId35"/>
    <p:sldLayoutId id="2147483712" r:id="rId36"/>
    <p:sldLayoutId id="2147483692" r:id="rId37"/>
    <p:sldLayoutId id="2147483717" r:id="rId38"/>
    <p:sldLayoutId id="2147483693" r:id="rId39"/>
    <p:sldLayoutId id="2147483710" r:id="rId40"/>
    <p:sldLayoutId id="2147483718" r:id="rId41"/>
    <p:sldLayoutId id="2147483709" r:id="rId42"/>
    <p:sldLayoutId id="2147483719"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706" r:id="rId56"/>
    <p:sldLayoutId id="2147483707" r:id="rId57"/>
    <p:sldLayoutId id="2147483708" r:id="rId58"/>
    <p:sldLayoutId id="2147483720" r:id="rId59"/>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vl2pPr marL="171450" indent="-171450" algn="l" defTabSz="685800" rtl="0" eaLnBrk="1" latinLnBrk="0" hangingPunct="1">
        <a:lnSpc>
          <a:spcPct val="90000"/>
        </a:lnSpc>
        <a:spcBef>
          <a:spcPts val="375"/>
        </a:spcBef>
        <a:buFont typeface="Arial" panose="020B0604020202020204" pitchFamily="34" charset="0"/>
        <a:buChar char="•"/>
        <a:defRPr sz="1800" kern="1200">
          <a:solidFill>
            <a:srgbClr val="EE8925"/>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EE8925"/>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552">
          <p15:clr>
            <a:srgbClr val="F26B43"/>
          </p15:clr>
        </p15:guide>
        <p15:guide id="4" pos="264">
          <p15:clr>
            <a:srgbClr val="F26B43"/>
          </p15:clr>
        </p15:guide>
        <p15:guide id="5" pos="7416">
          <p15:clr>
            <a:srgbClr val="F26B43"/>
          </p15:clr>
        </p15:guide>
        <p15:guide id="6" pos="4128">
          <p15:clr>
            <a:srgbClr val="F26B43"/>
          </p15:clr>
        </p15:guide>
        <p15:guide id="7" orient="horz" pos="3960">
          <p15:clr>
            <a:srgbClr val="F26B43"/>
          </p15:clr>
        </p15:guide>
        <p15:guide id="8" orient="horz" pos="360">
          <p15:clr>
            <a:srgbClr val="F26B43"/>
          </p15:clr>
        </p15:guide>
        <p15:guide id="9" pos="4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4051745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525853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0.xml"/><Relationship Id="rId3" Type="http://schemas.openxmlformats.org/officeDocument/2006/relationships/image" Target="../media/image93.emf"/></Relationships>
</file>

<file path=ppt/slides/_rels/slide11.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4.tiff"/><Relationship Id="rId1" Type="http://schemas.openxmlformats.org/officeDocument/2006/relationships/slideLayout" Target="../slideLayouts/slideLayout7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2.xml"/><Relationship Id="rId3" Type="http://schemas.openxmlformats.org/officeDocument/2006/relationships/image" Target="../media/image93.emf"/></Relationships>
</file>

<file path=ppt/slides/_rels/slide13.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5.tiff"/><Relationship Id="rId5" Type="http://schemas.openxmlformats.org/officeDocument/2006/relationships/image" Target="../media/image96.tiff"/><Relationship Id="rId6" Type="http://schemas.openxmlformats.org/officeDocument/2006/relationships/image" Target="../media/image97.tiff"/><Relationship Id="rId1" Type="http://schemas.openxmlformats.org/officeDocument/2006/relationships/slideLayout" Target="../slideLayouts/slideLayout7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4.xml"/><Relationship Id="rId3" Type="http://schemas.openxmlformats.org/officeDocument/2006/relationships/image" Target="../media/image93.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5.xml"/><Relationship Id="rId3" Type="http://schemas.openxmlformats.org/officeDocument/2006/relationships/image" Target="../media/image93.emf"/></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9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8.emf"/><Relationship Id="rId4" Type="http://schemas.openxmlformats.org/officeDocument/2006/relationships/image" Target="../media/image93.emf"/><Relationship Id="rId1" Type="http://schemas.openxmlformats.org/officeDocument/2006/relationships/slideLayout" Target="../slideLayouts/slideLayout7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99.emf"/><Relationship Id="rId4" Type="http://schemas.openxmlformats.org/officeDocument/2006/relationships/image" Target="../media/image100.emf"/><Relationship Id="rId5" Type="http://schemas.openxmlformats.org/officeDocument/2006/relationships/image" Target="../media/image93.emf"/><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1" Type="http://schemas.openxmlformats.org/officeDocument/2006/relationships/slideLayout" Target="../slideLayouts/slideLayout7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93.emf"/><Relationship Id="rId5" Type="http://schemas.openxmlformats.org/officeDocument/2006/relationships/image" Target="../media/image98.emf"/><Relationship Id="rId1" Type="http://schemas.openxmlformats.org/officeDocument/2006/relationships/slideLayout" Target="../slideLayouts/slideLayout7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61.jpg"/><Relationship Id="rId5" Type="http://schemas.openxmlformats.org/officeDocument/2006/relationships/image" Target="../media/image62.jpeg"/><Relationship Id="rId6" Type="http://schemas.openxmlformats.org/officeDocument/2006/relationships/image" Target="../media/image63.jpeg"/><Relationship Id="rId7" Type="http://schemas.openxmlformats.org/officeDocument/2006/relationships/image" Target="../media/image64.jpg"/><Relationship Id="rId8" Type="http://schemas.openxmlformats.org/officeDocument/2006/relationships/image" Target="../media/image65.jpg"/><Relationship Id="rId9" Type="http://schemas.openxmlformats.org/officeDocument/2006/relationships/image" Target="../media/image66.png"/><Relationship Id="rId10" Type="http://schemas.openxmlformats.org/officeDocument/2006/relationships/image" Target="../media/image67.jp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99.emf"/><Relationship Id="rId4" Type="http://schemas.openxmlformats.org/officeDocument/2006/relationships/image" Target="../media/image100.emf"/><Relationship Id="rId5" Type="http://schemas.openxmlformats.org/officeDocument/2006/relationships/image" Target="../media/image93.emf"/><Relationship Id="rId1" Type="http://schemas.openxmlformats.org/officeDocument/2006/relationships/slideLayout" Target="../slideLayouts/slideLayout7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02.tiff"/></Relationships>
</file>

<file path=ppt/slides/_rels/slide25.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1" Type="http://schemas.openxmlformats.org/officeDocument/2006/relationships/image" Target="../media/image76.png"/><Relationship Id="rId12" Type="http://schemas.openxmlformats.org/officeDocument/2006/relationships/image" Target="../media/image77.png"/><Relationship Id="rId13" Type="http://schemas.openxmlformats.org/officeDocument/2006/relationships/image" Target="../media/image78.png"/><Relationship Id="rId14" Type="http://schemas.openxmlformats.org/officeDocument/2006/relationships/image" Target="../media/image79.png"/><Relationship Id="rId15" Type="http://schemas.openxmlformats.org/officeDocument/2006/relationships/image" Target="../media/image80.png"/><Relationship Id="rId16" Type="http://schemas.openxmlformats.org/officeDocument/2006/relationships/image" Target="../media/image81.png"/><Relationship Id="rId17" Type="http://schemas.openxmlformats.org/officeDocument/2006/relationships/image" Target="../media/image82.png"/><Relationship Id="rId18" Type="http://schemas.openxmlformats.org/officeDocument/2006/relationships/image" Target="../media/image83.png"/><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jpeg"/><Relationship Id="rId7" Type="http://schemas.openxmlformats.org/officeDocument/2006/relationships/image" Target="../media/image72.jpeg"/><Relationship Id="rId8" Type="http://schemas.openxmlformats.org/officeDocument/2006/relationships/image" Target="../media/image73.png"/><Relationship Id="rId9" Type="http://schemas.openxmlformats.org/officeDocument/2006/relationships/image" Target="../media/image74.png"/><Relationship Id="rId10" Type="http://schemas.openxmlformats.org/officeDocument/2006/relationships/image" Target="../media/image75.jpeg"/></Relationships>
</file>

<file path=ppt/slides/_rels/slide4.xml.rels><?xml version="1.0" encoding="UTF-8" standalone="yes"?>
<Relationships xmlns="http://schemas.openxmlformats.org/package/2006/relationships"><Relationship Id="rId3" Type="http://schemas.openxmlformats.org/officeDocument/2006/relationships/image" Target="../media/image84.tiff"/><Relationship Id="rId4" Type="http://schemas.openxmlformats.org/officeDocument/2006/relationships/image" Target="../media/image85.tiff"/><Relationship Id="rId1" Type="http://schemas.openxmlformats.org/officeDocument/2006/relationships/slideLayout" Target="../slideLayouts/slideLayout7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xml"/><Relationship Id="rId3" Type="http://schemas.openxmlformats.org/officeDocument/2006/relationships/image" Target="../media/image86.tiff"/></Relationships>
</file>

<file path=ppt/slides/_rels/slide6.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microsoft.com/office/2007/relationships/hdphoto" Target="../media/hdphoto3.wdp"/><Relationship Id="rId1" Type="http://schemas.openxmlformats.org/officeDocument/2006/relationships/slideLayout" Target="../slideLayouts/slideLayout6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7.xml"/><Relationship Id="rId3" Type="http://schemas.openxmlformats.org/officeDocument/2006/relationships/image" Target="../media/image9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8.xml"/><Relationship Id="rId3"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7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881" y="2133047"/>
            <a:ext cx="11108019" cy="3801587"/>
          </a:xfrm>
        </p:spPr>
        <p:txBody>
          <a:bodyPr/>
          <a:lstStyle/>
          <a:p>
            <a:r>
              <a:rPr lang="en-US" cap="small" dirty="0"/>
              <a:t>User Engagement in a </a:t>
            </a:r>
            <a:r>
              <a:rPr lang="en-US" cap="small" dirty="0" err="1"/>
              <a:t>IoT</a:t>
            </a:r>
            <a:r>
              <a:rPr lang="en-US" cap="small" dirty="0"/>
              <a:t> World</a:t>
            </a:r>
            <a:br>
              <a:rPr lang="en-US" cap="small" dirty="0"/>
            </a:br>
            <a:endParaRPr lang="en-US" dirty="0"/>
          </a:p>
        </p:txBody>
      </p:sp>
      <p:sp>
        <p:nvSpPr>
          <p:cNvPr id="3" name="Text Placeholder 2"/>
          <p:cNvSpPr txBox="1">
            <a:spLocks/>
          </p:cNvSpPr>
          <p:nvPr/>
        </p:nvSpPr>
        <p:spPr>
          <a:xfrm>
            <a:off x="664881" y="4648200"/>
            <a:ext cx="10610506" cy="199041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vl2pPr marL="171450" indent="-171450" algn="l" defTabSz="685800" rtl="0" eaLnBrk="1" latinLnBrk="0" hangingPunct="1">
              <a:lnSpc>
                <a:spcPct val="90000"/>
              </a:lnSpc>
              <a:spcBef>
                <a:spcPts val="375"/>
              </a:spcBef>
              <a:buFont typeface="Arial" panose="020B0604020202020204" pitchFamily="34" charset="0"/>
              <a:buChar char="•"/>
              <a:defRPr sz="1800" kern="1200">
                <a:solidFill>
                  <a:srgbClr val="EE8925"/>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EE8925"/>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dirty="0" smtClean="0"/>
              <a:t>Andre Rodrigues </a:t>
            </a:r>
          </a:p>
          <a:p>
            <a:pPr algn="r"/>
            <a:r>
              <a:rPr lang="en-US" dirty="0" smtClean="0"/>
              <a:t>Senior Software Development Engineer </a:t>
            </a:r>
          </a:p>
          <a:p>
            <a:pPr algn="r"/>
            <a:endParaRPr lang="en-US" sz="2000" dirty="0" smtClean="0"/>
          </a:p>
          <a:p>
            <a:pPr algn="r"/>
            <a:r>
              <a:rPr lang="en-US" sz="2000" dirty="0" smtClean="0"/>
              <a:t>Email: </a:t>
            </a:r>
            <a:r>
              <a:rPr lang="en-US" sz="2000" dirty="0" err="1" smtClean="0"/>
              <a:t>andrerod@microsoft.com</a:t>
            </a:r>
            <a:r>
              <a:rPr lang="en-US" sz="2000" dirty="0" smtClean="0"/>
              <a:t> </a:t>
            </a:r>
          </a:p>
          <a:p>
            <a:pPr algn="r"/>
            <a:r>
              <a:rPr lang="en-US" sz="2000" dirty="0" smtClean="0"/>
              <a:t>Twitter: @</a:t>
            </a:r>
            <a:r>
              <a:rPr lang="en-US" sz="2000" dirty="0" err="1" smtClean="0"/>
              <a:t>andremrodrigues</a:t>
            </a:r>
            <a:endParaRPr lang="en-US" sz="2000" u="sng" dirty="0" smtClean="0"/>
          </a:p>
        </p:txBody>
      </p:sp>
    </p:spTree>
    <p:extLst>
      <p:ext uri="{BB962C8B-B14F-4D97-AF65-F5344CB8AC3E}">
        <p14:creationId xmlns:p14="http://schemas.microsoft.com/office/powerpoint/2010/main" val="17287928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Actionable Insights</a:t>
            </a:r>
            <a:endParaRPr lang="en-US" dirty="0"/>
          </a:p>
        </p:txBody>
      </p:sp>
      <p:grpSp>
        <p:nvGrpSpPr>
          <p:cNvPr id="168" name="Group 167"/>
          <p:cNvGrpSpPr/>
          <p:nvPr/>
        </p:nvGrpSpPr>
        <p:grpSpPr>
          <a:xfrm>
            <a:off x="5448496" y="1687910"/>
            <a:ext cx="6209609" cy="3053448"/>
            <a:chOff x="4198180" y="2526756"/>
            <a:chExt cx="6334125" cy="3114676"/>
          </a:xfrm>
        </p:grpSpPr>
        <p:sp>
          <p:nvSpPr>
            <p:cNvPr id="87" name="AutoShape 277"/>
            <p:cNvSpPr>
              <a:spLocks noChangeAspect="1" noChangeArrowheads="1" noTextEdit="1"/>
            </p:cNvSpPr>
            <p:nvPr/>
          </p:nvSpPr>
          <p:spPr bwMode="auto">
            <a:xfrm>
              <a:off x="4198180" y="2526756"/>
              <a:ext cx="633412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79"/>
            <p:cNvSpPr>
              <a:spLocks/>
            </p:cNvSpPr>
            <p:nvPr/>
          </p:nvSpPr>
          <p:spPr bwMode="auto">
            <a:xfrm>
              <a:off x="4423605" y="2529931"/>
              <a:ext cx="1366838" cy="854075"/>
            </a:xfrm>
            <a:custGeom>
              <a:avLst/>
              <a:gdLst>
                <a:gd name="T0" fmla="*/ 364 w 364"/>
                <a:gd name="T1" fmla="*/ 184 h 227"/>
                <a:gd name="T2" fmla="*/ 322 w 364"/>
                <a:gd name="T3" fmla="*/ 142 h 227"/>
                <a:gd name="T4" fmla="*/ 317 w 364"/>
                <a:gd name="T5" fmla="*/ 142 h 227"/>
                <a:gd name="T6" fmla="*/ 320 w 364"/>
                <a:gd name="T7" fmla="*/ 112 h 227"/>
                <a:gd name="T8" fmla="*/ 208 w 364"/>
                <a:gd name="T9" fmla="*/ 0 h 227"/>
                <a:gd name="T10" fmla="*/ 101 w 364"/>
                <a:gd name="T11" fmla="*/ 77 h 227"/>
                <a:gd name="T12" fmla="*/ 76 w 364"/>
                <a:gd name="T13" fmla="*/ 73 h 227"/>
                <a:gd name="T14" fmla="*/ 0 w 364"/>
                <a:gd name="T15" fmla="*/ 150 h 227"/>
                <a:gd name="T16" fmla="*/ 77 w 364"/>
                <a:gd name="T17" fmla="*/ 227 h 227"/>
                <a:gd name="T18" fmla="*/ 77 w 364"/>
                <a:gd name="T19" fmla="*/ 227 h 227"/>
                <a:gd name="T20" fmla="*/ 77 w 364"/>
                <a:gd name="T21" fmla="*/ 227 h 227"/>
                <a:gd name="T22" fmla="*/ 325 w 364"/>
                <a:gd name="T23" fmla="*/ 226 h 227"/>
                <a:gd name="T24" fmla="*/ 325 w 364"/>
                <a:gd name="T25" fmla="*/ 226 h 227"/>
                <a:gd name="T26" fmla="*/ 364 w 364"/>
                <a:gd name="T27" fmla="*/ 1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4" h="227">
                  <a:moveTo>
                    <a:pt x="364" y="184"/>
                  </a:moveTo>
                  <a:cubicBezTo>
                    <a:pt x="364" y="160"/>
                    <a:pt x="345" y="142"/>
                    <a:pt x="322" y="142"/>
                  </a:cubicBezTo>
                  <a:cubicBezTo>
                    <a:pt x="320" y="142"/>
                    <a:pt x="318" y="142"/>
                    <a:pt x="317" y="142"/>
                  </a:cubicBezTo>
                  <a:cubicBezTo>
                    <a:pt x="319" y="133"/>
                    <a:pt x="320" y="123"/>
                    <a:pt x="320" y="112"/>
                  </a:cubicBezTo>
                  <a:cubicBezTo>
                    <a:pt x="320" y="50"/>
                    <a:pt x="270" y="0"/>
                    <a:pt x="208" y="0"/>
                  </a:cubicBezTo>
                  <a:cubicBezTo>
                    <a:pt x="158" y="1"/>
                    <a:pt x="116" y="33"/>
                    <a:pt x="101" y="77"/>
                  </a:cubicBezTo>
                  <a:cubicBezTo>
                    <a:pt x="94" y="75"/>
                    <a:pt x="85" y="73"/>
                    <a:pt x="76" y="73"/>
                  </a:cubicBezTo>
                  <a:cubicBezTo>
                    <a:pt x="34" y="73"/>
                    <a:pt x="0" y="108"/>
                    <a:pt x="0" y="150"/>
                  </a:cubicBezTo>
                  <a:cubicBezTo>
                    <a:pt x="0" y="193"/>
                    <a:pt x="34" y="227"/>
                    <a:pt x="77" y="227"/>
                  </a:cubicBezTo>
                  <a:cubicBezTo>
                    <a:pt x="77" y="227"/>
                    <a:pt x="77" y="227"/>
                    <a:pt x="77" y="227"/>
                  </a:cubicBezTo>
                  <a:cubicBezTo>
                    <a:pt x="77" y="227"/>
                    <a:pt x="77" y="227"/>
                    <a:pt x="77" y="227"/>
                  </a:cubicBezTo>
                  <a:cubicBezTo>
                    <a:pt x="325" y="226"/>
                    <a:pt x="325" y="226"/>
                    <a:pt x="325" y="226"/>
                  </a:cubicBezTo>
                  <a:cubicBezTo>
                    <a:pt x="325" y="226"/>
                    <a:pt x="325" y="226"/>
                    <a:pt x="325" y="226"/>
                  </a:cubicBezTo>
                  <a:cubicBezTo>
                    <a:pt x="347" y="224"/>
                    <a:pt x="364" y="206"/>
                    <a:pt x="364" y="184"/>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280"/>
            <p:cNvSpPr>
              <a:spLocks/>
            </p:cNvSpPr>
            <p:nvPr/>
          </p:nvSpPr>
          <p:spPr bwMode="auto">
            <a:xfrm>
              <a:off x="4491868" y="5001669"/>
              <a:ext cx="195263" cy="620713"/>
            </a:xfrm>
            <a:custGeom>
              <a:avLst/>
              <a:gdLst>
                <a:gd name="T0" fmla="*/ 52 w 52"/>
                <a:gd name="T1" fmla="*/ 165 h 165"/>
                <a:gd name="T2" fmla="*/ 18 w 52"/>
                <a:gd name="T3" fmla="*/ 144 h 165"/>
                <a:gd name="T4" fmla="*/ 0 w 52"/>
                <a:gd name="T5" fmla="*/ 6 h 165"/>
                <a:gd name="T6" fmla="*/ 42 w 52"/>
                <a:gd name="T7" fmla="*/ 0 h 165"/>
                <a:gd name="T8" fmla="*/ 52 w 52"/>
                <a:gd name="T9" fmla="*/ 165 h 165"/>
              </a:gdLst>
              <a:ahLst/>
              <a:cxnLst>
                <a:cxn ang="0">
                  <a:pos x="T0" y="T1"/>
                </a:cxn>
                <a:cxn ang="0">
                  <a:pos x="T2" y="T3"/>
                </a:cxn>
                <a:cxn ang="0">
                  <a:pos x="T4" y="T5"/>
                </a:cxn>
                <a:cxn ang="0">
                  <a:pos x="T6" y="T7"/>
                </a:cxn>
                <a:cxn ang="0">
                  <a:pos x="T8" y="T9"/>
                </a:cxn>
              </a:cxnLst>
              <a:rect l="0" t="0" r="r" b="b"/>
              <a:pathLst>
                <a:path w="52" h="165">
                  <a:moveTo>
                    <a:pt x="52" y="165"/>
                  </a:moveTo>
                  <a:cubicBezTo>
                    <a:pt x="18" y="144"/>
                    <a:pt x="18" y="144"/>
                    <a:pt x="18" y="144"/>
                  </a:cubicBezTo>
                  <a:cubicBezTo>
                    <a:pt x="18" y="73"/>
                    <a:pt x="0" y="7"/>
                    <a:pt x="0" y="6"/>
                  </a:cubicBezTo>
                  <a:cubicBezTo>
                    <a:pt x="42" y="0"/>
                    <a:pt x="42" y="0"/>
                    <a:pt x="42" y="0"/>
                  </a:cubicBezTo>
                  <a:cubicBezTo>
                    <a:pt x="42" y="3"/>
                    <a:pt x="52" y="91"/>
                    <a:pt x="52" y="16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281"/>
            <p:cNvSpPr>
              <a:spLocks/>
            </p:cNvSpPr>
            <p:nvPr/>
          </p:nvSpPr>
          <p:spPr bwMode="auto">
            <a:xfrm>
              <a:off x="4355343" y="5012781"/>
              <a:ext cx="158750" cy="606425"/>
            </a:xfrm>
            <a:custGeom>
              <a:avLst/>
              <a:gdLst>
                <a:gd name="T0" fmla="*/ 100 w 100"/>
                <a:gd name="T1" fmla="*/ 0 h 382"/>
                <a:gd name="T2" fmla="*/ 69 w 100"/>
                <a:gd name="T3" fmla="*/ 382 h 382"/>
                <a:gd name="T4" fmla="*/ 0 w 100"/>
                <a:gd name="T5" fmla="*/ 382 h 382"/>
                <a:gd name="T6" fmla="*/ 0 w 100"/>
                <a:gd name="T7" fmla="*/ 0 h 382"/>
                <a:gd name="T8" fmla="*/ 100 w 100"/>
                <a:gd name="T9" fmla="*/ 0 h 382"/>
              </a:gdLst>
              <a:ahLst/>
              <a:cxnLst>
                <a:cxn ang="0">
                  <a:pos x="T0" y="T1"/>
                </a:cxn>
                <a:cxn ang="0">
                  <a:pos x="T2" y="T3"/>
                </a:cxn>
                <a:cxn ang="0">
                  <a:pos x="T4" y="T5"/>
                </a:cxn>
                <a:cxn ang="0">
                  <a:pos x="T6" y="T7"/>
                </a:cxn>
                <a:cxn ang="0">
                  <a:pos x="T8" y="T9"/>
                </a:cxn>
              </a:cxnLst>
              <a:rect l="0" t="0" r="r" b="b"/>
              <a:pathLst>
                <a:path w="100" h="382">
                  <a:moveTo>
                    <a:pt x="100" y="0"/>
                  </a:moveTo>
                  <a:lnTo>
                    <a:pt x="69" y="382"/>
                  </a:lnTo>
                  <a:lnTo>
                    <a:pt x="0" y="382"/>
                  </a:lnTo>
                  <a:lnTo>
                    <a:pt x="0" y="0"/>
                  </a:lnTo>
                  <a:lnTo>
                    <a:pt x="10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82"/>
            <p:cNvSpPr>
              <a:spLocks/>
            </p:cNvSpPr>
            <p:nvPr/>
          </p:nvSpPr>
          <p:spPr bwMode="auto">
            <a:xfrm>
              <a:off x="4445830" y="4576219"/>
              <a:ext cx="120650" cy="150813"/>
            </a:xfrm>
            <a:custGeom>
              <a:avLst/>
              <a:gdLst>
                <a:gd name="T0" fmla="*/ 0 w 32"/>
                <a:gd name="T1" fmla="*/ 0 h 40"/>
                <a:gd name="T2" fmla="*/ 16 w 32"/>
                <a:gd name="T3" fmla="*/ 8 h 40"/>
                <a:gd name="T4" fmla="*/ 32 w 32"/>
                <a:gd name="T5" fmla="*/ 1 h 40"/>
                <a:gd name="T6" fmla="*/ 32 w 32"/>
                <a:gd name="T7" fmla="*/ 8 h 40"/>
                <a:gd name="T8" fmla="*/ 16 w 32"/>
                <a:gd name="T9" fmla="*/ 40 h 40"/>
                <a:gd name="T10" fmla="*/ 0 w 32"/>
                <a:gd name="T11" fmla="*/ 10 h 40"/>
                <a:gd name="T12" fmla="*/ 0 w 3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2" h="40">
                  <a:moveTo>
                    <a:pt x="0" y="0"/>
                  </a:moveTo>
                  <a:cubicBezTo>
                    <a:pt x="4" y="5"/>
                    <a:pt x="10" y="8"/>
                    <a:pt x="16" y="8"/>
                  </a:cubicBezTo>
                  <a:cubicBezTo>
                    <a:pt x="22" y="8"/>
                    <a:pt x="28" y="5"/>
                    <a:pt x="32" y="1"/>
                  </a:cubicBezTo>
                  <a:cubicBezTo>
                    <a:pt x="32" y="8"/>
                    <a:pt x="32" y="8"/>
                    <a:pt x="32" y="8"/>
                  </a:cubicBezTo>
                  <a:cubicBezTo>
                    <a:pt x="16" y="40"/>
                    <a:pt x="16" y="40"/>
                    <a:pt x="16" y="40"/>
                  </a:cubicBezTo>
                  <a:cubicBezTo>
                    <a:pt x="0" y="10"/>
                    <a:pt x="0" y="10"/>
                    <a:pt x="0" y="10"/>
                  </a:cubicBezTo>
                  <a:lnTo>
                    <a:pt x="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283"/>
            <p:cNvSpPr>
              <a:spLocks noEditPoints="1"/>
            </p:cNvSpPr>
            <p:nvPr/>
          </p:nvSpPr>
          <p:spPr bwMode="auto">
            <a:xfrm>
              <a:off x="4382330" y="4331744"/>
              <a:ext cx="228600" cy="230188"/>
            </a:xfrm>
            <a:custGeom>
              <a:avLst/>
              <a:gdLst>
                <a:gd name="T0" fmla="*/ 31 w 61"/>
                <a:gd name="T1" fmla="*/ 5 h 61"/>
                <a:gd name="T2" fmla="*/ 56 w 61"/>
                <a:gd name="T3" fmla="*/ 30 h 61"/>
                <a:gd name="T4" fmla="*/ 31 w 61"/>
                <a:gd name="T5" fmla="*/ 55 h 61"/>
                <a:gd name="T6" fmla="*/ 6 w 61"/>
                <a:gd name="T7" fmla="*/ 30 h 61"/>
                <a:gd name="T8" fmla="*/ 31 w 61"/>
                <a:gd name="T9" fmla="*/ 5 h 61"/>
                <a:gd name="T10" fmla="*/ 31 w 61"/>
                <a:gd name="T11" fmla="*/ 0 h 61"/>
                <a:gd name="T12" fmla="*/ 0 w 61"/>
                <a:gd name="T13" fmla="*/ 30 h 61"/>
                <a:gd name="T14" fmla="*/ 31 w 61"/>
                <a:gd name="T15" fmla="*/ 61 h 61"/>
                <a:gd name="T16" fmla="*/ 61 w 61"/>
                <a:gd name="T17" fmla="*/ 30 h 61"/>
                <a:gd name="T18" fmla="*/ 31 w 61"/>
                <a:gd name="T1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1">
                  <a:moveTo>
                    <a:pt x="31" y="5"/>
                  </a:moveTo>
                  <a:cubicBezTo>
                    <a:pt x="44" y="5"/>
                    <a:pt x="56" y="16"/>
                    <a:pt x="56" y="30"/>
                  </a:cubicBezTo>
                  <a:cubicBezTo>
                    <a:pt x="56" y="44"/>
                    <a:pt x="44" y="55"/>
                    <a:pt x="31" y="55"/>
                  </a:cubicBezTo>
                  <a:cubicBezTo>
                    <a:pt x="17" y="55"/>
                    <a:pt x="6" y="44"/>
                    <a:pt x="6" y="30"/>
                  </a:cubicBezTo>
                  <a:cubicBezTo>
                    <a:pt x="6" y="16"/>
                    <a:pt x="17" y="5"/>
                    <a:pt x="31" y="5"/>
                  </a:cubicBezTo>
                  <a:moveTo>
                    <a:pt x="31" y="0"/>
                  </a:moveTo>
                  <a:cubicBezTo>
                    <a:pt x="14" y="0"/>
                    <a:pt x="0" y="13"/>
                    <a:pt x="0" y="30"/>
                  </a:cubicBezTo>
                  <a:cubicBezTo>
                    <a:pt x="0" y="47"/>
                    <a:pt x="14" y="61"/>
                    <a:pt x="31" y="61"/>
                  </a:cubicBezTo>
                  <a:cubicBezTo>
                    <a:pt x="48" y="61"/>
                    <a:pt x="61" y="47"/>
                    <a:pt x="61" y="30"/>
                  </a:cubicBezTo>
                  <a:cubicBezTo>
                    <a:pt x="61" y="13"/>
                    <a:pt x="48" y="0"/>
                    <a:pt x="31"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284"/>
            <p:cNvSpPr>
              <a:spLocks/>
            </p:cNvSpPr>
            <p:nvPr/>
          </p:nvSpPr>
          <p:spPr bwMode="auto">
            <a:xfrm>
              <a:off x="4337880" y="4298406"/>
              <a:ext cx="206375" cy="214313"/>
            </a:xfrm>
            <a:custGeom>
              <a:avLst/>
              <a:gdLst>
                <a:gd name="T0" fmla="*/ 55 w 55"/>
                <a:gd name="T1" fmla="*/ 11 h 57"/>
                <a:gd name="T2" fmla="*/ 17 w 55"/>
                <a:gd name="T3" fmla="*/ 57 h 57"/>
                <a:gd name="T4" fmla="*/ 23 w 55"/>
                <a:gd name="T5" fmla="*/ 14 h 57"/>
                <a:gd name="T6" fmla="*/ 55 w 55"/>
                <a:gd name="T7" fmla="*/ 11 h 57"/>
              </a:gdLst>
              <a:ahLst/>
              <a:cxnLst>
                <a:cxn ang="0">
                  <a:pos x="T0" y="T1"/>
                </a:cxn>
                <a:cxn ang="0">
                  <a:pos x="T2" y="T3"/>
                </a:cxn>
                <a:cxn ang="0">
                  <a:pos x="T4" y="T5"/>
                </a:cxn>
                <a:cxn ang="0">
                  <a:pos x="T6" y="T7"/>
                </a:cxn>
              </a:cxnLst>
              <a:rect l="0" t="0" r="r" b="b"/>
              <a:pathLst>
                <a:path w="55" h="57">
                  <a:moveTo>
                    <a:pt x="55" y="11"/>
                  </a:moveTo>
                  <a:cubicBezTo>
                    <a:pt x="55" y="11"/>
                    <a:pt x="54" y="54"/>
                    <a:pt x="17" y="57"/>
                  </a:cubicBezTo>
                  <a:cubicBezTo>
                    <a:pt x="17" y="57"/>
                    <a:pt x="0" y="34"/>
                    <a:pt x="23" y="14"/>
                  </a:cubicBezTo>
                  <a:cubicBezTo>
                    <a:pt x="39" y="0"/>
                    <a:pt x="55" y="11"/>
                    <a:pt x="55" y="1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285"/>
            <p:cNvSpPr>
              <a:spLocks/>
            </p:cNvSpPr>
            <p:nvPr/>
          </p:nvSpPr>
          <p:spPr bwMode="auto">
            <a:xfrm>
              <a:off x="4212468" y="4400006"/>
              <a:ext cx="161925" cy="161925"/>
            </a:xfrm>
            <a:custGeom>
              <a:avLst/>
              <a:gdLst>
                <a:gd name="T0" fmla="*/ 43 w 43"/>
                <a:gd name="T1" fmla="*/ 9 h 43"/>
                <a:gd name="T2" fmla="*/ 1 w 43"/>
                <a:gd name="T3" fmla="*/ 43 h 43"/>
                <a:gd name="T4" fmla="*/ 43 w 43"/>
                <a:gd name="T5" fmla="*/ 9 h 43"/>
              </a:gdLst>
              <a:ahLst/>
              <a:cxnLst>
                <a:cxn ang="0">
                  <a:pos x="T0" y="T1"/>
                </a:cxn>
                <a:cxn ang="0">
                  <a:pos x="T2" y="T3"/>
                </a:cxn>
                <a:cxn ang="0">
                  <a:pos x="T4" y="T5"/>
                </a:cxn>
              </a:cxnLst>
              <a:rect l="0" t="0" r="r" b="b"/>
              <a:pathLst>
                <a:path w="43" h="43">
                  <a:moveTo>
                    <a:pt x="43" y="9"/>
                  </a:moveTo>
                  <a:cubicBezTo>
                    <a:pt x="43" y="9"/>
                    <a:pt x="0" y="0"/>
                    <a:pt x="1" y="43"/>
                  </a:cubicBezTo>
                  <a:cubicBezTo>
                    <a:pt x="1" y="43"/>
                    <a:pt x="28" y="38"/>
                    <a:pt x="43" y="9"/>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286"/>
            <p:cNvSpPr>
              <a:spLocks/>
            </p:cNvSpPr>
            <p:nvPr/>
          </p:nvSpPr>
          <p:spPr bwMode="auto">
            <a:xfrm>
              <a:off x="4348993" y="4576219"/>
              <a:ext cx="314325" cy="488950"/>
            </a:xfrm>
            <a:custGeom>
              <a:avLst/>
              <a:gdLst>
                <a:gd name="T0" fmla="*/ 72 w 84"/>
                <a:gd name="T1" fmla="*/ 86 h 130"/>
                <a:gd name="T2" fmla="*/ 75 w 84"/>
                <a:gd name="T3" fmla="*/ 52 h 130"/>
                <a:gd name="T4" fmla="*/ 74 w 84"/>
                <a:gd name="T5" fmla="*/ 9 h 130"/>
                <a:gd name="T6" fmla="*/ 67 w 84"/>
                <a:gd name="T7" fmla="*/ 4 h 130"/>
                <a:gd name="T8" fmla="*/ 57 w 84"/>
                <a:gd name="T9" fmla="*/ 0 h 130"/>
                <a:gd name="T10" fmla="*/ 57 w 84"/>
                <a:gd name="T11" fmla="*/ 0 h 130"/>
                <a:gd name="T12" fmla="*/ 57 w 84"/>
                <a:gd name="T13" fmla="*/ 0 h 130"/>
                <a:gd name="T14" fmla="*/ 57 w 84"/>
                <a:gd name="T15" fmla="*/ 0 h 130"/>
                <a:gd name="T16" fmla="*/ 42 w 84"/>
                <a:gd name="T17" fmla="*/ 33 h 130"/>
                <a:gd name="T18" fmla="*/ 27 w 84"/>
                <a:gd name="T19" fmla="*/ 0 h 130"/>
                <a:gd name="T20" fmla="*/ 27 w 84"/>
                <a:gd name="T21" fmla="*/ 0 h 130"/>
                <a:gd name="T22" fmla="*/ 27 w 84"/>
                <a:gd name="T23" fmla="*/ 0 h 130"/>
                <a:gd name="T24" fmla="*/ 27 w 84"/>
                <a:gd name="T25" fmla="*/ 0 h 130"/>
                <a:gd name="T26" fmla="*/ 17 w 84"/>
                <a:gd name="T27" fmla="*/ 4 h 130"/>
                <a:gd name="T28" fmla="*/ 10 w 84"/>
                <a:gd name="T29" fmla="*/ 9 h 130"/>
                <a:gd name="T30" fmla="*/ 9 w 84"/>
                <a:gd name="T31" fmla="*/ 52 h 130"/>
                <a:gd name="T32" fmla="*/ 12 w 84"/>
                <a:gd name="T33" fmla="*/ 86 h 130"/>
                <a:gd name="T34" fmla="*/ 1 w 84"/>
                <a:gd name="T35" fmla="*/ 127 h 130"/>
                <a:gd name="T36" fmla="*/ 1 w 84"/>
                <a:gd name="T37" fmla="*/ 127 h 130"/>
                <a:gd name="T38" fmla="*/ 42 w 84"/>
                <a:gd name="T39" fmla="*/ 130 h 130"/>
                <a:gd name="T40" fmla="*/ 83 w 84"/>
                <a:gd name="T41" fmla="*/ 127 h 130"/>
                <a:gd name="T42" fmla="*/ 83 w 84"/>
                <a:gd name="T43" fmla="*/ 127 h 130"/>
                <a:gd name="T44" fmla="*/ 72 w 84"/>
                <a:gd name="T45" fmla="*/ 8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130">
                  <a:moveTo>
                    <a:pt x="72" y="86"/>
                  </a:moveTo>
                  <a:cubicBezTo>
                    <a:pt x="68" y="79"/>
                    <a:pt x="72" y="58"/>
                    <a:pt x="75" y="52"/>
                  </a:cubicBezTo>
                  <a:cubicBezTo>
                    <a:pt x="82" y="39"/>
                    <a:pt x="74" y="9"/>
                    <a:pt x="74" y="9"/>
                  </a:cubicBezTo>
                  <a:cubicBezTo>
                    <a:pt x="73" y="7"/>
                    <a:pt x="70" y="5"/>
                    <a:pt x="67" y="4"/>
                  </a:cubicBezTo>
                  <a:cubicBezTo>
                    <a:pt x="57" y="0"/>
                    <a:pt x="57" y="0"/>
                    <a:pt x="57" y="0"/>
                  </a:cubicBezTo>
                  <a:cubicBezTo>
                    <a:pt x="57" y="0"/>
                    <a:pt x="57" y="0"/>
                    <a:pt x="57" y="0"/>
                  </a:cubicBezTo>
                  <a:cubicBezTo>
                    <a:pt x="57" y="0"/>
                    <a:pt x="57" y="0"/>
                    <a:pt x="57" y="0"/>
                  </a:cubicBezTo>
                  <a:cubicBezTo>
                    <a:pt x="57" y="0"/>
                    <a:pt x="57" y="0"/>
                    <a:pt x="57" y="0"/>
                  </a:cubicBezTo>
                  <a:cubicBezTo>
                    <a:pt x="42" y="33"/>
                    <a:pt x="42" y="33"/>
                    <a:pt x="42" y="33"/>
                  </a:cubicBezTo>
                  <a:cubicBezTo>
                    <a:pt x="27" y="0"/>
                    <a:pt x="27" y="0"/>
                    <a:pt x="27" y="0"/>
                  </a:cubicBezTo>
                  <a:cubicBezTo>
                    <a:pt x="27" y="0"/>
                    <a:pt x="27" y="0"/>
                    <a:pt x="27" y="0"/>
                  </a:cubicBezTo>
                  <a:cubicBezTo>
                    <a:pt x="27" y="0"/>
                    <a:pt x="27" y="0"/>
                    <a:pt x="27" y="0"/>
                  </a:cubicBezTo>
                  <a:cubicBezTo>
                    <a:pt x="27" y="0"/>
                    <a:pt x="27" y="0"/>
                    <a:pt x="27" y="0"/>
                  </a:cubicBezTo>
                  <a:cubicBezTo>
                    <a:pt x="17" y="4"/>
                    <a:pt x="17" y="4"/>
                    <a:pt x="17" y="4"/>
                  </a:cubicBezTo>
                  <a:cubicBezTo>
                    <a:pt x="14" y="5"/>
                    <a:pt x="11" y="7"/>
                    <a:pt x="10" y="9"/>
                  </a:cubicBezTo>
                  <a:cubicBezTo>
                    <a:pt x="10" y="9"/>
                    <a:pt x="1" y="39"/>
                    <a:pt x="9" y="52"/>
                  </a:cubicBezTo>
                  <a:cubicBezTo>
                    <a:pt x="12" y="58"/>
                    <a:pt x="16" y="79"/>
                    <a:pt x="12" y="86"/>
                  </a:cubicBezTo>
                  <a:cubicBezTo>
                    <a:pt x="0" y="107"/>
                    <a:pt x="1" y="127"/>
                    <a:pt x="1" y="127"/>
                  </a:cubicBezTo>
                  <a:cubicBezTo>
                    <a:pt x="1" y="127"/>
                    <a:pt x="1" y="127"/>
                    <a:pt x="1" y="127"/>
                  </a:cubicBezTo>
                  <a:cubicBezTo>
                    <a:pt x="1" y="127"/>
                    <a:pt x="6" y="130"/>
                    <a:pt x="42" y="130"/>
                  </a:cubicBezTo>
                  <a:cubicBezTo>
                    <a:pt x="77" y="130"/>
                    <a:pt x="83" y="127"/>
                    <a:pt x="83" y="127"/>
                  </a:cubicBezTo>
                  <a:cubicBezTo>
                    <a:pt x="83" y="127"/>
                    <a:pt x="83" y="127"/>
                    <a:pt x="83" y="127"/>
                  </a:cubicBezTo>
                  <a:cubicBezTo>
                    <a:pt x="83" y="127"/>
                    <a:pt x="84" y="107"/>
                    <a:pt x="72" y="8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287"/>
            <p:cNvSpPr>
              <a:spLocks/>
            </p:cNvSpPr>
            <p:nvPr/>
          </p:nvSpPr>
          <p:spPr bwMode="auto">
            <a:xfrm>
              <a:off x="4198180" y="4588919"/>
              <a:ext cx="239713" cy="292100"/>
            </a:xfrm>
            <a:custGeom>
              <a:avLst/>
              <a:gdLst>
                <a:gd name="T0" fmla="*/ 24 w 64"/>
                <a:gd name="T1" fmla="*/ 50 h 78"/>
                <a:gd name="T2" fmla="*/ 61 w 64"/>
                <a:gd name="T3" fmla="*/ 18 h 78"/>
                <a:gd name="T4" fmla="*/ 64 w 64"/>
                <a:gd name="T5" fmla="*/ 12 h 78"/>
                <a:gd name="T6" fmla="*/ 62 w 64"/>
                <a:gd name="T7" fmla="*/ 4 h 78"/>
                <a:gd name="T8" fmla="*/ 48 w 64"/>
                <a:gd name="T9" fmla="*/ 3 h 78"/>
                <a:gd name="T10" fmla="*/ 3 w 64"/>
                <a:gd name="T11" fmla="*/ 42 h 78"/>
                <a:gd name="T12" fmla="*/ 0 w 64"/>
                <a:gd name="T13" fmla="*/ 50 h 78"/>
                <a:gd name="T14" fmla="*/ 3 w 64"/>
                <a:gd name="T15" fmla="*/ 57 h 78"/>
                <a:gd name="T16" fmla="*/ 28 w 64"/>
                <a:gd name="T17" fmla="*/ 78 h 78"/>
                <a:gd name="T18" fmla="*/ 42 w 64"/>
                <a:gd name="T19" fmla="*/ 64 h 78"/>
                <a:gd name="T20" fmla="*/ 24 w 64"/>
                <a:gd name="T21"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78">
                  <a:moveTo>
                    <a:pt x="24" y="50"/>
                  </a:moveTo>
                  <a:cubicBezTo>
                    <a:pt x="36" y="39"/>
                    <a:pt x="61" y="18"/>
                    <a:pt x="61" y="18"/>
                  </a:cubicBezTo>
                  <a:cubicBezTo>
                    <a:pt x="63" y="16"/>
                    <a:pt x="64" y="14"/>
                    <a:pt x="64" y="12"/>
                  </a:cubicBezTo>
                  <a:cubicBezTo>
                    <a:pt x="64" y="9"/>
                    <a:pt x="64" y="7"/>
                    <a:pt x="62" y="4"/>
                  </a:cubicBezTo>
                  <a:cubicBezTo>
                    <a:pt x="58" y="0"/>
                    <a:pt x="52" y="0"/>
                    <a:pt x="48" y="3"/>
                  </a:cubicBezTo>
                  <a:cubicBezTo>
                    <a:pt x="3" y="42"/>
                    <a:pt x="3" y="42"/>
                    <a:pt x="3" y="42"/>
                  </a:cubicBezTo>
                  <a:cubicBezTo>
                    <a:pt x="1" y="44"/>
                    <a:pt x="0" y="47"/>
                    <a:pt x="0" y="50"/>
                  </a:cubicBezTo>
                  <a:cubicBezTo>
                    <a:pt x="0" y="53"/>
                    <a:pt x="1" y="55"/>
                    <a:pt x="3" y="57"/>
                  </a:cubicBezTo>
                  <a:cubicBezTo>
                    <a:pt x="28" y="78"/>
                    <a:pt x="28" y="78"/>
                    <a:pt x="28" y="78"/>
                  </a:cubicBezTo>
                  <a:cubicBezTo>
                    <a:pt x="42" y="64"/>
                    <a:pt x="42" y="64"/>
                    <a:pt x="42" y="64"/>
                  </a:cubicBezTo>
                  <a:cubicBezTo>
                    <a:pt x="36" y="59"/>
                    <a:pt x="29" y="53"/>
                    <a:pt x="24" y="5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288"/>
            <p:cNvSpPr>
              <a:spLocks noEditPoints="1"/>
            </p:cNvSpPr>
            <p:nvPr/>
          </p:nvSpPr>
          <p:spPr bwMode="auto">
            <a:xfrm>
              <a:off x="4302955" y="4828631"/>
              <a:ext cx="112713" cy="101600"/>
            </a:xfrm>
            <a:custGeom>
              <a:avLst/>
              <a:gdLst>
                <a:gd name="T0" fmla="*/ 14 w 30"/>
                <a:gd name="T1" fmla="*/ 8 h 27"/>
                <a:gd name="T2" fmla="*/ 22 w 30"/>
                <a:gd name="T3" fmla="*/ 14 h 27"/>
                <a:gd name="T4" fmla="*/ 23 w 30"/>
                <a:gd name="T5" fmla="*/ 18 h 27"/>
                <a:gd name="T6" fmla="*/ 23 w 30"/>
                <a:gd name="T7" fmla="*/ 20 h 27"/>
                <a:gd name="T8" fmla="*/ 20 w 30"/>
                <a:gd name="T9" fmla="*/ 21 h 27"/>
                <a:gd name="T10" fmla="*/ 17 w 30"/>
                <a:gd name="T11" fmla="*/ 20 h 27"/>
                <a:gd name="T12" fmla="*/ 9 w 30"/>
                <a:gd name="T13" fmla="*/ 13 h 27"/>
                <a:gd name="T14" fmla="*/ 14 w 30"/>
                <a:gd name="T15" fmla="*/ 8 h 27"/>
                <a:gd name="T16" fmla="*/ 14 w 30"/>
                <a:gd name="T17" fmla="*/ 0 h 27"/>
                <a:gd name="T18" fmla="*/ 0 w 30"/>
                <a:gd name="T19" fmla="*/ 14 h 27"/>
                <a:gd name="T20" fmla="*/ 13 w 30"/>
                <a:gd name="T21" fmla="*/ 25 h 27"/>
                <a:gd name="T22" fmla="*/ 20 w 30"/>
                <a:gd name="T23" fmla="*/ 27 h 27"/>
                <a:gd name="T24" fmla="*/ 27 w 30"/>
                <a:gd name="T25" fmla="*/ 23 h 27"/>
                <a:gd name="T26" fmla="*/ 29 w 30"/>
                <a:gd name="T27" fmla="*/ 19 h 27"/>
                <a:gd name="T28" fmla="*/ 26 w 30"/>
                <a:gd name="T29" fmla="*/ 10 h 27"/>
                <a:gd name="T30" fmla="*/ 14 w 30"/>
                <a:gd name="T3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27">
                  <a:moveTo>
                    <a:pt x="14" y="8"/>
                  </a:moveTo>
                  <a:cubicBezTo>
                    <a:pt x="22" y="14"/>
                    <a:pt x="22" y="14"/>
                    <a:pt x="22" y="14"/>
                  </a:cubicBezTo>
                  <a:cubicBezTo>
                    <a:pt x="23" y="15"/>
                    <a:pt x="24" y="16"/>
                    <a:pt x="23" y="18"/>
                  </a:cubicBezTo>
                  <a:cubicBezTo>
                    <a:pt x="23" y="18"/>
                    <a:pt x="23" y="19"/>
                    <a:pt x="23" y="20"/>
                  </a:cubicBezTo>
                  <a:cubicBezTo>
                    <a:pt x="22" y="21"/>
                    <a:pt x="21" y="21"/>
                    <a:pt x="20" y="21"/>
                  </a:cubicBezTo>
                  <a:cubicBezTo>
                    <a:pt x="19" y="21"/>
                    <a:pt x="18" y="21"/>
                    <a:pt x="17" y="20"/>
                  </a:cubicBezTo>
                  <a:cubicBezTo>
                    <a:pt x="9" y="13"/>
                    <a:pt x="9" y="13"/>
                    <a:pt x="9" y="13"/>
                  </a:cubicBezTo>
                  <a:cubicBezTo>
                    <a:pt x="14" y="8"/>
                    <a:pt x="14" y="8"/>
                    <a:pt x="14" y="8"/>
                  </a:cubicBezTo>
                  <a:moveTo>
                    <a:pt x="14" y="0"/>
                  </a:moveTo>
                  <a:cubicBezTo>
                    <a:pt x="0" y="14"/>
                    <a:pt x="0" y="14"/>
                    <a:pt x="0" y="14"/>
                  </a:cubicBezTo>
                  <a:cubicBezTo>
                    <a:pt x="13" y="25"/>
                    <a:pt x="13" y="25"/>
                    <a:pt x="13" y="25"/>
                  </a:cubicBezTo>
                  <a:cubicBezTo>
                    <a:pt x="15" y="26"/>
                    <a:pt x="17" y="27"/>
                    <a:pt x="20" y="27"/>
                  </a:cubicBezTo>
                  <a:cubicBezTo>
                    <a:pt x="22" y="27"/>
                    <a:pt x="25" y="26"/>
                    <a:pt x="27" y="23"/>
                  </a:cubicBezTo>
                  <a:cubicBezTo>
                    <a:pt x="28" y="22"/>
                    <a:pt x="29" y="20"/>
                    <a:pt x="29" y="19"/>
                  </a:cubicBezTo>
                  <a:cubicBezTo>
                    <a:pt x="30" y="15"/>
                    <a:pt x="28" y="12"/>
                    <a:pt x="26" y="10"/>
                  </a:cubicBezTo>
                  <a:cubicBezTo>
                    <a:pt x="26" y="10"/>
                    <a:pt x="20" y="5"/>
                    <a:pt x="14"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289"/>
            <p:cNvSpPr>
              <a:spLocks/>
            </p:cNvSpPr>
            <p:nvPr/>
          </p:nvSpPr>
          <p:spPr bwMode="auto">
            <a:xfrm>
              <a:off x="4563305" y="4600031"/>
              <a:ext cx="292100" cy="239713"/>
            </a:xfrm>
            <a:custGeom>
              <a:avLst/>
              <a:gdLst>
                <a:gd name="T0" fmla="*/ 50 w 78"/>
                <a:gd name="T1" fmla="*/ 40 h 64"/>
                <a:gd name="T2" fmla="*/ 18 w 78"/>
                <a:gd name="T3" fmla="*/ 4 h 64"/>
                <a:gd name="T4" fmla="*/ 13 w 78"/>
                <a:gd name="T5" fmla="*/ 0 h 64"/>
                <a:gd name="T6" fmla="*/ 5 w 78"/>
                <a:gd name="T7" fmla="*/ 3 h 64"/>
                <a:gd name="T8" fmla="*/ 4 w 78"/>
                <a:gd name="T9" fmla="*/ 16 h 64"/>
                <a:gd name="T10" fmla="*/ 43 w 78"/>
                <a:gd name="T11" fmla="*/ 61 h 64"/>
                <a:gd name="T12" fmla="*/ 50 w 78"/>
                <a:gd name="T13" fmla="*/ 64 h 64"/>
                <a:gd name="T14" fmla="*/ 58 w 78"/>
                <a:gd name="T15" fmla="*/ 61 h 64"/>
                <a:gd name="T16" fmla="*/ 78 w 78"/>
                <a:gd name="T17" fmla="*/ 36 h 64"/>
                <a:gd name="T18" fmla="*/ 64 w 78"/>
                <a:gd name="T19" fmla="*/ 23 h 64"/>
                <a:gd name="T20" fmla="*/ 50 w 78"/>
                <a:gd name="T21"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64">
                  <a:moveTo>
                    <a:pt x="50" y="40"/>
                  </a:moveTo>
                  <a:cubicBezTo>
                    <a:pt x="40" y="28"/>
                    <a:pt x="18" y="4"/>
                    <a:pt x="18" y="4"/>
                  </a:cubicBezTo>
                  <a:cubicBezTo>
                    <a:pt x="17" y="2"/>
                    <a:pt x="15" y="1"/>
                    <a:pt x="13" y="0"/>
                  </a:cubicBezTo>
                  <a:cubicBezTo>
                    <a:pt x="10" y="0"/>
                    <a:pt x="7" y="1"/>
                    <a:pt x="5" y="3"/>
                  </a:cubicBezTo>
                  <a:cubicBezTo>
                    <a:pt x="1" y="6"/>
                    <a:pt x="0" y="12"/>
                    <a:pt x="4" y="16"/>
                  </a:cubicBezTo>
                  <a:cubicBezTo>
                    <a:pt x="43" y="61"/>
                    <a:pt x="43" y="61"/>
                    <a:pt x="43" y="61"/>
                  </a:cubicBezTo>
                  <a:cubicBezTo>
                    <a:pt x="45" y="63"/>
                    <a:pt x="47" y="64"/>
                    <a:pt x="50" y="64"/>
                  </a:cubicBezTo>
                  <a:cubicBezTo>
                    <a:pt x="53" y="64"/>
                    <a:pt x="56" y="63"/>
                    <a:pt x="58" y="61"/>
                  </a:cubicBezTo>
                  <a:cubicBezTo>
                    <a:pt x="78" y="36"/>
                    <a:pt x="78" y="36"/>
                    <a:pt x="78" y="36"/>
                  </a:cubicBezTo>
                  <a:cubicBezTo>
                    <a:pt x="64" y="23"/>
                    <a:pt x="64" y="23"/>
                    <a:pt x="64" y="23"/>
                  </a:cubicBezTo>
                  <a:cubicBezTo>
                    <a:pt x="59" y="29"/>
                    <a:pt x="54" y="35"/>
                    <a:pt x="50" y="4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290"/>
            <p:cNvSpPr>
              <a:spLocks noEditPoints="1"/>
            </p:cNvSpPr>
            <p:nvPr/>
          </p:nvSpPr>
          <p:spPr bwMode="auto">
            <a:xfrm>
              <a:off x="4803018" y="4625431"/>
              <a:ext cx="109538" cy="109538"/>
            </a:xfrm>
            <a:custGeom>
              <a:avLst/>
              <a:gdLst>
                <a:gd name="T0" fmla="*/ 18 w 29"/>
                <a:gd name="T1" fmla="*/ 6 h 29"/>
                <a:gd name="T2" fmla="*/ 18 w 29"/>
                <a:gd name="T3" fmla="*/ 6 h 29"/>
                <a:gd name="T4" fmla="*/ 20 w 29"/>
                <a:gd name="T5" fmla="*/ 7 h 29"/>
                <a:gd name="T6" fmla="*/ 22 w 29"/>
                <a:gd name="T7" fmla="*/ 10 h 29"/>
                <a:gd name="T8" fmla="*/ 21 w 29"/>
                <a:gd name="T9" fmla="*/ 12 h 29"/>
                <a:gd name="T10" fmla="*/ 14 w 29"/>
                <a:gd name="T11" fmla="*/ 21 h 29"/>
                <a:gd name="T12" fmla="*/ 8 w 29"/>
                <a:gd name="T13" fmla="*/ 15 h 29"/>
                <a:gd name="T14" fmla="*/ 15 w 29"/>
                <a:gd name="T15" fmla="*/ 7 h 29"/>
                <a:gd name="T16" fmla="*/ 18 w 29"/>
                <a:gd name="T17" fmla="*/ 6 h 29"/>
                <a:gd name="T18" fmla="*/ 18 w 29"/>
                <a:gd name="T19" fmla="*/ 0 h 29"/>
                <a:gd name="T20" fmla="*/ 10 w 29"/>
                <a:gd name="T21" fmla="*/ 4 h 29"/>
                <a:gd name="T22" fmla="*/ 0 w 29"/>
                <a:gd name="T23" fmla="*/ 16 h 29"/>
                <a:gd name="T24" fmla="*/ 14 w 29"/>
                <a:gd name="T25" fmla="*/ 29 h 29"/>
                <a:gd name="T26" fmla="*/ 25 w 29"/>
                <a:gd name="T27" fmla="*/ 16 h 29"/>
                <a:gd name="T28" fmla="*/ 24 w 29"/>
                <a:gd name="T29" fmla="*/ 2 h 29"/>
                <a:gd name="T30" fmla="*/ 19 w 29"/>
                <a:gd name="T31" fmla="*/ 0 h 29"/>
                <a:gd name="T32" fmla="*/ 18 w 29"/>
                <a:gd name="T3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9">
                  <a:moveTo>
                    <a:pt x="18" y="6"/>
                  </a:moveTo>
                  <a:cubicBezTo>
                    <a:pt x="18" y="6"/>
                    <a:pt x="18" y="6"/>
                    <a:pt x="18" y="6"/>
                  </a:cubicBezTo>
                  <a:cubicBezTo>
                    <a:pt x="19" y="6"/>
                    <a:pt x="20" y="6"/>
                    <a:pt x="20" y="7"/>
                  </a:cubicBezTo>
                  <a:cubicBezTo>
                    <a:pt x="21" y="8"/>
                    <a:pt x="22" y="8"/>
                    <a:pt x="22" y="10"/>
                  </a:cubicBezTo>
                  <a:cubicBezTo>
                    <a:pt x="22" y="11"/>
                    <a:pt x="21" y="12"/>
                    <a:pt x="21" y="12"/>
                  </a:cubicBezTo>
                  <a:cubicBezTo>
                    <a:pt x="14" y="21"/>
                    <a:pt x="14" y="21"/>
                    <a:pt x="14" y="21"/>
                  </a:cubicBezTo>
                  <a:cubicBezTo>
                    <a:pt x="8" y="15"/>
                    <a:pt x="8" y="15"/>
                    <a:pt x="8" y="15"/>
                  </a:cubicBezTo>
                  <a:cubicBezTo>
                    <a:pt x="15" y="7"/>
                    <a:pt x="15" y="7"/>
                    <a:pt x="15" y="7"/>
                  </a:cubicBezTo>
                  <a:cubicBezTo>
                    <a:pt x="16" y="7"/>
                    <a:pt x="17" y="6"/>
                    <a:pt x="18" y="6"/>
                  </a:cubicBezTo>
                  <a:moveTo>
                    <a:pt x="18" y="0"/>
                  </a:moveTo>
                  <a:cubicBezTo>
                    <a:pt x="15" y="0"/>
                    <a:pt x="12" y="1"/>
                    <a:pt x="10" y="4"/>
                  </a:cubicBezTo>
                  <a:cubicBezTo>
                    <a:pt x="10" y="4"/>
                    <a:pt x="6" y="9"/>
                    <a:pt x="0" y="16"/>
                  </a:cubicBezTo>
                  <a:cubicBezTo>
                    <a:pt x="14" y="29"/>
                    <a:pt x="14" y="29"/>
                    <a:pt x="14" y="29"/>
                  </a:cubicBezTo>
                  <a:cubicBezTo>
                    <a:pt x="25" y="16"/>
                    <a:pt x="25" y="16"/>
                    <a:pt x="25" y="16"/>
                  </a:cubicBezTo>
                  <a:cubicBezTo>
                    <a:pt x="29" y="12"/>
                    <a:pt x="28" y="6"/>
                    <a:pt x="24" y="2"/>
                  </a:cubicBezTo>
                  <a:cubicBezTo>
                    <a:pt x="22" y="1"/>
                    <a:pt x="21" y="1"/>
                    <a:pt x="19" y="0"/>
                  </a:cubicBezTo>
                  <a:cubicBezTo>
                    <a:pt x="19" y="0"/>
                    <a:pt x="18" y="0"/>
                    <a:pt x="18"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291"/>
            <p:cNvSpPr>
              <a:spLocks/>
            </p:cNvSpPr>
            <p:nvPr/>
          </p:nvSpPr>
          <p:spPr bwMode="auto">
            <a:xfrm>
              <a:off x="4558543" y="5543006"/>
              <a:ext cx="33338" cy="68263"/>
            </a:xfrm>
            <a:custGeom>
              <a:avLst/>
              <a:gdLst>
                <a:gd name="T0" fmla="*/ 0 w 21"/>
                <a:gd name="T1" fmla="*/ 0 h 43"/>
                <a:gd name="T2" fmla="*/ 0 w 21"/>
                <a:gd name="T3" fmla="*/ 3 h 43"/>
                <a:gd name="T4" fmla="*/ 0 w 21"/>
                <a:gd name="T5" fmla="*/ 43 h 43"/>
                <a:gd name="T6" fmla="*/ 17 w 21"/>
                <a:gd name="T7" fmla="*/ 43 h 43"/>
                <a:gd name="T8" fmla="*/ 21 w 21"/>
                <a:gd name="T9" fmla="*/ 5 h 43"/>
                <a:gd name="T10" fmla="*/ 0 w 21"/>
                <a:gd name="T11" fmla="*/ 0 h 43"/>
              </a:gdLst>
              <a:ahLst/>
              <a:cxnLst>
                <a:cxn ang="0">
                  <a:pos x="T0" y="T1"/>
                </a:cxn>
                <a:cxn ang="0">
                  <a:pos x="T2" y="T3"/>
                </a:cxn>
                <a:cxn ang="0">
                  <a:pos x="T4" y="T5"/>
                </a:cxn>
                <a:cxn ang="0">
                  <a:pos x="T6" y="T7"/>
                </a:cxn>
                <a:cxn ang="0">
                  <a:pos x="T8" y="T9"/>
                </a:cxn>
                <a:cxn ang="0">
                  <a:pos x="T10" y="T11"/>
                </a:cxn>
              </a:cxnLst>
              <a:rect l="0" t="0" r="r" b="b"/>
              <a:pathLst>
                <a:path w="21" h="43">
                  <a:moveTo>
                    <a:pt x="0" y="0"/>
                  </a:moveTo>
                  <a:lnTo>
                    <a:pt x="0" y="3"/>
                  </a:lnTo>
                  <a:lnTo>
                    <a:pt x="0" y="43"/>
                  </a:lnTo>
                  <a:lnTo>
                    <a:pt x="17" y="43"/>
                  </a:lnTo>
                  <a:lnTo>
                    <a:pt x="21" y="5"/>
                  </a:lnTo>
                  <a:lnTo>
                    <a:pt x="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292"/>
            <p:cNvSpPr>
              <a:spLocks/>
            </p:cNvSpPr>
            <p:nvPr/>
          </p:nvSpPr>
          <p:spPr bwMode="auto">
            <a:xfrm>
              <a:off x="4558543" y="5543006"/>
              <a:ext cx="33338" cy="68263"/>
            </a:xfrm>
            <a:custGeom>
              <a:avLst/>
              <a:gdLst>
                <a:gd name="T0" fmla="*/ 0 w 21"/>
                <a:gd name="T1" fmla="*/ 0 h 43"/>
                <a:gd name="T2" fmla="*/ 0 w 21"/>
                <a:gd name="T3" fmla="*/ 3 h 43"/>
                <a:gd name="T4" fmla="*/ 0 w 21"/>
                <a:gd name="T5" fmla="*/ 43 h 43"/>
                <a:gd name="T6" fmla="*/ 17 w 21"/>
                <a:gd name="T7" fmla="*/ 43 h 43"/>
                <a:gd name="T8" fmla="*/ 21 w 21"/>
                <a:gd name="T9" fmla="*/ 5 h 43"/>
              </a:gdLst>
              <a:ahLst/>
              <a:cxnLst>
                <a:cxn ang="0">
                  <a:pos x="T0" y="T1"/>
                </a:cxn>
                <a:cxn ang="0">
                  <a:pos x="T2" y="T3"/>
                </a:cxn>
                <a:cxn ang="0">
                  <a:pos x="T4" y="T5"/>
                </a:cxn>
                <a:cxn ang="0">
                  <a:pos x="T6" y="T7"/>
                </a:cxn>
                <a:cxn ang="0">
                  <a:pos x="T8" y="T9"/>
                </a:cxn>
              </a:cxnLst>
              <a:rect l="0" t="0" r="r" b="b"/>
              <a:pathLst>
                <a:path w="21" h="43">
                  <a:moveTo>
                    <a:pt x="0" y="0"/>
                  </a:moveTo>
                  <a:lnTo>
                    <a:pt x="0" y="3"/>
                  </a:lnTo>
                  <a:lnTo>
                    <a:pt x="0" y="43"/>
                  </a:lnTo>
                  <a:lnTo>
                    <a:pt x="17" y="43"/>
                  </a:lnTo>
                  <a:lnTo>
                    <a:pt x="21" y="5"/>
                  </a:ln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293"/>
            <p:cNvSpPr>
              <a:spLocks/>
            </p:cNvSpPr>
            <p:nvPr/>
          </p:nvSpPr>
          <p:spPr bwMode="auto">
            <a:xfrm>
              <a:off x="4374393" y="5584281"/>
              <a:ext cx="90488" cy="57150"/>
            </a:xfrm>
            <a:custGeom>
              <a:avLst/>
              <a:gdLst>
                <a:gd name="T0" fmla="*/ 0 w 24"/>
                <a:gd name="T1" fmla="*/ 6 h 15"/>
                <a:gd name="T2" fmla="*/ 7 w 24"/>
                <a:gd name="T3" fmla="*/ 15 h 15"/>
                <a:gd name="T4" fmla="*/ 18 w 24"/>
                <a:gd name="T5" fmla="*/ 6 h 15"/>
                <a:gd name="T6" fmla="*/ 0 w 24"/>
                <a:gd name="T7" fmla="*/ 6 h 15"/>
              </a:gdLst>
              <a:ahLst/>
              <a:cxnLst>
                <a:cxn ang="0">
                  <a:pos x="T0" y="T1"/>
                </a:cxn>
                <a:cxn ang="0">
                  <a:pos x="T2" y="T3"/>
                </a:cxn>
                <a:cxn ang="0">
                  <a:pos x="T4" y="T5"/>
                </a:cxn>
                <a:cxn ang="0">
                  <a:pos x="T6" y="T7"/>
                </a:cxn>
              </a:cxnLst>
              <a:rect l="0" t="0" r="r" b="b"/>
              <a:pathLst>
                <a:path w="24" h="15">
                  <a:moveTo>
                    <a:pt x="0" y="6"/>
                  </a:moveTo>
                  <a:cubicBezTo>
                    <a:pt x="7" y="15"/>
                    <a:pt x="7" y="15"/>
                    <a:pt x="7" y="15"/>
                  </a:cubicBezTo>
                  <a:cubicBezTo>
                    <a:pt x="7" y="15"/>
                    <a:pt x="11" y="12"/>
                    <a:pt x="18" y="6"/>
                  </a:cubicBezTo>
                  <a:cubicBezTo>
                    <a:pt x="24" y="0"/>
                    <a:pt x="0" y="6"/>
                    <a:pt x="0" y="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294"/>
            <p:cNvSpPr>
              <a:spLocks/>
            </p:cNvSpPr>
            <p:nvPr/>
          </p:nvSpPr>
          <p:spPr bwMode="auto">
            <a:xfrm>
              <a:off x="5268155" y="4361906"/>
              <a:ext cx="57150" cy="30163"/>
            </a:xfrm>
            <a:custGeom>
              <a:avLst/>
              <a:gdLst>
                <a:gd name="T0" fmla="*/ 11 w 15"/>
                <a:gd name="T1" fmla="*/ 8 h 8"/>
                <a:gd name="T2" fmla="*/ 11 w 15"/>
                <a:gd name="T3" fmla="*/ 8 h 8"/>
                <a:gd name="T4" fmla="*/ 4 w 15"/>
                <a:gd name="T5" fmla="*/ 8 h 8"/>
                <a:gd name="T6" fmla="*/ 0 w 15"/>
                <a:gd name="T7" fmla="*/ 4 h 8"/>
                <a:gd name="T8" fmla="*/ 4 w 15"/>
                <a:gd name="T9" fmla="*/ 0 h 8"/>
                <a:gd name="T10" fmla="*/ 4 w 15"/>
                <a:gd name="T11" fmla="*/ 0 h 8"/>
                <a:gd name="T12" fmla="*/ 11 w 15"/>
                <a:gd name="T13" fmla="*/ 0 h 8"/>
                <a:gd name="T14" fmla="*/ 15 w 15"/>
                <a:gd name="T15" fmla="*/ 4 h 8"/>
                <a:gd name="T16" fmla="*/ 11 w 15"/>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8">
                  <a:moveTo>
                    <a:pt x="11" y="8"/>
                  </a:moveTo>
                  <a:cubicBezTo>
                    <a:pt x="11" y="8"/>
                    <a:pt x="11" y="8"/>
                    <a:pt x="11" y="8"/>
                  </a:cubicBezTo>
                  <a:cubicBezTo>
                    <a:pt x="4" y="8"/>
                    <a:pt x="4" y="8"/>
                    <a:pt x="4" y="8"/>
                  </a:cubicBezTo>
                  <a:cubicBezTo>
                    <a:pt x="2" y="8"/>
                    <a:pt x="0" y="6"/>
                    <a:pt x="0" y="4"/>
                  </a:cubicBezTo>
                  <a:cubicBezTo>
                    <a:pt x="0" y="2"/>
                    <a:pt x="2" y="0"/>
                    <a:pt x="4" y="0"/>
                  </a:cubicBezTo>
                  <a:cubicBezTo>
                    <a:pt x="4" y="0"/>
                    <a:pt x="4" y="0"/>
                    <a:pt x="4" y="0"/>
                  </a:cubicBezTo>
                  <a:cubicBezTo>
                    <a:pt x="11" y="0"/>
                    <a:pt x="11" y="0"/>
                    <a:pt x="11" y="0"/>
                  </a:cubicBezTo>
                  <a:cubicBezTo>
                    <a:pt x="13" y="0"/>
                    <a:pt x="15" y="2"/>
                    <a:pt x="15" y="4"/>
                  </a:cubicBezTo>
                  <a:cubicBezTo>
                    <a:pt x="15" y="6"/>
                    <a:pt x="13" y="8"/>
                    <a:pt x="11"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295"/>
            <p:cNvSpPr>
              <a:spLocks noEditPoints="1"/>
            </p:cNvSpPr>
            <p:nvPr/>
          </p:nvSpPr>
          <p:spPr bwMode="auto">
            <a:xfrm>
              <a:off x="5415793" y="4361906"/>
              <a:ext cx="457200" cy="30163"/>
            </a:xfrm>
            <a:custGeom>
              <a:avLst/>
              <a:gdLst>
                <a:gd name="T0" fmla="*/ 118 w 122"/>
                <a:gd name="T1" fmla="*/ 8 h 8"/>
                <a:gd name="T2" fmla="*/ 118 w 122"/>
                <a:gd name="T3" fmla="*/ 8 h 8"/>
                <a:gd name="T4" fmla="*/ 102 w 122"/>
                <a:gd name="T5" fmla="*/ 8 h 8"/>
                <a:gd name="T6" fmla="*/ 98 w 122"/>
                <a:gd name="T7" fmla="*/ 4 h 8"/>
                <a:gd name="T8" fmla="*/ 102 w 122"/>
                <a:gd name="T9" fmla="*/ 0 h 8"/>
                <a:gd name="T10" fmla="*/ 102 w 122"/>
                <a:gd name="T11" fmla="*/ 0 h 8"/>
                <a:gd name="T12" fmla="*/ 118 w 122"/>
                <a:gd name="T13" fmla="*/ 0 h 8"/>
                <a:gd name="T14" fmla="*/ 122 w 122"/>
                <a:gd name="T15" fmla="*/ 4 h 8"/>
                <a:gd name="T16" fmla="*/ 118 w 122"/>
                <a:gd name="T17" fmla="*/ 8 h 8"/>
                <a:gd name="T18" fmla="*/ 69 w 122"/>
                <a:gd name="T19" fmla="*/ 8 h 8"/>
                <a:gd name="T20" fmla="*/ 69 w 122"/>
                <a:gd name="T21" fmla="*/ 8 h 8"/>
                <a:gd name="T22" fmla="*/ 53 w 122"/>
                <a:gd name="T23" fmla="*/ 8 h 8"/>
                <a:gd name="T24" fmla="*/ 49 w 122"/>
                <a:gd name="T25" fmla="*/ 4 h 8"/>
                <a:gd name="T26" fmla="*/ 53 w 122"/>
                <a:gd name="T27" fmla="*/ 0 h 8"/>
                <a:gd name="T28" fmla="*/ 53 w 122"/>
                <a:gd name="T29" fmla="*/ 0 h 8"/>
                <a:gd name="T30" fmla="*/ 69 w 122"/>
                <a:gd name="T31" fmla="*/ 0 h 8"/>
                <a:gd name="T32" fmla="*/ 73 w 122"/>
                <a:gd name="T33" fmla="*/ 4 h 8"/>
                <a:gd name="T34" fmla="*/ 69 w 122"/>
                <a:gd name="T35" fmla="*/ 8 h 8"/>
                <a:gd name="T36" fmla="*/ 21 w 122"/>
                <a:gd name="T37" fmla="*/ 8 h 8"/>
                <a:gd name="T38" fmla="*/ 21 w 122"/>
                <a:gd name="T39" fmla="*/ 8 h 8"/>
                <a:gd name="T40" fmla="*/ 4 w 122"/>
                <a:gd name="T41" fmla="*/ 8 h 8"/>
                <a:gd name="T42" fmla="*/ 0 w 122"/>
                <a:gd name="T43" fmla="*/ 4 h 8"/>
                <a:gd name="T44" fmla="*/ 4 w 122"/>
                <a:gd name="T45" fmla="*/ 0 h 8"/>
                <a:gd name="T46" fmla="*/ 4 w 122"/>
                <a:gd name="T47" fmla="*/ 0 h 8"/>
                <a:gd name="T48" fmla="*/ 21 w 122"/>
                <a:gd name="T49" fmla="*/ 0 h 8"/>
                <a:gd name="T50" fmla="*/ 25 w 122"/>
                <a:gd name="T51" fmla="*/ 4 h 8"/>
                <a:gd name="T52" fmla="*/ 21 w 122"/>
                <a:gd name="T5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 h="8">
                  <a:moveTo>
                    <a:pt x="118" y="8"/>
                  </a:moveTo>
                  <a:cubicBezTo>
                    <a:pt x="118" y="8"/>
                    <a:pt x="118" y="8"/>
                    <a:pt x="118" y="8"/>
                  </a:cubicBezTo>
                  <a:cubicBezTo>
                    <a:pt x="102" y="8"/>
                    <a:pt x="102" y="8"/>
                    <a:pt x="102" y="8"/>
                  </a:cubicBezTo>
                  <a:cubicBezTo>
                    <a:pt x="99" y="8"/>
                    <a:pt x="98" y="6"/>
                    <a:pt x="98" y="4"/>
                  </a:cubicBezTo>
                  <a:cubicBezTo>
                    <a:pt x="98" y="2"/>
                    <a:pt x="99" y="0"/>
                    <a:pt x="102" y="0"/>
                  </a:cubicBezTo>
                  <a:cubicBezTo>
                    <a:pt x="102" y="0"/>
                    <a:pt x="102" y="0"/>
                    <a:pt x="102" y="0"/>
                  </a:cubicBezTo>
                  <a:cubicBezTo>
                    <a:pt x="118" y="0"/>
                    <a:pt x="118" y="0"/>
                    <a:pt x="118" y="0"/>
                  </a:cubicBezTo>
                  <a:cubicBezTo>
                    <a:pt x="120" y="0"/>
                    <a:pt x="122" y="2"/>
                    <a:pt x="122" y="4"/>
                  </a:cubicBezTo>
                  <a:cubicBezTo>
                    <a:pt x="122" y="6"/>
                    <a:pt x="120" y="8"/>
                    <a:pt x="118" y="8"/>
                  </a:cubicBezTo>
                  <a:close/>
                  <a:moveTo>
                    <a:pt x="69" y="8"/>
                  </a:moveTo>
                  <a:cubicBezTo>
                    <a:pt x="69" y="8"/>
                    <a:pt x="69" y="8"/>
                    <a:pt x="69" y="8"/>
                  </a:cubicBezTo>
                  <a:cubicBezTo>
                    <a:pt x="53" y="8"/>
                    <a:pt x="53" y="8"/>
                    <a:pt x="53" y="8"/>
                  </a:cubicBezTo>
                  <a:cubicBezTo>
                    <a:pt x="51" y="8"/>
                    <a:pt x="49" y="6"/>
                    <a:pt x="49" y="4"/>
                  </a:cubicBezTo>
                  <a:cubicBezTo>
                    <a:pt x="49" y="2"/>
                    <a:pt x="51" y="0"/>
                    <a:pt x="53" y="0"/>
                  </a:cubicBezTo>
                  <a:cubicBezTo>
                    <a:pt x="53" y="0"/>
                    <a:pt x="53" y="0"/>
                    <a:pt x="53" y="0"/>
                  </a:cubicBezTo>
                  <a:cubicBezTo>
                    <a:pt x="69" y="0"/>
                    <a:pt x="69" y="0"/>
                    <a:pt x="69" y="0"/>
                  </a:cubicBezTo>
                  <a:cubicBezTo>
                    <a:pt x="71" y="0"/>
                    <a:pt x="73" y="2"/>
                    <a:pt x="73" y="4"/>
                  </a:cubicBezTo>
                  <a:cubicBezTo>
                    <a:pt x="73" y="6"/>
                    <a:pt x="71" y="8"/>
                    <a:pt x="69" y="8"/>
                  </a:cubicBezTo>
                  <a:close/>
                  <a:moveTo>
                    <a:pt x="21" y="8"/>
                  </a:moveTo>
                  <a:cubicBezTo>
                    <a:pt x="21" y="8"/>
                    <a:pt x="21" y="8"/>
                    <a:pt x="21" y="8"/>
                  </a:cubicBezTo>
                  <a:cubicBezTo>
                    <a:pt x="4" y="8"/>
                    <a:pt x="4" y="8"/>
                    <a:pt x="4" y="8"/>
                  </a:cubicBezTo>
                  <a:cubicBezTo>
                    <a:pt x="2" y="8"/>
                    <a:pt x="0" y="6"/>
                    <a:pt x="0" y="4"/>
                  </a:cubicBezTo>
                  <a:cubicBezTo>
                    <a:pt x="0" y="2"/>
                    <a:pt x="2" y="0"/>
                    <a:pt x="4" y="0"/>
                  </a:cubicBezTo>
                  <a:cubicBezTo>
                    <a:pt x="4" y="0"/>
                    <a:pt x="4" y="0"/>
                    <a:pt x="4" y="0"/>
                  </a:cubicBezTo>
                  <a:cubicBezTo>
                    <a:pt x="21" y="0"/>
                    <a:pt x="21" y="0"/>
                    <a:pt x="21" y="0"/>
                  </a:cubicBezTo>
                  <a:cubicBezTo>
                    <a:pt x="23" y="0"/>
                    <a:pt x="25" y="2"/>
                    <a:pt x="25" y="4"/>
                  </a:cubicBezTo>
                  <a:cubicBezTo>
                    <a:pt x="25" y="6"/>
                    <a:pt x="23" y="8"/>
                    <a:pt x="21"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296"/>
            <p:cNvSpPr>
              <a:spLocks/>
            </p:cNvSpPr>
            <p:nvPr/>
          </p:nvSpPr>
          <p:spPr bwMode="auto">
            <a:xfrm>
              <a:off x="5963480" y="4361906"/>
              <a:ext cx="57150" cy="57150"/>
            </a:xfrm>
            <a:custGeom>
              <a:avLst/>
              <a:gdLst>
                <a:gd name="T0" fmla="*/ 11 w 15"/>
                <a:gd name="T1" fmla="*/ 15 h 15"/>
                <a:gd name="T2" fmla="*/ 7 w 15"/>
                <a:gd name="T3" fmla="*/ 11 h 15"/>
                <a:gd name="T4" fmla="*/ 7 w 15"/>
                <a:gd name="T5" fmla="*/ 8 h 15"/>
                <a:gd name="T6" fmla="*/ 4 w 15"/>
                <a:gd name="T7" fmla="*/ 8 h 15"/>
                <a:gd name="T8" fmla="*/ 0 w 15"/>
                <a:gd name="T9" fmla="*/ 4 h 15"/>
                <a:gd name="T10" fmla="*/ 4 w 15"/>
                <a:gd name="T11" fmla="*/ 0 h 15"/>
                <a:gd name="T12" fmla="*/ 4 w 15"/>
                <a:gd name="T13" fmla="*/ 0 h 15"/>
                <a:gd name="T14" fmla="*/ 11 w 15"/>
                <a:gd name="T15" fmla="*/ 0 h 15"/>
                <a:gd name="T16" fmla="*/ 15 w 15"/>
                <a:gd name="T17" fmla="*/ 4 h 15"/>
                <a:gd name="T18" fmla="*/ 15 w 15"/>
                <a:gd name="T19" fmla="*/ 11 h 15"/>
                <a:gd name="T20" fmla="*/ 11 w 15"/>
                <a:gd name="T2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5">
                  <a:moveTo>
                    <a:pt x="11" y="15"/>
                  </a:moveTo>
                  <a:cubicBezTo>
                    <a:pt x="9" y="15"/>
                    <a:pt x="7" y="14"/>
                    <a:pt x="7" y="11"/>
                  </a:cubicBezTo>
                  <a:cubicBezTo>
                    <a:pt x="7" y="8"/>
                    <a:pt x="7" y="8"/>
                    <a:pt x="7" y="8"/>
                  </a:cubicBezTo>
                  <a:cubicBezTo>
                    <a:pt x="4" y="8"/>
                    <a:pt x="4" y="8"/>
                    <a:pt x="4" y="8"/>
                  </a:cubicBezTo>
                  <a:cubicBezTo>
                    <a:pt x="2" y="8"/>
                    <a:pt x="0" y="6"/>
                    <a:pt x="0" y="4"/>
                  </a:cubicBezTo>
                  <a:cubicBezTo>
                    <a:pt x="0" y="2"/>
                    <a:pt x="2" y="0"/>
                    <a:pt x="4" y="0"/>
                  </a:cubicBezTo>
                  <a:cubicBezTo>
                    <a:pt x="4" y="0"/>
                    <a:pt x="4" y="0"/>
                    <a:pt x="4" y="0"/>
                  </a:cubicBezTo>
                  <a:cubicBezTo>
                    <a:pt x="11" y="0"/>
                    <a:pt x="11"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 name="Freeform 297"/>
            <p:cNvSpPr>
              <a:spLocks noEditPoints="1"/>
            </p:cNvSpPr>
            <p:nvPr/>
          </p:nvSpPr>
          <p:spPr bwMode="auto">
            <a:xfrm>
              <a:off x="5990468" y="4509544"/>
              <a:ext cx="30163" cy="266700"/>
            </a:xfrm>
            <a:custGeom>
              <a:avLst/>
              <a:gdLst>
                <a:gd name="T0" fmla="*/ 4 w 8"/>
                <a:gd name="T1" fmla="*/ 71 h 71"/>
                <a:gd name="T2" fmla="*/ 0 w 8"/>
                <a:gd name="T3" fmla="*/ 67 h 71"/>
                <a:gd name="T4" fmla="*/ 0 w 8"/>
                <a:gd name="T5" fmla="*/ 51 h 71"/>
                <a:gd name="T6" fmla="*/ 4 w 8"/>
                <a:gd name="T7" fmla="*/ 47 h 71"/>
                <a:gd name="T8" fmla="*/ 8 w 8"/>
                <a:gd name="T9" fmla="*/ 51 h 71"/>
                <a:gd name="T10" fmla="*/ 8 w 8"/>
                <a:gd name="T11" fmla="*/ 67 h 71"/>
                <a:gd name="T12" fmla="*/ 4 w 8"/>
                <a:gd name="T13" fmla="*/ 71 h 71"/>
                <a:gd name="T14" fmla="*/ 4 w 8"/>
                <a:gd name="T15" fmla="*/ 24 h 71"/>
                <a:gd name="T16" fmla="*/ 0 w 8"/>
                <a:gd name="T17" fmla="*/ 20 h 71"/>
                <a:gd name="T18" fmla="*/ 0 w 8"/>
                <a:gd name="T19" fmla="*/ 4 h 71"/>
                <a:gd name="T20" fmla="*/ 4 w 8"/>
                <a:gd name="T21" fmla="*/ 0 h 71"/>
                <a:gd name="T22" fmla="*/ 8 w 8"/>
                <a:gd name="T23" fmla="*/ 4 h 71"/>
                <a:gd name="T24" fmla="*/ 8 w 8"/>
                <a:gd name="T25" fmla="*/ 20 h 71"/>
                <a:gd name="T26" fmla="*/ 4 w 8"/>
                <a:gd name="T27" fmla="*/ 2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71">
                  <a:moveTo>
                    <a:pt x="4" y="71"/>
                  </a:moveTo>
                  <a:cubicBezTo>
                    <a:pt x="2" y="71"/>
                    <a:pt x="0" y="69"/>
                    <a:pt x="0" y="67"/>
                  </a:cubicBezTo>
                  <a:cubicBezTo>
                    <a:pt x="0" y="51"/>
                    <a:pt x="0" y="51"/>
                    <a:pt x="0" y="51"/>
                  </a:cubicBezTo>
                  <a:cubicBezTo>
                    <a:pt x="0" y="49"/>
                    <a:pt x="2" y="47"/>
                    <a:pt x="4" y="47"/>
                  </a:cubicBezTo>
                  <a:cubicBezTo>
                    <a:pt x="6" y="47"/>
                    <a:pt x="8" y="49"/>
                    <a:pt x="8" y="51"/>
                  </a:cubicBezTo>
                  <a:cubicBezTo>
                    <a:pt x="8" y="67"/>
                    <a:pt x="8" y="67"/>
                    <a:pt x="8" y="67"/>
                  </a:cubicBezTo>
                  <a:cubicBezTo>
                    <a:pt x="8" y="69"/>
                    <a:pt x="6" y="71"/>
                    <a:pt x="4" y="71"/>
                  </a:cubicBezTo>
                  <a:close/>
                  <a:moveTo>
                    <a:pt x="4" y="24"/>
                  </a:moveTo>
                  <a:cubicBezTo>
                    <a:pt x="2" y="24"/>
                    <a:pt x="0" y="22"/>
                    <a:pt x="0" y="20"/>
                  </a:cubicBezTo>
                  <a:cubicBezTo>
                    <a:pt x="0" y="4"/>
                    <a:pt x="0" y="4"/>
                    <a:pt x="0" y="4"/>
                  </a:cubicBezTo>
                  <a:cubicBezTo>
                    <a:pt x="0" y="2"/>
                    <a:pt x="2" y="0"/>
                    <a:pt x="4" y="0"/>
                  </a:cubicBezTo>
                  <a:cubicBezTo>
                    <a:pt x="6" y="0"/>
                    <a:pt x="8" y="2"/>
                    <a:pt x="8" y="4"/>
                  </a:cubicBezTo>
                  <a:cubicBezTo>
                    <a:pt x="8" y="20"/>
                    <a:pt x="8" y="20"/>
                    <a:pt x="8" y="20"/>
                  </a:cubicBezTo>
                  <a:cubicBezTo>
                    <a:pt x="8" y="22"/>
                    <a:pt x="6" y="24"/>
                    <a:pt x="4" y="24"/>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 name="Freeform 298"/>
            <p:cNvSpPr>
              <a:spLocks/>
            </p:cNvSpPr>
            <p:nvPr/>
          </p:nvSpPr>
          <p:spPr bwMode="auto">
            <a:xfrm>
              <a:off x="5990468" y="4861969"/>
              <a:ext cx="55563" cy="57150"/>
            </a:xfrm>
            <a:custGeom>
              <a:avLst/>
              <a:gdLst>
                <a:gd name="T0" fmla="*/ 11 w 15"/>
                <a:gd name="T1" fmla="*/ 15 h 15"/>
                <a:gd name="T2" fmla="*/ 4 w 15"/>
                <a:gd name="T3" fmla="*/ 15 h 15"/>
                <a:gd name="T4" fmla="*/ 0 w 15"/>
                <a:gd name="T5" fmla="*/ 11 h 15"/>
                <a:gd name="T6" fmla="*/ 0 w 15"/>
                <a:gd name="T7" fmla="*/ 4 h 15"/>
                <a:gd name="T8" fmla="*/ 4 w 15"/>
                <a:gd name="T9" fmla="*/ 0 h 15"/>
                <a:gd name="T10" fmla="*/ 8 w 15"/>
                <a:gd name="T11" fmla="*/ 4 h 15"/>
                <a:gd name="T12" fmla="*/ 8 w 15"/>
                <a:gd name="T13" fmla="*/ 7 h 15"/>
                <a:gd name="T14" fmla="*/ 11 w 15"/>
                <a:gd name="T15" fmla="*/ 7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4"/>
                    <a:pt x="0" y="11"/>
                  </a:cubicBezTo>
                  <a:cubicBezTo>
                    <a:pt x="0" y="4"/>
                    <a:pt x="0" y="4"/>
                    <a:pt x="0" y="4"/>
                  </a:cubicBezTo>
                  <a:cubicBezTo>
                    <a:pt x="0" y="2"/>
                    <a:pt x="2" y="0"/>
                    <a:pt x="4" y="0"/>
                  </a:cubicBezTo>
                  <a:cubicBezTo>
                    <a:pt x="6" y="0"/>
                    <a:pt x="8" y="2"/>
                    <a:pt x="8" y="4"/>
                  </a:cubicBezTo>
                  <a:cubicBezTo>
                    <a:pt x="8" y="7"/>
                    <a:pt x="8" y="7"/>
                    <a:pt x="8" y="7"/>
                  </a:cubicBezTo>
                  <a:cubicBezTo>
                    <a:pt x="11" y="7"/>
                    <a:pt x="11" y="7"/>
                    <a:pt x="11" y="7"/>
                  </a:cubicBezTo>
                  <a:cubicBezTo>
                    <a:pt x="14" y="7"/>
                    <a:pt x="15" y="9"/>
                    <a:pt x="15" y="11"/>
                  </a:cubicBezTo>
                  <a:cubicBezTo>
                    <a:pt x="15" y="14"/>
                    <a:pt x="14"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 name="Freeform 299"/>
            <p:cNvSpPr>
              <a:spLocks noEditPoints="1"/>
            </p:cNvSpPr>
            <p:nvPr/>
          </p:nvSpPr>
          <p:spPr bwMode="auto">
            <a:xfrm>
              <a:off x="6125405" y="4888956"/>
              <a:ext cx="239713" cy="30163"/>
            </a:xfrm>
            <a:custGeom>
              <a:avLst/>
              <a:gdLst>
                <a:gd name="T0" fmla="*/ 60 w 64"/>
                <a:gd name="T1" fmla="*/ 8 h 8"/>
                <a:gd name="T2" fmla="*/ 46 w 64"/>
                <a:gd name="T3" fmla="*/ 8 h 8"/>
                <a:gd name="T4" fmla="*/ 42 w 64"/>
                <a:gd name="T5" fmla="*/ 4 h 8"/>
                <a:gd name="T6" fmla="*/ 46 w 64"/>
                <a:gd name="T7" fmla="*/ 0 h 8"/>
                <a:gd name="T8" fmla="*/ 60 w 64"/>
                <a:gd name="T9" fmla="*/ 0 h 8"/>
                <a:gd name="T10" fmla="*/ 64 w 64"/>
                <a:gd name="T11" fmla="*/ 4 h 8"/>
                <a:gd name="T12" fmla="*/ 60 w 64"/>
                <a:gd name="T13" fmla="*/ 8 h 8"/>
                <a:gd name="T14" fmla="*/ 18 w 64"/>
                <a:gd name="T15" fmla="*/ 8 h 8"/>
                <a:gd name="T16" fmla="*/ 4 w 64"/>
                <a:gd name="T17" fmla="*/ 8 h 8"/>
                <a:gd name="T18" fmla="*/ 0 w 64"/>
                <a:gd name="T19" fmla="*/ 4 h 8"/>
                <a:gd name="T20" fmla="*/ 4 w 64"/>
                <a:gd name="T21" fmla="*/ 0 h 8"/>
                <a:gd name="T22" fmla="*/ 18 w 64"/>
                <a:gd name="T23" fmla="*/ 0 h 8"/>
                <a:gd name="T24" fmla="*/ 22 w 64"/>
                <a:gd name="T25" fmla="*/ 4 h 8"/>
                <a:gd name="T26" fmla="*/ 18 w 64"/>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8">
                  <a:moveTo>
                    <a:pt x="60" y="8"/>
                  </a:moveTo>
                  <a:cubicBezTo>
                    <a:pt x="46" y="8"/>
                    <a:pt x="46" y="8"/>
                    <a:pt x="46" y="8"/>
                  </a:cubicBezTo>
                  <a:cubicBezTo>
                    <a:pt x="43" y="8"/>
                    <a:pt x="42" y="7"/>
                    <a:pt x="42" y="4"/>
                  </a:cubicBezTo>
                  <a:cubicBezTo>
                    <a:pt x="42" y="2"/>
                    <a:pt x="43" y="0"/>
                    <a:pt x="46" y="0"/>
                  </a:cubicBezTo>
                  <a:cubicBezTo>
                    <a:pt x="60" y="0"/>
                    <a:pt x="60" y="0"/>
                    <a:pt x="60" y="0"/>
                  </a:cubicBezTo>
                  <a:cubicBezTo>
                    <a:pt x="62" y="0"/>
                    <a:pt x="64" y="2"/>
                    <a:pt x="64" y="4"/>
                  </a:cubicBezTo>
                  <a:cubicBezTo>
                    <a:pt x="64" y="7"/>
                    <a:pt x="62" y="8"/>
                    <a:pt x="60" y="8"/>
                  </a:cubicBezTo>
                  <a:close/>
                  <a:moveTo>
                    <a:pt x="18" y="8"/>
                  </a:moveTo>
                  <a:cubicBezTo>
                    <a:pt x="4" y="8"/>
                    <a:pt x="4" y="8"/>
                    <a:pt x="4" y="8"/>
                  </a:cubicBezTo>
                  <a:cubicBezTo>
                    <a:pt x="1" y="8"/>
                    <a:pt x="0" y="7"/>
                    <a:pt x="0" y="4"/>
                  </a:cubicBezTo>
                  <a:cubicBezTo>
                    <a:pt x="0" y="2"/>
                    <a:pt x="1" y="0"/>
                    <a:pt x="4" y="0"/>
                  </a:cubicBezTo>
                  <a:cubicBezTo>
                    <a:pt x="18" y="0"/>
                    <a:pt x="18" y="0"/>
                    <a:pt x="18" y="0"/>
                  </a:cubicBezTo>
                  <a:cubicBezTo>
                    <a:pt x="20" y="0"/>
                    <a:pt x="22" y="2"/>
                    <a:pt x="22" y="4"/>
                  </a:cubicBezTo>
                  <a:cubicBezTo>
                    <a:pt x="22" y="7"/>
                    <a:pt x="20" y="8"/>
                    <a:pt x="18"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 name="Freeform 300"/>
            <p:cNvSpPr>
              <a:spLocks/>
            </p:cNvSpPr>
            <p:nvPr/>
          </p:nvSpPr>
          <p:spPr bwMode="auto">
            <a:xfrm>
              <a:off x="6441318" y="4861969"/>
              <a:ext cx="55563" cy="57150"/>
            </a:xfrm>
            <a:custGeom>
              <a:avLst/>
              <a:gdLst>
                <a:gd name="T0" fmla="*/ 11 w 15"/>
                <a:gd name="T1" fmla="*/ 15 h 15"/>
                <a:gd name="T2" fmla="*/ 4 w 15"/>
                <a:gd name="T3" fmla="*/ 15 h 15"/>
                <a:gd name="T4" fmla="*/ 0 w 15"/>
                <a:gd name="T5" fmla="*/ 11 h 15"/>
                <a:gd name="T6" fmla="*/ 4 w 15"/>
                <a:gd name="T7" fmla="*/ 7 h 15"/>
                <a:gd name="T8" fmla="*/ 7 w 15"/>
                <a:gd name="T9" fmla="*/ 7 h 15"/>
                <a:gd name="T10" fmla="*/ 7 w 15"/>
                <a:gd name="T11" fmla="*/ 4 h 15"/>
                <a:gd name="T12" fmla="*/ 11 w 15"/>
                <a:gd name="T13" fmla="*/ 0 h 15"/>
                <a:gd name="T14" fmla="*/ 15 w 15"/>
                <a:gd name="T15" fmla="*/ 4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4"/>
                    <a:pt x="0" y="11"/>
                  </a:cubicBezTo>
                  <a:cubicBezTo>
                    <a:pt x="0" y="9"/>
                    <a:pt x="2" y="7"/>
                    <a:pt x="4" y="7"/>
                  </a:cubicBezTo>
                  <a:cubicBezTo>
                    <a:pt x="7" y="7"/>
                    <a:pt x="7" y="7"/>
                    <a:pt x="7" y="7"/>
                  </a:cubicBezTo>
                  <a:cubicBezTo>
                    <a:pt x="7" y="4"/>
                    <a:pt x="7" y="4"/>
                    <a:pt x="7" y="4"/>
                  </a:cubicBezTo>
                  <a:cubicBezTo>
                    <a:pt x="7" y="2"/>
                    <a:pt x="9"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 name="Freeform 301"/>
            <p:cNvSpPr>
              <a:spLocks noEditPoints="1"/>
            </p:cNvSpPr>
            <p:nvPr/>
          </p:nvSpPr>
          <p:spPr bwMode="auto">
            <a:xfrm>
              <a:off x="6466718" y="3584031"/>
              <a:ext cx="30163" cy="1203325"/>
            </a:xfrm>
            <a:custGeom>
              <a:avLst/>
              <a:gdLst>
                <a:gd name="T0" fmla="*/ 4 w 8"/>
                <a:gd name="T1" fmla="*/ 320 h 320"/>
                <a:gd name="T2" fmla="*/ 0 w 8"/>
                <a:gd name="T3" fmla="*/ 316 h 320"/>
                <a:gd name="T4" fmla="*/ 0 w 8"/>
                <a:gd name="T5" fmla="*/ 302 h 320"/>
                <a:gd name="T6" fmla="*/ 4 w 8"/>
                <a:gd name="T7" fmla="*/ 298 h 320"/>
                <a:gd name="T8" fmla="*/ 8 w 8"/>
                <a:gd name="T9" fmla="*/ 302 h 320"/>
                <a:gd name="T10" fmla="*/ 8 w 8"/>
                <a:gd name="T11" fmla="*/ 316 h 320"/>
                <a:gd name="T12" fmla="*/ 4 w 8"/>
                <a:gd name="T13" fmla="*/ 320 h 320"/>
                <a:gd name="T14" fmla="*/ 4 w 8"/>
                <a:gd name="T15" fmla="*/ 277 h 320"/>
                <a:gd name="T16" fmla="*/ 0 w 8"/>
                <a:gd name="T17" fmla="*/ 273 h 320"/>
                <a:gd name="T18" fmla="*/ 0 w 8"/>
                <a:gd name="T19" fmla="*/ 259 h 320"/>
                <a:gd name="T20" fmla="*/ 4 w 8"/>
                <a:gd name="T21" fmla="*/ 255 h 320"/>
                <a:gd name="T22" fmla="*/ 8 w 8"/>
                <a:gd name="T23" fmla="*/ 259 h 320"/>
                <a:gd name="T24" fmla="*/ 8 w 8"/>
                <a:gd name="T25" fmla="*/ 273 h 320"/>
                <a:gd name="T26" fmla="*/ 4 w 8"/>
                <a:gd name="T27" fmla="*/ 277 h 320"/>
                <a:gd name="T28" fmla="*/ 4 w 8"/>
                <a:gd name="T29" fmla="*/ 235 h 320"/>
                <a:gd name="T30" fmla="*/ 0 w 8"/>
                <a:gd name="T31" fmla="*/ 231 h 320"/>
                <a:gd name="T32" fmla="*/ 0 w 8"/>
                <a:gd name="T33" fmla="*/ 217 h 320"/>
                <a:gd name="T34" fmla="*/ 4 w 8"/>
                <a:gd name="T35" fmla="*/ 213 h 320"/>
                <a:gd name="T36" fmla="*/ 8 w 8"/>
                <a:gd name="T37" fmla="*/ 217 h 320"/>
                <a:gd name="T38" fmla="*/ 8 w 8"/>
                <a:gd name="T39" fmla="*/ 231 h 320"/>
                <a:gd name="T40" fmla="*/ 4 w 8"/>
                <a:gd name="T41" fmla="*/ 235 h 320"/>
                <a:gd name="T42" fmla="*/ 4 w 8"/>
                <a:gd name="T43" fmla="*/ 192 h 320"/>
                <a:gd name="T44" fmla="*/ 0 w 8"/>
                <a:gd name="T45" fmla="*/ 188 h 320"/>
                <a:gd name="T46" fmla="*/ 0 w 8"/>
                <a:gd name="T47" fmla="*/ 174 h 320"/>
                <a:gd name="T48" fmla="*/ 4 w 8"/>
                <a:gd name="T49" fmla="*/ 170 h 320"/>
                <a:gd name="T50" fmla="*/ 8 w 8"/>
                <a:gd name="T51" fmla="*/ 174 h 320"/>
                <a:gd name="T52" fmla="*/ 8 w 8"/>
                <a:gd name="T53" fmla="*/ 188 h 320"/>
                <a:gd name="T54" fmla="*/ 4 w 8"/>
                <a:gd name="T55" fmla="*/ 192 h 320"/>
                <a:gd name="T56" fmla="*/ 4 w 8"/>
                <a:gd name="T57" fmla="*/ 150 h 320"/>
                <a:gd name="T58" fmla="*/ 0 w 8"/>
                <a:gd name="T59" fmla="*/ 146 h 320"/>
                <a:gd name="T60" fmla="*/ 0 w 8"/>
                <a:gd name="T61" fmla="*/ 131 h 320"/>
                <a:gd name="T62" fmla="*/ 4 w 8"/>
                <a:gd name="T63" fmla="*/ 127 h 320"/>
                <a:gd name="T64" fmla="*/ 8 w 8"/>
                <a:gd name="T65" fmla="*/ 131 h 320"/>
                <a:gd name="T66" fmla="*/ 8 w 8"/>
                <a:gd name="T67" fmla="*/ 146 h 320"/>
                <a:gd name="T68" fmla="*/ 4 w 8"/>
                <a:gd name="T69" fmla="*/ 150 h 320"/>
                <a:gd name="T70" fmla="*/ 4 w 8"/>
                <a:gd name="T71" fmla="*/ 107 h 320"/>
                <a:gd name="T72" fmla="*/ 0 w 8"/>
                <a:gd name="T73" fmla="*/ 103 h 320"/>
                <a:gd name="T74" fmla="*/ 0 w 8"/>
                <a:gd name="T75" fmla="*/ 89 h 320"/>
                <a:gd name="T76" fmla="*/ 4 w 8"/>
                <a:gd name="T77" fmla="*/ 85 h 320"/>
                <a:gd name="T78" fmla="*/ 8 w 8"/>
                <a:gd name="T79" fmla="*/ 89 h 320"/>
                <a:gd name="T80" fmla="*/ 8 w 8"/>
                <a:gd name="T81" fmla="*/ 103 h 320"/>
                <a:gd name="T82" fmla="*/ 4 w 8"/>
                <a:gd name="T83" fmla="*/ 107 h 320"/>
                <a:gd name="T84" fmla="*/ 4 w 8"/>
                <a:gd name="T85" fmla="*/ 65 h 320"/>
                <a:gd name="T86" fmla="*/ 0 w 8"/>
                <a:gd name="T87" fmla="*/ 61 h 320"/>
                <a:gd name="T88" fmla="*/ 0 w 8"/>
                <a:gd name="T89" fmla="*/ 46 h 320"/>
                <a:gd name="T90" fmla="*/ 4 w 8"/>
                <a:gd name="T91" fmla="*/ 42 h 320"/>
                <a:gd name="T92" fmla="*/ 8 w 8"/>
                <a:gd name="T93" fmla="*/ 46 h 320"/>
                <a:gd name="T94" fmla="*/ 8 w 8"/>
                <a:gd name="T95" fmla="*/ 61 h 320"/>
                <a:gd name="T96" fmla="*/ 4 w 8"/>
                <a:gd name="T97" fmla="*/ 65 h 320"/>
                <a:gd name="T98" fmla="*/ 4 w 8"/>
                <a:gd name="T99" fmla="*/ 22 h 320"/>
                <a:gd name="T100" fmla="*/ 0 w 8"/>
                <a:gd name="T101" fmla="*/ 18 h 320"/>
                <a:gd name="T102" fmla="*/ 0 w 8"/>
                <a:gd name="T103" fmla="*/ 4 h 320"/>
                <a:gd name="T104" fmla="*/ 4 w 8"/>
                <a:gd name="T105" fmla="*/ 0 h 320"/>
                <a:gd name="T106" fmla="*/ 8 w 8"/>
                <a:gd name="T107" fmla="*/ 4 h 320"/>
                <a:gd name="T108" fmla="*/ 8 w 8"/>
                <a:gd name="T109" fmla="*/ 18 h 320"/>
                <a:gd name="T110" fmla="*/ 4 w 8"/>
                <a:gd name="T111" fmla="*/ 2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 h="320">
                  <a:moveTo>
                    <a:pt x="4" y="320"/>
                  </a:moveTo>
                  <a:cubicBezTo>
                    <a:pt x="2" y="320"/>
                    <a:pt x="0" y="318"/>
                    <a:pt x="0" y="316"/>
                  </a:cubicBezTo>
                  <a:cubicBezTo>
                    <a:pt x="0" y="302"/>
                    <a:pt x="0" y="302"/>
                    <a:pt x="0" y="302"/>
                  </a:cubicBezTo>
                  <a:cubicBezTo>
                    <a:pt x="0" y="299"/>
                    <a:pt x="2" y="298"/>
                    <a:pt x="4" y="298"/>
                  </a:cubicBezTo>
                  <a:cubicBezTo>
                    <a:pt x="6" y="298"/>
                    <a:pt x="8" y="299"/>
                    <a:pt x="8" y="302"/>
                  </a:cubicBezTo>
                  <a:cubicBezTo>
                    <a:pt x="8" y="316"/>
                    <a:pt x="8" y="316"/>
                    <a:pt x="8" y="316"/>
                  </a:cubicBezTo>
                  <a:cubicBezTo>
                    <a:pt x="8" y="318"/>
                    <a:pt x="6" y="320"/>
                    <a:pt x="4" y="320"/>
                  </a:cubicBezTo>
                  <a:close/>
                  <a:moveTo>
                    <a:pt x="4" y="277"/>
                  </a:moveTo>
                  <a:cubicBezTo>
                    <a:pt x="2" y="277"/>
                    <a:pt x="0" y="276"/>
                    <a:pt x="0" y="273"/>
                  </a:cubicBezTo>
                  <a:cubicBezTo>
                    <a:pt x="0" y="259"/>
                    <a:pt x="0" y="259"/>
                    <a:pt x="0" y="259"/>
                  </a:cubicBezTo>
                  <a:cubicBezTo>
                    <a:pt x="0" y="257"/>
                    <a:pt x="2" y="255"/>
                    <a:pt x="4" y="255"/>
                  </a:cubicBezTo>
                  <a:cubicBezTo>
                    <a:pt x="6" y="255"/>
                    <a:pt x="8" y="257"/>
                    <a:pt x="8" y="259"/>
                  </a:cubicBezTo>
                  <a:cubicBezTo>
                    <a:pt x="8" y="273"/>
                    <a:pt x="8" y="273"/>
                    <a:pt x="8" y="273"/>
                  </a:cubicBezTo>
                  <a:cubicBezTo>
                    <a:pt x="8" y="276"/>
                    <a:pt x="6" y="277"/>
                    <a:pt x="4" y="277"/>
                  </a:cubicBezTo>
                  <a:close/>
                  <a:moveTo>
                    <a:pt x="4" y="235"/>
                  </a:moveTo>
                  <a:cubicBezTo>
                    <a:pt x="2" y="235"/>
                    <a:pt x="0" y="233"/>
                    <a:pt x="0" y="231"/>
                  </a:cubicBezTo>
                  <a:cubicBezTo>
                    <a:pt x="0" y="217"/>
                    <a:pt x="0" y="217"/>
                    <a:pt x="0" y="217"/>
                  </a:cubicBezTo>
                  <a:cubicBezTo>
                    <a:pt x="0" y="214"/>
                    <a:pt x="2" y="213"/>
                    <a:pt x="4" y="213"/>
                  </a:cubicBezTo>
                  <a:cubicBezTo>
                    <a:pt x="6" y="213"/>
                    <a:pt x="8" y="214"/>
                    <a:pt x="8" y="217"/>
                  </a:cubicBezTo>
                  <a:cubicBezTo>
                    <a:pt x="8" y="231"/>
                    <a:pt x="8" y="231"/>
                    <a:pt x="8" y="231"/>
                  </a:cubicBezTo>
                  <a:cubicBezTo>
                    <a:pt x="8" y="233"/>
                    <a:pt x="6" y="235"/>
                    <a:pt x="4" y="235"/>
                  </a:cubicBezTo>
                  <a:close/>
                  <a:moveTo>
                    <a:pt x="4" y="192"/>
                  </a:moveTo>
                  <a:cubicBezTo>
                    <a:pt x="2" y="192"/>
                    <a:pt x="0" y="190"/>
                    <a:pt x="0" y="188"/>
                  </a:cubicBezTo>
                  <a:cubicBezTo>
                    <a:pt x="0" y="174"/>
                    <a:pt x="0" y="174"/>
                    <a:pt x="0" y="174"/>
                  </a:cubicBezTo>
                  <a:cubicBezTo>
                    <a:pt x="0" y="172"/>
                    <a:pt x="2" y="170"/>
                    <a:pt x="4" y="170"/>
                  </a:cubicBezTo>
                  <a:cubicBezTo>
                    <a:pt x="6" y="170"/>
                    <a:pt x="8" y="172"/>
                    <a:pt x="8" y="174"/>
                  </a:cubicBezTo>
                  <a:cubicBezTo>
                    <a:pt x="8" y="188"/>
                    <a:pt x="8" y="188"/>
                    <a:pt x="8" y="188"/>
                  </a:cubicBezTo>
                  <a:cubicBezTo>
                    <a:pt x="8" y="190"/>
                    <a:pt x="6" y="192"/>
                    <a:pt x="4" y="192"/>
                  </a:cubicBezTo>
                  <a:close/>
                  <a:moveTo>
                    <a:pt x="4" y="150"/>
                  </a:moveTo>
                  <a:cubicBezTo>
                    <a:pt x="2" y="150"/>
                    <a:pt x="0" y="148"/>
                    <a:pt x="0" y="146"/>
                  </a:cubicBezTo>
                  <a:cubicBezTo>
                    <a:pt x="0" y="131"/>
                    <a:pt x="0" y="131"/>
                    <a:pt x="0" y="131"/>
                  </a:cubicBezTo>
                  <a:cubicBezTo>
                    <a:pt x="0" y="129"/>
                    <a:pt x="2" y="127"/>
                    <a:pt x="4" y="127"/>
                  </a:cubicBezTo>
                  <a:cubicBezTo>
                    <a:pt x="6" y="127"/>
                    <a:pt x="8" y="129"/>
                    <a:pt x="8" y="131"/>
                  </a:cubicBezTo>
                  <a:cubicBezTo>
                    <a:pt x="8" y="146"/>
                    <a:pt x="8" y="146"/>
                    <a:pt x="8" y="146"/>
                  </a:cubicBezTo>
                  <a:cubicBezTo>
                    <a:pt x="8" y="148"/>
                    <a:pt x="6" y="150"/>
                    <a:pt x="4" y="150"/>
                  </a:cubicBezTo>
                  <a:close/>
                  <a:moveTo>
                    <a:pt x="4" y="107"/>
                  </a:moveTo>
                  <a:cubicBezTo>
                    <a:pt x="2" y="107"/>
                    <a:pt x="0" y="105"/>
                    <a:pt x="0" y="103"/>
                  </a:cubicBezTo>
                  <a:cubicBezTo>
                    <a:pt x="0" y="89"/>
                    <a:pt x="0" y="89"/>
                    <a:pt x="0" y="89"/>
                  </a:cubicBezTo>
                  <a:cubicBezTo>
                    <a:pt x="0" y="87"/>
                    <a:pt x="2" y="85"/>
                    <a:pt x="4" y="85"/>
                  </a:cubicBezTo>
                  <a:cubicBezTo>
                    <a:pt x="6" y="85"/>
                    <a:pt x="8" y="87"/>
                    <a:pt x="8" y="89"/>
                  </a:cubicBezTo>
                  <a:cubicBezTo>
                    <a:pt x="8" y="103"/>
                    <a:pt x="8" y="103"/>
                    <a:pt x="8" y="103"/>
                  </a:cubicBezTo>
                  <a:cubicBezTo>
                    <a:pt x="8" y="105"/>
                    <a:pt x="6" y="107"/>
                    <a:pt x="4" y="107"/>
                  </a:cubicBezTo>
                  <a:close/>
                  <a:moveTo>
                    <a:pt x="4" y="65"/>
                  </a:moveTo>
                  <a:cubicBezTo>
                    <a:pt x="2" y="65"/>
                    <a:pt x="0" y="63"/>
                    <a:pt x="0" y="61"/>
                  </a:cubicBezTo>
                  <a:cubicBezTo>
                    <a:pt x="0" y="46"/>
                    <a:pt x="0" y="46"/>
                    <a:pt x="0" y="46"/>
                  </a:cubicBezTo>
                  <a:cubicBezTo>
                    <a:pt x="0" y="44"/>
                    <a:pt x="2" y="42"/>
                    <a:pt x="4" y="42"/>
                  </a:cubicBezTo>
                  <a:cubicBezTo>
                    <a:pt x="6" y="42"/>
                    <a:pt x="8" y="44"/>
                    <a:pt x="8" y="46"/>
                  </a:cubicBezTo>
                  <a:cubicBezTo>
                    <a:pt x="8" y="61"/>
                    <a:pt x="8" y="61"/>
                    <a:pt x="8" y="61"/>
                  </a:cubicBezTo>
                  <a:cubicBezTo>
                    <a:pt x="8" y="63"/>
                    <a:pt x="6" y="65"/>
                    <a:pt x="4" y="65"/>
                  </a:cubicBezTo>
                  <a:close/>
                  <a:moveTo>
                    <a:pt x="4" y="22"/>
                  </a:moveTo>
                  <a:cubicBezTo>
                    <a:pt x="2" y="22"/>
                    <a:pt x="0" y="20"/>
                    <a:pt x="0" y="18"/>
                  </a:cubicBezTo>
                  <a:cubicBezTo>
                    <a:pt x="0" y="4"/>
                    <a:pt x="0" y="4"/>
                    <a:pt x="0" y="4"/>
                  </a:cubicBezTo>
                  <a:cubicBezTo>
                    <a:pt x="0" y="2"/>
                    <a:pt x="2" y="0"/>
                    <a:pt x="4" y="0"/>
                  </a:cubicBezTo>
                  <a:cubicBezTo>
                    <a:pt x="6" y="0"/>
                    <a:pt x="8" y="2"/>
                    <a:pt x="8" y="4"/>
                  </a:cubicBezTo>
                  <a:cubicBezTo>
                    <a:pt x="8" y="18"/>
                    <a:pt x="8" y="18"/>
                    <a:pt x="8" y="18"/>
                  </a:cubicBezTo>
                  <a:cubicBezTo>
                    <a:pt x="8" y="20"/>
                    <a:pt x="6" y="22"/>
                    <a:pt x="4" y="22"/>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 name="Freeform 302"/>
            <p:cNvSpPr>
              <a:spLocks/>
            </p:cNvSpPr>
            <p:nvPr/>
          </p:nvSpPr>
          <p:spPr bwMode="auto">
            <a:xfrm>
              <a:off x="6466718" y="3449094"/>
              <a:ext cx="57150" cy="55563"/>
            </a:xfrm>
            <a:custGeom>
              <a:avLst/>
              <a:gdLst>
                <a:gd name="T0" fmla="*/ 4 w 15"/>
                <a:gd name="T1" fmla="*/ 15 h 15"/>
                <a:gd name="T2" fmla="*/ 0 w 15"/>
                <a:gd name="T3" fmla="*/ 11 h 15"/>
                <a:gd name="T4" fmla="*/ 0 w 15"/>
                <a:gd name="T5" fmla="*/ 4 h 15"/>
                <a:gd name="T6" fmla="*/ 4 w 15"/>
                <a:gd name="T7" fmla="*/ 0 h 15"/>
                <a:gd name="T8" fmla="*/ 11 w 15"/>
                <a:gd name="T9" fmla="*/ 0 h 15"/>
                <a:gd name="T10" fmla="*/ 15 w 15"/>
                <a:gd name="T11" fmla="*/ 4 h 15"/>
                <a:gd name="T12" fmla="*/ 11 w 15"/>
                <a:gd name="T13" fmla="*/ 8 h 15"/>
                <a:gd name="T14" fmla="*/ 8 w 15"/>
                <a:gd name="T15" fmla="*/ 8 h 15"/>
                <a:gd name="T16" fmla="*/ 8 w 15"/>
                <a:gd name="T17" fmla="*/ 11 h 15"/>
                <a:gd name="T18" fmla="*/ 4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4" y="15"/>
                  </a:moveTo>
                  <a:cubicBezTo>
                    <a:pt x="2" y="15"/>
                    <a:pt x="0" y="14"/>
                    <a:pt x="0" y="11"/>
                  </a:cubicBezTo>
                  <a:cubicBezTo>
                    <a:pt x="0" y="4"/>
                    <a:pt x="0" y="4"/>
                    <a:pt x="0" y="4"/>
                  </a:cubicBezTo>
                  <a:cubicBezTo>
                    <a:pt x="0" y="2"/>
                    <a:pt x="2" y="0"/>
                    <a:pt x="4" y="0"/>
                  </a:cubicBezTo>
                  <a:cubicBezTo>
                    <a:pt x="11" y="0"/>
                    <a:pt x="11" y="0"/>
                    <a:pt x="11" y="0"/>
                  </a:cubicBezTo>
                  <a:cubicBezTo>
                    <a:pt x="13" y="0"/>
                    <a:pt x="15" y="2"/>
                    <a:pt x="15" y="4"/>
                  </a:cubicBezTo>
                  <a:cubicBezTo>
                    <a:pt x="15" y="6"/>
                    <a:pt x="13" y="8"/>
                    <a:pt x="11" y="8"/>
                  </a:cubicBezTo>
                  <a:cubicBezTo>
                    <a:pt x="8" y="8"/>
                    <a:pt x="8" y="8"/>
                    <a:pt x="8" y="8"/>
                  </a:cubicBezTo>
                  <a:cubicBezTo>
                    <a:pt x="8" y="11"/>
                    <a:pt x="8" y="11"/>
                    <a:pt x="8" y="11"/>
                  </a:cubicBezTo>
                  <a:cubicBezTo>
                    <a:pt x="8" y="14"/>
                    <a:pt x="6" y="15"/>
                    <a:pt x="4"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 name="Freeform 303"/>
            <p:cNvSpPr>
              <a:spLocks noEditPoints="1"/>
            </p:cNvSpPr>
            <p:nvPr/>
          </p:nvSpPr>
          <p:spPr bwMode="auto">
            <a:xfrm>
              <a:off x="6609593" y="3449094"/>
              <a:ext cx="769938" cy="28575"/>
            </a:xfrm>
            <a:custGeom>
              <a:avLst/>
              <a:gdLst>
                <a:gd name="T0" fmla="*/ 201 w 205"/>
                <a:gd name="T1" fmla="*/ 8 h 8"/>
                <a:gd name="T2" fmla="*/ 185 w 205"/>
                <a:gd name="T3" fmla="*/ 8 h 8"/>
                <a:gd name="T4" fmla="*/ 181 w 205"/>
                <a:gd name="T5" fmla="*/ 4 h 8"/>
                <a:gd name="T6" fmla="*/ 185 w 205"/>
                <a:gd name="T7" fmla="*/ 0 h 8"/>
                <a:gd name="T8" fmla="*/ 201 w 205"/>
                <a:gd name="T9" fmla="*/ 0 h 8"/>
                <a:gd name="T10" fmla="*/ 205 w 205"/>
                <a:gd name="T11" fmla="*/ 4 h 8"/>
                <a:gd name="T12" fmla="*/ 201 w 205"/>
                <a:gd name="T13" fmla="*/ 8 h 8"/>
                <a:gd name="T14" fmla="*/ 155 w 205"/>
                <a:gd name="T15" fmla="*/ 8 h 8"/>
                <a:gd name="T16" fmla="*/ 140 w 205"/>
                <a:gd name="T17" fmla="*/ 8 h 8"/>
                <a:gd name="T18" fmla="*/ 136 w 205"/>
                <a:gd name="T19" fmla="*/ 4 h 8"/>
                <a:gd name="T20" fmla="*/ 140 w 205"/>
                <a:gd name="T21" fmla="*/ 0 h 8"/>
                <a:gd name="T22" fmla="*/ 155 w 205"/>
                <a:gd name="T23" fmla="*/ 0 h 8"/>
                <a:gd name="T24" fmla="*/ 159 w 205"/>
                <a:gd name="T25" fmla="*/ 4 h 8"/>
                <a:gd name="T26" fmla="*/ 155 w 205"/>
                <a:gd name="T27" fmla="*/ 8 h 8"/>
                <a:gd name="T28" fmla="*/ 110 w 205"/>
                <a:gd name="T29" fmla="*/ 8 h 8"/>
                <a:gd name="T30" fmla="*/ 95 w 205"/>
                <a:gd name="T31" fmla="*/ 8 h 8"/>
                <a:gd name="T32" fmla="*/ 91 w 205"/>
                <a:gd name="T33" fmla="*/ 4 h 8"/>
                <a:gd name="T34" fmla="*/ 95 w 205"/>
                <a:gd name="T35" fmla="*/ 0 h 8"/>
                <a:gd name="T36" fmla="*/ 110 w 205"/>
                <a:gd name="T37" fmla="*/ 0 h 8"/>
                <a:gd name="T38" fmla="*/ 114 w 205"/>
                <a:gd name="T39" fmla="*/ 4 h 8"/>
                <a:gd name="T40" fmla="*/ 110 w 205"/>
                <a:gd name="T41" fmla="*/ 8 h 8"/>
                <a:gd name="T42" fmla="*/ 64 w 205"/>
                <a:gd name="T43" fmla="*/ 8 h 8"/>
                <a:gd name="T44" fmla="*/ 49 w 205"/>
                <a:gd name="T45" fmla="*/ 8 h 8"/>
                <a:gd name="T46" fmla="*/ 45 w 205"/>
                <a:gd name="T47" fmla="*/ 4 h 8"/>
                <a:gd name="T48" fmla="*/ 49 w 205"/>
                <a:gd name="T49" fmla="*/ 0 h 8"/>
                <a:gd name="T50" fmla="*/ 64 w 205"/>
                <a:gd name="T51" fmla="*/ 0 h 8"/>
                <a:gd name="T52" fmla="*/ 68 w 205"/>
                <a:gd name="T53" fmla="*/ 4 h 8"/>
                <a:gd name="T54" fmla="*/ 64 w 205"/>
                <a:gd name="T55" fmla="*/ 8 h 8"/>
                <a:gd name="T56" fmla="*/ 19 w 205"/>
                <a:gd name="T57" fmla="*/ 8 h 8"/>
                <a:gd name="T58" fmla="*/ 4 w 205"/>
                <a:gd name="T59" fmla="*/ 8 h 8"/>
                <a:gd name="T60" fmla="*/ 0 w 205"/>
                <a:gd name="T61" fmla="*/ 4 h 8"/>
                <a:gd name="T62" fmla="*/ 4 w 205"/>
                <a:gd name="T63" fmla="*/ 0 h 8"/>
                <a:gd name="T64" fmla="*/ 19 w 205"/>
                <a:gd name="T65" fmla="*/ 0 h 8"/>
                <a:gd name="T66" fmla="*/ 23 w 205"/>
                <a:gd name="T67" fmla="*/ 4 h 8"/>
                <a:gd name="T68" fmla="*/ 19 w 205"/>
                <a:gd name="T6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5" h="8">
                  <a:moveTo>
                    <a:pt x="201" y="8"/>
                  </a:moveTo>
                  <a:cubicBezTo>
                    <a:pt x="185" y="8"/>
                    <a:pt x="185" y="8"/>
                    <a:pt x="185" y="8"/>
                  </a:cubicBezTo>
                  <a:cubicBezTo>
                    <a:pt x="183" y="8"/>
                    <a:pt x="181" y="6"/>
                    <a:pt x="181" y="4"/>
                  </a:cubicBezTo>
                  <a:cubicBezTo>
                    <a:pt x="181" y="2"/>
                    <a:pt x="183" y="0"/>
                    <a:pt x="185" y="0"/>
                  </a:cubicBezTo>
                  <a:cubicBezTo>
                    <a:pt x="201" y="0"/>
                    <a:pt x="201" y="0"/>
                    <a:pt x="201" y="0"/>
                  </a:cubicBezTo>
                  <a:cubicBezTo>
                    <a:pt x="203" y="0"/>
                    <a:pt x="205" y="2"/>
                    <a:pt x="205" y="4"/>
                  </a:cubicBezTo>
                  <a:cubicBezTo>
                    <a:pt x="205" y="6"/>
                    <a:pt x="203" y="8"/>
                    <a:pt x="201" y="8"/>
                  </a:cubicBezTo>
                  <a:close/>
                  <a:moveTo>
                    <a:pt x="155" y="8"/>
                  </a:moveTo>
                  <a:cubicBezTo>
                    <a:pt x="140" y="8"/>
                    <a:pt x="140" y="8"/>
                    <a:pt x="140" y="8"/>
                  </a:cubicBezTo>
                  <a:cubicBezTo>
                    <a:pt x="138" y="8"/>
                    <a:pt x="136" y="6"/>
                    <a:pt x="136" y="4"/>
                  </a:cubicBezTo>
                  <a:cubicBezTo>
                    <a:pt x="136" y="2"/>
                    <a:pt x="138" y="0"/>
                    <a:pt x="140" y="0"/>
                  </a:cubicBezTo>
                  <a:cubicBezTo>
                    <a:pt x="155" y="0"/>
                    <a:pt x="155" y="0"/>
                    <a:pt x="155" y="0"/>
                  </a:cubicBezTo>
                  <a:cubicBezTo>
                    <a:pt x="157" y="0"/>
                    <a:pt x="159" y="2"/>
                    <a:pt x="159" y="4"/>
                  </a:cubicBezTo>
                  <a:cubicBezTo>
                    <a:pt x="159" y="6"/>
                    <a:pt x="157" y="8"/>
                    <a:pt x="155" y="8"/>
                  </a:cubicBezTo>
                  <a:close/>
                  <a:moveTo>
                    <a:pt x="110" y="8"/>
                  </a:moveTo>
                  <a:cubicBezTo>
                    <a:pt x="95" y="8"/>
                    <a:pt x="95" y="8"/>
                    <a:pt x="95" y="8"/>
                  </a:cubicBezTo>
                  <a:cubicBezTo>
                    <a:pt x="92" y="8"/>
                    <a:pt x="91" y="6"/>
                    <a:pt x="91" y="4"/>
                  </a:cubicBezTo>
                  <a:cubicBezTo>
                    <a:pt x="91" y="2"/>
                    <a:pt x="92" y="0"/>
                    <a:pt x="95" y="0"/>
                  </a:cubicBezTo>
                  <a:cubicBezTo>
                    <a:pt x="110" y="0"/>
                    <a:pt x="110" y="0"/>
                    <a:pt x="110" y="0"/>
                  </a:cubicBezTo>
                  <a:cubicBezTo>
                    <a:pt x="112" y="0"/>
                    <a:pt x="114" y="2"/>
                    <a:pt x="114" y="4"/>
                  </a:cubicBezTo>
                  <a:cubicBezTo>
                    <a:pt x="114" y="6"/>
                    <a:pt x="112" y="8"/>
                    <a:pt x="110" y="8"/>
                  </a:cubicBezTo>
                  <a:close/>
                  <a:moveTo>
                    <a:pt x="64" y="8"/>
                  </a:moveTo>
                  <a:cubicBezTo>
                    <a:pt x="49" y="8"/>
                    <a:pt x="49" y="8"/>
                    <a:pt x="49" y="8"/>
                  </a:cubicBezTo>
                  <a:cubicBezTo>
                    <a:pt x="47" y="8"/>
                    <a:pt x="45" y="6"/>
                    <a:pt x="45" y="4"/>
                  </a:cubicBezTo>
                  <a:cubicBezTo>
                    <a:pt x="45" y="2"/>
                    <a:pt x="47" y="0"/>
                    <a:pt x="49" y="0"/>
                  </a:cubicBezTo>
                  <a:cubicBezTo>
                    <a:pt x="64" y="0"/>
                    <a:pt x="64" y="0"/>
                    <a:pt x="64" y="0"/>
                  </a:cubicBezTo>
                  <a:cubicBezTo>
                    <a:pt x="66" y="0"/>
                    <a:pt x="68" y="2"/>
                    <a:pt x="68" y="4"/>
                  </a:cubicBezTo>
                  <a:cubicBezTo>
                    <a:pt x="68" y="6"/>
                    <a:pt x="66" y="8"/>
                    <a:pt x="64" y="8"/>
                  </a:cubicBezTo>
                  <a:close/>
                  <a:moveTo>
                    <a:pt x="19" y="8"/>
                  </a:moveTo>
                  <a:cubicBezTo>
                    <a:pt x="4" y="8"/>
                    <a:pt x="4" y="8"/>
                    <a:pt x="4" y="8"/>
                  </a:cubicBezTo>
                  <a:cubicBezTo>
                    <a:pt x="1" y="8"/>
                    <a:pt x="0" y="6"/>
                    <a:pt x="0" y="4"/>
                  </a:cubicBezTo>
                  <a:cubicBezTo>
                    <a:pt x="0" y="2"/>
                    <a:pt x="1" y="0"/>
                    <a:pt x="4" y="0"/>
                  </a:cubicBezTo>
                  <a:cubicBezTo>
                    <a:pt x="19" y="0"/>
                    <a:pt x="19" y="0"/>
                    <a:pt x="19" y="0"/>
                  </a:cubicBezTo>
                  <a:cubicBezTo>
                    <a:pt x="21" y="0"/>
                    <a:pt x="23" y="2"/>
                    <a:pt x="23" y="4"/>
                  </a:cubicBezTo>
                  <a:cubicBezTo>
                    <a:pt x="23" y="6"/>
                    <a:pt x="21" y="8"/>
                    <a:pt x="19"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 name="Freeform 304"/>
            <p:cNvSpPr>
              <a:spLocks/>
            </p:cNvSpPr>
            <p:nvPr/>
          </p:nvSpPr>
          <p:spPr bwMode="auto">
            <a:xfrm>
              <a:off x="7462080" y="3449094"/>
              <a:ext cx="57150" cy="55563"/>
            </a:xfrm>
            <a:custGeom>
              <a:avLst/>
              <a:gdLst>
                <a:gd name="T0" fmla="*/ 11 w 15"/>
                <a:gd name="T1" fmla="*/ 15 h 15"/>
                <a:gd name="T2" fmla="*/ 7 w 15"/>
                <a:gd name="T3" fmla="*/ 11 h 15"/>
                <a:gd name="T4" fmla="*/ 7 w 15"/>
                <a:gd name="T5" fmla="*/ 8 h 15"/>
                <a:gd name="T6" fmla="*/ 4 w 15"/>
                <a:gd name="T7" fmla="*/ 8 h 15"/>
                <a:gd name="T8" fmla="*/ 0 w 15"/>
                <a:gd name="T9" fmla="*/ 4 h 15"/>
                <a:gd name="T10" fmla="*/ 4 w 15"/>
                <a:gd name="T11" fmla="*/ 0 h 15"/>
                <a:gd name="T12" fmla="*/ 11 w 15"/>
                <a:gd name="T13" fmla="*/ 0 h 15"/>
                <a:gd name="T14" fmla="*/ 15 w 15"/>
                <a:gd name="T15" fmla="*/ 4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9" y="15"/>
                    <a:pt x="7" y="14"/>
                    <a:pt x="7" y="11"/>
                  </a:cubicBezTo>
                  <a:cubicBezTo>
                    <a:pt x="7" y="8"/>
                    <a:pt x="7" y="8"/>
                    <a:pt x="7" y="8"/>
                  </a:cubicBezTo>
                  <a:cubicBezTo>
                    <a:pt x="4" y="8"/>
                    <a:pt x="4" y="8"/>
                    <a:pt x="4" y="8"/>
                  </a:cubicBezTo>
                  <a:cubicBezTo>
                    <a:pt x="2" y="8"/>
                    <a:pt x="0" y="6"/>
                    <a:pt x="0" y="4"/>
                  </a:cubicBezTo>
                  <a:cubicBezTo>
                    <a:pt x="0" y="2"/>
                    <a:pt x="2" y="0"/>
                    <a:pt x="4" y="0"/>
                  </a:cubicBezTo>
                  <a:cubicBezTo>
                    <a:pt x="11" y="0"/>
                    <a:pt x="11"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 name="Freeform 305"/>
            <p:cNvSpPr>
              <a:spLocks noEditPoints="1"/>
            </p:cNvSpPr>
            <p:nvPr/>
          </p:nvSpPr>
          <p:spPr bwMode="auto">
            <a:xfrm>
              <a:off x="7489068" y="3584031"/>
              <a:ext cx="30163" cy="733425"/>
            </a:xfrm>
            <a:custGeom>
              <a:avLst/>
              <a:gdLst>
                <a:gd name="T0" fmla="*/ 4 w 8"/>
                <a:gd name="T1" fmla="*/ 195 h 195"/>
                <a:gd name="T2" fmla="*/ 0 w 8"/>
                <a:gd name="T3" fmla="*/ 191 h 195"/>
                <a:gd name="T4" fmla="*/ 0 w 8"/>
                <a:gd name="T5" fmla="*/ 177 h 195"/>
                <a:gd name="T6" fmla="*/ 4 w 8"/>
                <a:gd name="T7" fmla="*/ 173 h 195"/>
                <a:gd name="T8" fmla="*/ 8 w 8"/>
                <a:gd name="T9" fmla="*/ 177 h 195"/>
                <a:gd name="T10" fmla="*/ 8 w 8"/>
                <a:gd name="T11" fmla="*/ 191 h 195"/>
                <a:gd name="T12" fmla="*/ 4 w 8"/>
                <a:gd name="T13" fmla="*/ 195 h 195"/>
                <a:gd name="T14" fmla="*/ 4 w 8"/>
                <a:gd name="T15" fmla="*/ 152 h 195"/>
                <a:gd name="T16" fmla="*/ 0 w 8"/>
                <a:gd name="T17" fmla="*/ 148 h 195"/>
                <a:gd name="T18" fmla="*/ 0 w 8"/>
                <a:gd name="T19" fmla="*/ 134 h 195"/>
                <a:gd name="T20" fmla="*/ 4 w 8"/>
                <a:gd name="T21" fmla="*/ 130 h 195"/>
                <a:gd name="T22" fmla="*/ 8 w 8"/>
                <a:gd name="T23" fmla="*/ 134 h 195"/>
                <a:gd name="T24" fmla="*/ 8 w 8"/>
                <a:gd name="T25" fmla="*/ 148 h 195"/>
                <a:gd name="T26" fmla="*/ 4 w 8"/>
                <a:gd name="T27" fmla="*/ 152 h 195"/>
                <a:gd name="T28" fmla="*/ 4 w 8"/>
                <a:gd name="T29" fmla="*/ 109 h 195"/>
                <a:gd name="T30" fmla="*/ 0 w 8"/>
                <a:gd name="T31" fmla="*/ 105 h 195"/>
                <a:gd name="T32" fmla="*/ 0 w 8"/>
                <a:gd name="T33" fmla="*/ 91 h 195"/>
                <a:gd name="T34" fmla="*/ 4 w 8"/>
                <a:gd name="T35" fmla="*/ 87 h 195"/>
                <a:gd name="T36" fmla="*/ 8 w 8"/>
                <a:gd name="T37" fmla="*/ 91 h 195"/>
                <a:gd name="T38" fmla="*/ 8 w 8"/>
                <a:gd name="T39" fmla="*/ 105 h 195"/>
                <a:gd name="T40" fmla="*/ 4 w 8"/>
                <a:gd name="T41" fmla="*/ 109 h 195"/>
                <a:gd name="T42" fmla="*/ 4 w 8"/>
                <a:gd name="T43" fmla="*/ 66 h 195"/>
                <a:gd name="T44" fmla="*/ 0 w 8"/>
                <a:gd name="T45" fmla="*/ 62 h 195"/>
                <a:gd name="T46" fmla="*/ 0 w 8"/>
                <a:gd name="T47" fmla="*/ 47 h 195"/>
                <a:gd name="T48" fmla="*/ 4 w 8"/>
                <a:gd name="T49" fmla="*/ 43 h 195"/>
                <a:gd name="T50" fmla="*/ 8 w 8"/>
                <a:gd name="T51" fmla="*/ 47 h 195"/>
                <a:gd name="T52" fmla="*/ 8 w 8"/>
                <a:gd name="T53" fmla="*/ 62 h 195"/>
                <a:gd name="T54" fmla="*/ 4 w 8"/>
                <a:gd name="T55" fmla="*/ 66 h 195"/>
                <a:gd name="T56" fmla="*/ 4 w 8"/>
                <a:gd name="T57" fmla="*/ 23 h 195"/>
                <a:gd name="T58" fmla="*/ 0 w 8"/>
                <a:gd name="T59" fmla="*/ 19 h 195"/>
                <a:gd name="T60" fmla="*/ 0 w 8"/>
                <a:gd name="T61" fmla="*/ 4 h 195"/>
                <a:gd name="T62" fmla="*/ 4 w 8"/>
                <a:gd name="T63" fmla="*/ 0 h 195"/>
                <a:gd name="T64" fmla="*/ 8 w 8"/>
                <a:gd name="T65" fmla="*/ 4 h 195"/>
                <a:gd name="T66" fmla="*/ 8 w 8"/>
                <a:gd name="T67" fmla="*/ 19 h 195"/>
                <a:gd name="T68" fmla="*/ 4 w 8"/>
                <a:gd name="T69" fmla="*/ 2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95">
                  <a:moveTo>
                    <a:pt x="4" y="195"/>
                  </a:moveTo>
                  <a:cubicBezTo>
                    <a:pt x="2" y="195"/>
                    <a:pt x="0" y="193"/>
                    <a:pt x="0" y="191"/>
                  </a:cubicBezTo>
                  <a:cubicBezTo>
                    <a:pt x="0" y="177"/>
                    <a:pt x="0" y="177"/>
                    <a:pt x="0" y="177"/>
                  </a:cubicBezTo>
                  <a:cubicBezTo>
                    <a:pt x="0" y="175"/>
                    <a:pt x="2" y="173"/>
                    <a:pt x="4" y="173"/>
                  </a:cubicBezTo>
                  <a:cubicBezTo>
                    <a:pt x="6" y="173"/>
                    <a:pt x="8" y="175"/>
                    <a:pt x="8" y="177"/>
                  </a:cubicBezTo>
                  <a:cubicBezTo>
                    <a:pt x="8" y="191"/>
                    <a:pt x="8" y="191"/>
                    <a:pt x="8" y="191"/>
                  </a:cubicBezTo>
                  <a:cubicBezTo>
                    <a:pt x="8" y="193"/>
                    <a:pt x="6" y="195"/>
                    <a:pt x="4" y="195"/>
                  </a:cubicBezTo>
                  <a:close/>
                  <a:moveTo>
                    <a:pt x="4" y="152"/>
                  </a:moveTo>
                  <a:cubicBezTo>
                    <a:pt x="2" y="152"/>
                    <a:pt x="0" y="150"/>
                    <a:pt x="0" y="148"/>
                  </a:cubicBezTo>
                  <a:cubicBezTo>
                    <a:pt x="0" y="134"/>
                    <a:pt x="0" y="134"/>
                    <a:pt x="0" y="134"/>
                  </a:cubicBezTo>
                  <a:cubicBezTo>
                    <a:pt x="0" y="131"/>
                    <a:pt x="2" y="130"/>
                    <a:pt x="4" y="130"/>
                  </a:cubicBezTo>
                  <a:cubicBezTo>
                    <a:pt x="6" y="130"/>
                    <a:pt x="8" y="131"/>
                    <a:pt x="8" y="134"/>
                  </a:cubicBezTo>
                  <a:cubicBezTo>
                    <a:pt x="8" y="148"/>
                    <a:pt x="8" y="148"/>
                    <a:pt x="8" y="148"/>
                  </a:cubicBezTo>
                  <a:cubicBezTo>
                    <a:pt x="8" y="150"/>
                    <a:pt x="6" y="152"/>
                    <a:pt x="4" y="152"/>
                  </a:cubicBezTo>
                  <a:close/>
                  <a:moveTo>
                    <a:pt x="4" y="109"/>
                  </a:moveTo>
                  <a:cubicBezTo>
                    <a:pt x="2" y="109"/>
                    <a:pt x="0" y="107"/>
                    <a:pt x="0" y="105"/>
                  </a:cubicBezTo>
                  <a:cubicBezTo>
                    <a:pt x="0" y="91"/>
                    <a:pt x="0" y="91"/>
                    <a:pt x="0" y="91"/>
                  </a:cubicBezTo>
                  <a:cubicBezTo>
                    <a:pt x="0" y="88"/>
                    <a:pt x="2" y="87"/>
                    <a:pt x="4" y="87"/>
                  </a:cubicBezTo>
                  <a:cubicBezTo>
                    <a:pt x="6" y="87"/>
                    <a:pt x="8" y="88"/>
                    <a:pt x="8" y="91"/>
                  </a:cubicBezTo>
                  <a:cubicBezTo>
                    <a:pt x="8" y="105"/>
                    <a:pt x="8" y="105"/>
                    <a:pt x="8" y="105"/>
                  </a:cubicBezTo>
                  <a:cubicBezTo>
                    <a:pt x="8" y="107"/>
                    <a:pt x="6" y="109"/>
                    <a:pt x="4" y="109"/>
                  </a:cubicBezTo>
                  <a:close/>
                  <a:moveTo>
                    <a:pt x="4" y="66"/>
                  </a:moveTo>
                  <a:cubicBezTo>
                    <a:pt x="2" y="66"/>
                    <a:pt x="0" y="64"/>
                    <a:pt x="0" y="62"/>
                  </a:cubicBezTo>
                  <a:cubicBezTo>
                    <a:pt x="0" y="47"/>
                    <a:pt x="0" y="47"/>
                    <a:pt x="0" y="47"/>
                  </a:cubicBezTo>
                  <a:cubicBezTo>
                    <a:pt x="0" y="45"/>
                    <a:pt x="2" y="43"/>
                    <a:pt x="4" y="43"/>
                  </a:cubicBezTo>
                  <a:cubicBezTo>
                    <a:pt x="6" y="43"/>
                    <a:pt x="8" y="45"/>
                    <a:pt x="8" y="47"/>
                  </a:cubicBezTo>
                  <a:cubicBezTo>
                    <a:pt x="8" y="62"/>
                    <a:pt x="8" y="62"/>
                    <a:pt x="8" y="62"/>
                  </a:cubicBezTo>
                  <a:cubicBezTo>
                    <a:pt x="8" y="64"/>
                    <a:pt x="6" y="66"/>
                    <a:pt x="4" y="66"/>
                  </a:cubicBezTo>
                  <a:close/>
                  <a:moveTo>
                    <a:pt x="4" y="23"/>
                  </a:moveTo>
                  <a:cubicBezTo>
                    <a:pt x="2" y="23"/>
                    <a:pt x="0" y="21"/>
                    <a:pt x="0" y="19"/>
                  </a:cubicBezTo>
                  <a:cubicBezTo>
                    <a:pt x="0" y="4"/>
                    <a:pt x="0" y="4"/>
                    <a:pt x="0" y="4"/>
                  </a:cubicBezTo>
                  <a:cubicBezTo>
                    <a:pt x="0" y="2"/>
                    <a:pt x="2" y="0"/>
                    <a:pt x="4" y="0"/>
                  </a:cubicBezTo>
                  <a:cubicBezTo>
                    <a:pt x="6" y="0"/>
                    <a:pt x="8" y="2"/>
                    <a:pt x="8" y="4"/>
                  </a:cubicBezTo>
                  <a:cubicBezTo>
                    <a:pt x="8" y="19"/>
                    <a:pt x="8" y="19"/>
                    <a:pt x="8" y="19"/>
                  </a:cubicBezTo>
                  <a:cubicBezTo>
                    <a:pt x="8" y="21"/>
                    <a:pt x="6" y="23"/>
                    <a:pt x="4" y="23"/>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 name="Freeform 306"/>
            <p:cNvSpPr>
              <a:spLocks/>
            </p:cNvSpPr>
            <p:nvPr/>
          </p:nvSpPr>
          <p:spPr bwMode="auto">
            <a:xfrm>
              <a:off x="7489068" y="4396831"/>
              <a:ext cx="57150" cy="55563"/>
            </a:xfrm>
            <a:custGeom>
              <a:avLst/>
              <a:gdLst>
                <a:gd name="T0" fmla="*/ 11 w 15"/>
                <a:gd name="T1" fmla="*/ 15 h 15"/>
                <a:gd name="T2" fmla="*/ 4 w 15"/>
                <a:gd name="T3" fmla="*/ 15 h 15"/>
                <a:gd name="T4" fmla="*/ 0 w 15"/>
                <a:gd name="T5" fmla="*/ 11 h 15"/>
                <a:gd name="T6" fmla="*/ 0 w 15"/>
                <a:gd name="T7" fmla="*/ 4 h 15"/>
                <a:gd name="T8" fmla="*/ 4 w 15"/>
                <a:gd name="T9" fmla="*/ 0 h 15"/>
                <a:gd name="T10" fmla="*/ 8 w 15"/>
                <a:gd name="T11" fmla="*/ 4 h 15"/>
                <a:gd name="T12" fmla="*/ 8 w 15"/>
                <a:gd name="T13" fmla="*/ 7 h 15"/>
                <a:gd name="T14" fmla="*/ 11 w 15"/>
                <a:gd name="T15" fmla="*/ 7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3"/>
                    <a:pt x="0" y="11"/>
                  </a:cubicBezTo>
                  <a:cubicBezTo>
                    <a:pt x="0" y="4"/>
                    <a:pt x="0" y="4"/>
                    <a:pt x="0" y="4"/>
                  </a:cubicBezTo>
                  <a:cubicBezTo>
                    <a:pt x="0" y="2"/>
                    <a:pt x="2" y="0"/>
                    <a:pt x="4" y="0"/>
                  </a:cubicBezTo>
                  <a:cubicBezTo>
                    <a:pt x="6" y="0"/>
                    <a:pt x="8" y="2"/>
                    <a:pt x="8" y="4"/>
                  </a:cubicBezTo>
                  <a:cubicBezTo>
                    <a:pt x="8" y="7"/>
                    <a:pt x="8" y="7"/>
                    <a:pt x="8" y="7"/>
                  </a:cubicBezTo>
                  <a:cubicBezTo>
                    <a:pt x="11" y="7"/>
                    <a:pt x="11" y="7"/>
                    <a:pt x="11" y="7"/>
                  </a:cubicBezTo>
                  <a:cubicBezTo>
                    <a:pt x="14" y="7"/>
                    <a:pt x="15" y="9"/>
                    <a:pt x="15" y="11"/>
                  </a:cubicBezTo>
                  <a:cubicBezTo>
                    <a:pt x="15" y="13"/>
                    <a:pt x="14"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 name="Freeform 307"/>
            <p:cNvSpPr>
              <a:spLocks noEditPoints="1"/>
            </p:cNvSpPr>
            <p:nvPr/>
          </p:nvSpPr>
          <p:spPr bwMode="auto">
            <a:xfrm>
              <a:off x="7612893" y="4422231"/>
              <a:ext cx="368300" cy="30163"/>
            </a:xfrm>
            <a:custGeom>
              <a:avLst/>
              <a:gdLst>
                <a:gd name="T0" fmla="*/ 94 w 98"/>
                <a:gd name="T1" fmla="*/ 8 h 8"/>
                <a:gd name="T2" fmla="*/ 81 w 98"/>
                <a:gd name="T3" fmla="*/ 8 h 8"/>
                <a:gd name="T4" fmla="*/ 77 w 98"/>
                <a:gd name="T5" fmla="*/ 4 h 8"/>
                <a:gd name="T6" fmla="*/ 81 w 98"/>
                <a:gd name="T7" fmla="*/ 0 h 8"/>
                <a:gd name="T8" fmla="*/ 94 w 98"/>
                <a:gd name="T9" fmla="*/ 0 h 8"/>
                <a:gd name="T10" fmla="*/ 98 w 98"/>
                <a:gd name="T11" fmla="*/ 4 h 8"/>
                <a:gd name="T12" fmla="*/ 94 w 98"/>
                <a:gd name="T13" fmla="*/ 8 h 8"/>
                <a:gd name="T14" fmla="*/ 55 w 98"/>
                <a:gd name="T15" fmla="*/ 8 h 8"/>
                <a:gd name="T16" fmla="*/ 42 w 98"/>
                <a:gd name="T17" fmla="*/ 8 h 8"/>
                <a:gd name="T18" fmla="*/ 38 w 98"/>
                <a:gd name="T19" fmla="*/ 4 h 8"/>
                <a:gd name="T20" fmla="*/ 42 w 98"/>
                <a:gd name="T21" fmla="*/ 0 h 8"/>
                <a:gd name="T22" fmla="*/ 55 w 98"/>
                <a:gd name="T23" fmla="*/ 0 h 8"/>
                <a:gd name="T24" fmla="*/ 59 w 98"/>
                <a:gd name="T25" fmla="*/ 4 h 8"/>
                <a:gd name="T26" fmla="*/ 55 w 98"/>
                <a:gd name="T27" fmla="*/ 8 h 8"/>
                <a:gd name="T28" fmla="*/ 17 w 98"/>
                <a:gd name="T29" fmla="*/ 8 h 8"/>
                <a:gd name="T30" fmla="*/ 4 w 98"/>
                <a:gd name="T31" fmla="*/ 8 h 8"/>
                <a:gd name="T32" fmla="*/ 0 w 98"/>
                <a:gd name="T33" fmla="*/ 4 h 8"/>
                <a:gd name="T34" fmla="*/ 4 w 98"/>
                <a:gd name="T35" fmla="*/ 0 h 8"/>
                <a:gd name="T36" fmla="*/ 17 w 98"/>
                <a:gd name="T37" fmla="*/ 0 h 8"/>
                <a:gd name="T38" fmla="*/ 21 w 98"/>
                <a:gd name="T39" fmla="*/ 4 h 8"/>
                <a:gd name="T40" fmla="*/ 17 w 98"/>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
                  <a:moveTo>
                    <a:pt x="94" y="8"/>
                  </a:moveTo>
                  <a:cubicBezTo>
                    <a:pt x="81" y="8"/>
                    <a:pt x="81" y="8"/>
                    <a:pt x="81" y="8"/>
                  </a:cubicBezTo>
                  <a:cubicBezTo>
                    <a:pt x="79" y="8"/>
                    <a:pt x="77" y="6"/>
                    <a:pt x="77" y="4"/>
                  </a:cubicBezTo>
                  <a:cubicBezTo>
                    <a:pt x="77" y="2"/>
                    <a:pt x="79" y="0"/>
                    <a:pt x="81" y="0"/>
                  </a:cubicBezTo>
                  <a:cubicBezTo>
                    <a:pt x="94" y="0"/>
                    <a:pt x="94" y="0"/>
                    <a:pt x="94" y="0"/>
                  </a:cubicBezTo>
                  <a:cubicBezTo>
                    <a:pt x="96" y="0"/>
                    <a:pt x="98" y="2"/>
                    <a:pt x="98" y="4"/>
                  </a:cubicBezTo>
                  <a:cubicBezTo>
                    <a:pt x="98" y="6"/>
                    <a:pt x="96" y="8"/>
                    <a:pt x="94" y="8"/>
                  </a:cubicBezTo>
                  <a:close/>
                  <a:moveTo>
                    <a:pt x="55" y="8"/>
                  </a:moveTo>
                  <a:cubicBezTo>
                    <a:pt x="42" y="8"/>
                    <a:pt x="42" y="8"/>
                    <a:pt x="42" y="8"/>
                  </a:cubicBezTo>
                  <a:cubicBezTo>
                    <a:pt x="40" y="8"/>
                    <a:pt x="38" y="6"/>
                    <a:pt x="38" y="4"/>
                  </a:cubicBezTo>
                  <a:cubicBezTo>
                    <a:pt x="38" y="2"/>
                    <a:pt x="40" y="0"/>
                    <a:pt x="42" y="0"/>
                  </a:cubicBezTo>
                  <a:cubicBezTo>
                    <a:pt x="55" y="0"/>
                    <a:pt x="55" y="0"/>
                    <a:pt x="55" y="0"/>
                  </a:cubicBezTo>
                  <a:cubicBezTo>
                    <a:pt x="57" y="0"/>
                    <a:pt x="59" y="2"/>
                    <a:pt x="59" y="4"/>
                  </a:cubicBezTo>
                  <a:cubicBezTo>
                    <a:pt x="59" y="6"/>
                    <a:pt x="57" y="8"/>
                    <a:pt x="55" y="8"/>
                  </a:cubicBezTo>
                  <a:close/>
                  <a:moveTo>
                    <a:pt x="17" y="8"/>
                  </a:moveTo>
                  <a:cubicBezTo>
                    <a:pt x="4" y="8"/>
                    <a:pt x="4" y="8"/>
                    <a:pt x="4" y="8"/>
                  </a:cubicBezTo>
                  <a:cubicBezTo>
                    <a:pt x="2" y="8"/>
                    <a:pt x="0" y="6"/>
                    <a:pt x="0" y="4"/>
                  </a:cubicBezTo>
                  <a:cubicBezTo>
                    <a:pt x="0" y="2"/>
                    <a:pt x="2" y="0"/>
                    <a:pt x="4" y="0"/>
                  </a:cubicBezTo>
                  <a:cubicBezTo>
                    <a:pt x="17" y="0"/>
                    <a:pt x="17" y="0"/>
                    <a:pt x="17" y="0"/>
                  </a:cubicBezTo>
                  <a:cubicBezTo>
                    <a:pt x="19" y="0"/>
                    <a:pt x="21" y="2"/>
                    <a:pt x="21" y="4"/>
                  </a:cubicBezTo>
                  <a:cubicBezTo>
                    <a:pt x="21" y="6"/>
                    <a:pt x="19" y="8"/>
                    <a:pt x="17"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 name="Freeform 308"/>
            <p:cNvSpPr>
              <a:spLocks/>
            </p:cNvSpPr>
            <p:nvPr/>
          </p:nvSpPr>
          <p:spPr bwMode="auto">
            <a:xfrm>
              <a:off x="8044693" y="4422231"/>
              <a:ext cx="60325" cy="30163"/>
            </a:xfrm>
            <a:custGeom>
              <a:avLst/>
              <a:gdLst>
                <a:gd name="T0" fmla="*/ 12 w 16"/>
                <a:gd name="T1" fmla="*/ 8 h 8"/>
                <a:gd name="T2" fmla="*/ 4 w 16"/>
                <a:gd name="T3" fmla="*/ 8 h 8"/>
                <a:gd name="T4" fmla="*/ 0 w 16"/>
                <a:gd name="T5" fmla="*/ 4 h 8"/>
                <a:gd name="T6" fmla="*/ 4 w 16"/>
                <a:gd name="T7" fmla="*/ 0 h 8"/>
                <a:gd name="T8" fmla="*/ 12 w 16"/>
                <a:gd name="T9" fmla="*/ 0 h 8"/>
                <a:gd name="T10" fmla="*/ 16 w 16"/>
                <a:gd name="T11" fmla="*/ 4 h 8"/>
                <a:gd name="T12" fmla="*/ 12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8"/>
                  </a:moveTo>
                  <a:cubicBezTo>
                    <a:pt x="4" y="8"/>
                    <a:pt x="4" y="8"/>
                    <a:pt x="4" y="8"/>
                  </a:cubicBezTo>
                  <a:cubicBezTo>
                    <a:pt x="2" y="8"/>
                    <a:pt x="0" y="6"/>
                    <a:pt x="0" y="4"/>
                  </a:cubicBezTo>
                  <a:cubicBezTo>
                    <a:pt x="0" y="2"/>
                    <a:pt x="2" y="0"/>
                    <a:pt x="4" y="0"/>
                  </a:cubicBezTo>
                  <a:cubicBezTo>
                    <a:pt x="12" y="0"/>
                    <a:pt x="12" y="0"/>
                    <a:pt x="12" y="0"/>
                  </a:cubicBezTo>
                  <a:cubicBezTo>
                    <a:pt x="14" y="0"/>
                    <a:pt x="16" y="2"/>
                    <a:pt x="16" y="4"/>
                  </a:cubicBezTo>
                  <a:cubicBezTo>
                    <a:pt x="16" y="6"/>
                    <a:pt x="14" y="8"/>
                    <a:pt x="12"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 name="Freeform 309"/>
            <p:cNvSpPr>
              <a:spLocks/>
            </p:cNvSpPr>
            <p:nvPr/>
          </p:nvSpPr>
          <p:spPr bwMode="auto">
            <a:xfrm>
              <a:off x="5358643" y="3884069"/>
              <a:ext cx="2784475" cy="906463"/>
            </a:xfrm>
            <a:custGeom>
              <a:avLst/>
              <a:gdLst>
                <a:gd name="T0" fmla="*/ 490 w 741"/>
                <a:gd name="T1" fmla="*/ 241 h 241"/>
                <a:gd name="T2" fmla="*/ 373 w 741"/>
                <a:gd name="T3" fmla="*/ 241 h 241"/>
                <a:gd name="T4" fmla="*/ 369 w 741"/>
                <a:gd name="T5" fmla="*/ 237 h 241"/>
                <a:gd name="T6" fmla="*/ 369 w 741"/>
                <a:gd name="T7" fmla="*/ 8 h 241"/>
                <a:gd name="T8" fmla="*/ 110 w 741"/>
                <a:gd name="T9" fmla="*/ 8 h 241"/>
                <a:gd name="T10" fmla="*/ 110 w 741"/>
                <a:gd name="T11" fmla="*/ 177 h 241"/>
                <a:gd name="T12" fmla="*/ 106 w 741"/>
                <a:gd name="T13" fmla="*/ 181 h 241"/>
                <a:gd name="T14" fmla="*/ 4 w 741"/>
                <a:gd name="T15" fmla="*/ 181 h 241"/>
                <a:gd name="T16" fmla="*/ 0 w 741"/>
                <a:gd name="T17" fmla="*/ 177 h 241"/>
                <a:gd name="T18" fmla="*/ 4 w 741"/>
                <a:gd name="T19" fmla="*/ 173 h 241"/>
                <a:gd name="T20" fmla="*/ 102 w 741"/>
                <a:gd name="T21" fmla="*/ 173 h 241"/>
                <a:gd name="T22" fmla="*/ 102 w 741"/>
                <a:gd name="T23" fmla="*/ 4 h 241"/>
                <a:gd name="T24" fmla="*/ 106 w 741"/>
                <a:gd name="T25" fmla="*/ 0 h 241"/>
                <a:gd name="T26" fmla="*/ 373 w 741"/>
                <a:gd name="T27" fmla="*/ 0 h 241"/>
                <a:gd name="T28" fmla="*/ 377 w 741"/>
                <a:gd name="T29" fmla="*/ 4 h 241"/>
                <a:gd name="T30" fmla="*/ 377 w 741"/>
                <a:gd name="T31" fmla="*/ 233 h 241"/>
                <a:gd name="T32" fmla="*/ 486 w 741"/>
                <a:gd name="T33" fmla="*/ 233 h 241"/>
                <a:gd name="T34" fmla="*/ 486 w 741"/>
                <a:gd name="T35" fmla="*/ 42 h 241"/>
                <a:gd name="T36" fmla="*/ 490 w 741"/>
                <a:gd name="T37" fmla="*/ 38 h 241"/>
                <a:gd name="T38" fmla="*/ 737 w 741"/>
                <a:gd name="T39" fmla="*/ 38 h 241"/>
                <a:gd name="T40" fmla="*/ 741 w 741"/>
                <a:gd name="T41" fmla="*/ 42 h 241"/>
                <a:gd name="T42" fmla="*/ 737 w 741"/>
                <a:gd name="T43" fmla="*/ 46 h 241"/>
                <a:gd name="T44" fmla="*/ 494 w 741"/>
                <a:gd name="T45" fmla="*/ 46 h 241"/>
                <a:gd name="T46" fmla="*/ 494 w 741"/>
                <a:gd name="T47" fmla="*/ 237 h 241"/>
                <a:gd name="T48" fmla="*/ 490 w 741"/>
                <a:gd name="T4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1" h="241">
                  <a:moveTo>
                    <a:pt x="490" y="241"/>
                  </a:moveTo>
                  <a:cubicBezTo>
                    <a:pt x="373" y="241"/>
                    <a:pt x="373" y="241"/>
                    <a:pt x="373" y="241"/>
                  </a:cubicBezTo>
                  <a:cubicBezTo>
                    <a:pt x="371" y="241"/>
                    <a:pt x="369" y="240"/>
                    <a:pt x="369" y="237"/>
                  </a:cubicBezTo>
                  <a:cubicBezTo>
                    <a:pt x="369" y="8"/>
                    <a:pt x="369" y="8"/>
                    <a:pt x="369" y="8"/>
                  </a:cubicBezTo>
                  <a:cubicBezTo>
                    <a:pt x="110" y="8"/>
                    <a:pt x="110" y="8"/>
                    <a:pt x="110" y="8"/>
                  </a:cubicBezTo>
                  <a:cubicBezTo>
                    <a:pt x="110" y="177"/>
                    <a:pt x="110" y="177"/>
                    <a:pt x="110" y="177"/>
                  </a:cubicBezTo>
                  <a:cubicBezTo>
                    <a:pt x="110" y="179"/>
                    <a:pt x="108" y="181"/>
                    <a:pt x="106" y="181"/>
                  </a:cubicBezTo>
                  <a:cubicBezTo>
                    <a:pt x="4" y="181"/>
                    <a:pt x="4" y="181"/>
                    <a:pt x="4" y="181"/>
                  </a:cubicBezTo>
                  <a:cubicBezTo>
                    <a:pt x="1" y="181"/>
                    <a:pt x="0" y="179"/>
                    <a:pt x="0" y="177"/>
                  </a:cubicBezTo>
                  <a:cubicBezTo>
                    <a:pt x="0" y="175"/>
                    <a:pt x="1" y="173"/>
                    <a:pt x="4" y="173"/>
                  </a:cubicBezTo>
                  <a:cubicBezTo>
                    <a:pt x="102" y="173"/>
                    <a:pt x="102" y="173"/>
                    <a:pt x="102" y="173"/>
                  </a:cubicBezTo>
                  <a:cubicBezTo>
                    <a:pt x="102" y="4"/>
                    <a:pt x="102" y="4"/>
                    <a:pt x="102" y="4"/>
                  </a:cubicBezTo>
                  <a:cubicBezTo>
                    <a:pt x="102" y="2"/>
                    <a:pt x="104" y="0"/>
                    <a:pt x="106" y="0"/>
                  </a:cubicBezTo>
                  <a:cubicBezTo>
                    <a:pt x="373" y="0"/>
                    <a:pt x="373" y="0"/>
                    <a:pt x="373" y="0"/>
                  </a:cubicBezTo>
                  <a:cubicBezTo>
                    <a:pt x="376" y="0"/>
                    <a:pt x="377" y="2"/>
                    <a:pt x="377" y="4"/>
                  </a:cubicBezTo>
                  <a:cubicBezTo>
                    <a:pt x="377" y="233"/>
                    <a:pt x="377" y="233"/>
                    <a:pt x="377" y="233"/>
                  </a:cubicBezTo>
                  <a:cubicBezTo>
                    <a:pt x="486" y="233"/>
                    <a:pt x="486" y="233"/>
                    <a:pt x="486" y="233"/>
                  </a:cubicBezTo>
                  <a:cubicBezTo>
                    <a:pt x="486" y="42"/>
                    <a:pt x="486" y="42"/>
                    <a:pt x="486" y="42"/>
                  </a:cubicBezTo>
                  <a:cubicBezTo>
                    <a:pt x="486" y="40"/>
                    <a:pt x="488" y="38"/>
                    <a:pt x="490" y="38"/>
                  </a:cubicBezTo>
                  <a:cubicBezTo>
                    <a:pt x="737" y="38"/>
                    <a:pt x="737" y="38"/>
                    <a:pt x="737" y="38"/>
                  </a:cubicBezTo>
                  <a:cubicBezTo>
                    <a:pt x="739" y="38"/>
                    <a:pt x="741" y="40"/>
                    <a:pt x="741" y="42"/>
                  </a:cubicBezTo>
                  <a:cubicBezTo>
                    <a:pt x="741" y="45"/>
                    <a:pt x="739" y="46"/>
                    <a:pt x="737" y="46"/>
                  </a:cubicBezTo>
                  <a:cubicBezTo>
                    <a:pt x="494" y="46"/>
                    <a:pt x="494" y="46"/>
                    <a:pt x="494" y="46"/>
                  </a:cubicBezTo>
                  <a:cubicBezTo>
                    <a:pt x="494" y="237"/>
                    <a:pt x="494" y="237"/>
                    <a:pt x="494" y="237"/>
                  </a:cubicBezTo>
                  <a:cubicBezTo>
                    <a:pt x="494" y="240"/>
                    <a:pt x="492" y="241"/>
                    <a:pt x="490" y="24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 name="Freeform 310"/>
            <p:cNvSpPr>
              <a:spLocks/>
            </p:cNvSpPr>
            <p:nvPr/>
          </p:nvSpPr>
          <p:spPr bwMode="auto">
            <a:xfrm>
              <a:off x="8090730" y="3433219"/>
              <a:ext cx="2438400" cy="2208213"/>
            </a:xfrm>
            <a:custGeom>
              <a:avLst/>
              <a:gdLst>
                <a:gd name="T0" fmla="*/ 613 w 649"/>
                <a:gd name="T1" fmla="*/ 0 h 587"/>
                <a:gd name="T2" fmla="*/ 35 w 649"/>
                <a:gd name="T3" fmla="*/ 0 h 587"/>
                <a:gd name="T4" fmla="*/ 0 w 649"/>
                <a:gd name="T5" fmla="*/ 36 h 587"/>
                <a:gd name="T6" fmla="*/ 0 w 649"/>
                <a:gd name="T7" fmla="*/ 430 h 587"/>
                <a:gd name="T8" fmla="*/ 35 w 649"/>
                <a:gd name="T9" fmla="*/ 465 h 587"/>
                <a:gd name="T10" fmla="*/ 235 w 649"/>
                <a:gd name="T11" fmla="*/ 465 h 587"/>
                <a:gd name="T12" fmla="*/ 111 w 649"/>
                <a:gd name="T13" fmla="*/ 554 h 587"/>
                <a:gd name="T14" fmla="*/ 111 w 649"/>
                <a:gd name="T15" fmla="*/ 587 h 587"/>
                <a:gd name="T16" fmla="*/ 261 w 649"/>
                <a:gd name="T17" fmla="*/ 587 h 587"/>
                <a:gd name="T18" fmla="*/ 377 w 649"/>
                <a:gd name="T19" fmla="*/ 587 h 587"/>
                <a:gd name="T20" fmla="*/ 537 w 649"/>
                <a:gd name="T21" fmla="*/ 587 h 587"/>
                <a:gd name="T22" fmla="*/ 537 w 649"/>
                <a:gd name="T23" fmla="*/ 554 h 587"/>
                <a:gd name="T24" fmla="*/ 411 w 649"/>
                <a:gd name="T25" fmla="*/ 465 h 587"/>
                <a:gd name="T26" fmla="*/ 613 w 649"/>
                <a:gd name="T27" fmla="*/ 465 h 587"/>
                <a:gd name="T28" fmla="*/ 649 w 649"/>
                <a:gd name="T29" fmla="*/ 430 h 587"/>
                <a:gd name="T30" fmla="*/ 649 w 649"/>
                <a:gd name="T31" fmla="*/ 36 h 587"/>
                <a:gd name="T32" fmla="*/ 613 w 649"/>
                <a:gd name="T33"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9" h="587">
                  <a:moveTo>
                    <a:pt x="613" y="0"/>
                  </a:moveTo>
                  <a:cubicBezTo>
                    <a:pt x="35" y="0"/>
                    <a:pt x="35" y="0"/>
                    <a:pt x="35" y="0"/>
                  </a:cubicBezTo>
                  <a:cubicBezTo>
                    <a:pt x="15" y="0"/>
                    <a:pt x="0" y="16"/>
                    <a:pt x="0" y="36"/>
                  </a:cubicBezTo>
                  <a:cubicBezTo>
                    <a:pt x="0" y="430"/>
                    <a:pt x="0" y="430"/>
                    <a:pt x="0" y="430"/>
                  </a:cubicBezTo>
                  <a:cubicBezTo>
                    <a:pt x="0" y="449"/>
                    <a:pt x="15" y="465"/>
                    <a:pt x="35" y="465"/>
                  </a:cubicBezTo>
                  <a:cubicBezTo>
                    <a:pt x="235" y="465"/>
                    <a:pt x="235" y="465"/>
                    <a:pt x="235" y="465"/>
                  </a:cubicBezTo>
                  <a:cubicBezTo>
                    <a:pt x="255" y="544"/>
                    <a:pt x="234" y="554"/>
                    <a:pt x="111" y="554"/>
                  </a:cubicBezTo>
                  <a:cubicBezTo>
                    <a:pt x="111" y="587"/>
                    <a:pt x="111" y="587"/>
                    <a:pt x="111" y="587"/>
                  </a:cubicBezTo>
                  <a:cubicBezTo>
                    <a:pt x="261" y="587"/>
                    <a:pt x="261" y="587"/>
                    <a:pt x="261" y="587"/>
                  </a:cubicBezTo>
                  <a:cubicBezTo>
                    <a:pt x="377" y="587"/>
                    <a:pt x="377" y="587"/>
                    <a:pt x="377" y="587"/>
                  </a:cubicBezTo>
                  <a:cubicBezTo>
                    <a:pt x="537" y="587"/>
                    <a:pt x="537" y="587"/>
                    <a:pt x="537" y="587"/>
                  </a:cubicBezTo>
                  <a:cubicBezTo>
                    <a:pt x="537" y="554"/>
                    <a:pt x="537" y="554"/>
                    <a:pt x="537" y="554"/>
                  </a:cubicBezTo>
                  <a:cubicBezTo>
                    <a:pt x="400" y="554"/>
                    <a:pt x="391" y="544"/>
                    <a:pt x="411" y="465"/>
                  </a:cubicBezTo>
                  <a:cubicBezTo>
                    <a:pt x="613" y="465"/>
                    <a:pt x="613" y="465"/>
                    <a:pt x="613" y="465"/>
                  </a:cubicBezTo>
                  <a:cubicBezTo>
                    <a:pt x="633" y="465"/>
                    <a:pt x="649" y="449"/>
                    <a:pt x="649" y="430"/>
                  </a:cubicBezTo>
                  <a:cubicBezTo>
                    <a:pt x="649" y="36"/>
                    <a:pt x="649" y="36"/>
                    <a:pt x="649" y="36"/>
                  </a:cubicBezTo>
                  <a:cubicBezTo>
                    <a:pt x="649" y="16"/>
                    <a:pt x="633" y="0"/>
                    <a:pt x="61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 name="Rectangle 311"/>
            <p:cNvSpPr>
              <a:spLocks noChangeArrowheads="1"/>
            </p:cNvSpPr>
            <p:nvPr/>
          </p:nvSpPr>
          <p:spPr bwMode="auto">
            <a:xfrm>
              <a:off x="8239955" y="3587206"/>
              <a:ext cx="2133600" cy="144462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312"/>
            <p:cNvSpPr>
              <a:spLocks/>
            </p:cNvSpPr>
            <p:nvPr/>
          </p:nvSpPr>
          <p:spPr bwMode="auto">
            <a:xfrm>
              <a:off x="9473443" y="3990431"/>
              <a:ext cx="619125" cy="620713"/>
            </a:xfrm>
            <a:custGeom>
              <a:avLst/>
              <a:gdLst>
                <a:gd name="T0" fmla="*/ 83 w 165"/>
                <a:gd name="T1" fmla="*/ 130 h 165"/>
                <a:gd name="T2" fmla="*/ 35 w 165"/>
                <a:gd name="T3" fmla="*/ 83 h 165"/>
                <a:gd name="T4" fmla="*/ 83 w 165"/>
                <a:gd name="T5" fmla="*/ 35 h 165"/>
                <a:gd name="T6" fmla="*/ 83 w 165"/>
                <a:gd name="T7" fmla="*/ 0 h 165"/>
                <a:gd name="T8" fmla="*/ 0 w 165"/>
                <a:gd name="T9" fmla="*/ 83 h 165"/>
                <a:gd name="T10" fmla="*/ 83 w 165"/>
                <a:gd name="T11" fmla="*/ 165 h 165"/>
                <a:gd name="T12" fmla="*/ 165 w 165"/>
                <a:gd name="T13" fmla="*/ 83 h 165"/>
                <a:gd name="T14" fmla="*/ 131 w 165"/>
                <a:gd name="T15" fmla="*/ 83 h 165"/>
                <a:gd name="T16" fmla="*/ 83 w 165"/>
                <a:gd name="T17" fmla="*/ 13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65">
                  <a:moveTo>
                    <a:pt x="83" y="130"/>
                  </a:moveTo>
                  <a:cubicBezTo>
                    <a:pt x="57" y="130"/>
                    <a:pt x="35" y="109"/>
                    <a:pt x="35" y="83"/>
                  </a:cubicBezTo>
                  <a:cubicBezTo>
                    <a:pt x="35" y="56"/>
                    <a:pt x="57" y="35"/>
                    <a:pt x="83" y="35"/>
                  </a:cubicBezTo>
                  <a:cubicBezTo>
                    <a:pt x="83" y="0"/>
                    <a:pt x="83" y="0"/>
                    <a:pt x="83" y="0"/>
                  </a:cubicBezTo>
                  <a:cubicBezTo>
                    <a:pt x="37" y="0"/>
                    <a:pt x="0" y="37"/>
                    <a:pt x="0" y="83"/>
                  </a:cubicBezTo>
                  <a:cubicBezTo>
                    <a:pt x="0" y="128"/>
                    <a:pt x="37" y="165"/>
                    <a:pt x="83" y="165"/>
                  </a:cubicBezTo>
                  <a:cubicBezTo>
                    <a:pt x="128" y="165"/>
                    <a:pt x="165" y="128"/>
                    <a:pt x="165" y="83"/>
                  </a:cubicBezTo>
                  <a:cubicBezTo>
                    <a:pt x="131" y="83"/>
                    <a:pt x="131" y="83"/>
                    <a:pt x="131" y="83"/>
                  </a:cubicBezTo>
                  <a:cubicBezTo>
                    <a:pt x="131" y="109"/>
                    <a:pt x="109" y="130"/>
                    <a:pt x="83" y="13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313"/>
            <p:cNvSpPr>
              <a:spLocks noEditPoints="1"/>
            </p:cNvSpPr>
            <p:nvPr/>
          </p:nvSpPr>
          <p:spPr bwMode="auto">
            <a:xfrm>
              <a:off x="9784593" y="3990431"/>
              <a:ext cx="307975" cy="311150"/>
            </a:xfrm>
            <a:custGeom>
              <a:avLst/>
              <a:gdLst>
                <a:gd name="T0" fmla="*/ 5 w 82"/>
                <a:gd name="T1" fmla="*/ 5 h 83"/>
                <a:gd name="T2" fmla="*/ 77 w 82"/>
                <a:gd name="T3" fmla="*/ 78 h 83"/>
                <a:gd name="T4" fmla="*/ 52 w 82"/>
                <a:gd name="T5" fmla="*/ 78 h 83"/>
                <a:gd name="T6" fmla="*/ 5 w 82"/>
                <a:gd name="T7" fmla="*/ 30 h 83"/>
                <a:gd name="T8" fmla="*/ 5 w 82"/>
                <a:gd name="T9" fmla="*/ 5 h 83"/>
                <a:gd name="T10" fmla="*/ 0 w 82"/>
                <a:gd name="T11" fmla="*/ 0 h 83"/>
                <a:gd name="T12" fmla="*/ 0 w 82"/>
                <a:gd name="T13" fmla="*/ 35 h 83"/>
                <a:gd name="T14" fmla="*/ 48 w 82"/>
                <a:gd name="T15" fmla="*/ 83 h 83"/>
                <a:gd name="T16" fmla="*/ 82 w 82"/>
                <a:gd name="T17" fmla="*/ 83 h 83"/>
                <a:gd name="T18" fmla="*/ 0 w 82"/>
                <a:gd name="T1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3">
                  <a:moveTo>
                    <a:pt x="5" y="5"/>
                  </a:moveTo>
                  <a:cubicBezTo>
                    <a:pt x="44" y="8"/>
                    <a:pt x="75" y="39"/>
                    <a:pt x="77" y="78"/>
                  </a:cubicBezTo>
                  <a:cubicBezTo>
                    <a:pt x="52" y="78"/>
                    <a:pt x="52" y="78"/>
                    <a:pt x="52" y="78"/>
                  </a:cubicBezTo>
                  <a:cubicBezTo>
                    <a:pt x="50" y="53"/>
                    <a:pt x="30" y="33"/>
                    <a:pt x="5" y="30"/>
                  </a:cubicBezTo>
                  <a:cubicBezTo>
                    <a:pt x="5" y="5"/>
                    <a:pt x="5" y="5"/>
                    <a:pt x="5" y="5"/>
                  </a:cubicBezTo>
                  <a:moveTo>
                    <a:pt x="0" y="0"/>
                  </a:moveTo>
                  <a:cubicBezTo>
                    <a:pt x="0" y="35"/>
                    <a:pt x="0" y="35"/>
                    <a:pt x="0" y="35"/>
                  </a:cubicBezTo>
                  <a:cubicBezTo>
                    <a:pt x="26" y="35"/>
                    <a:pt x="48" y="56"/>
                    <a:pt x="48" y="83"/>
                  </a:cubicBezTo>
                  <a:cubicBezTo>
                    <a:pt x="82" y="83"/>
                    <a:pt x="82" y="83"/>
                    <a:pt x="82" y="83"/>
                  </a:cubicBezTo>
                  <a:cubicBezTo>
                    <a:pt x="82" y="37"/>
                    <a:pt x="45" y="0"/>
                    <a:pt x="0"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314"/>
            <p:cNvSpPr>
              <a:spLocks noChangeArrowheads="1"/>
            </p:cNvSpPr>
            <p:nvPr/>
          </p:nvSpPr>
          <p:spPr bwMode="auto">
            <a:xfrm>
              <a:off x="8511418" y="4234906"/>
              <a:ext cx="52388" cy="3651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Rectangle 315"/>
            <p:cNvSpPr>
              <a:spLocks noChangeArrowheads="1"/>
            </p:cNvSpPr>
            <p:nvPr/>
          </p:nvSpPr>
          <p:spPr bwMode="auto">
            <a:xfrm>
              <a:off x="8589205" y="4234906"/>
              <a:ext cx="49213" cy="3651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Rectangle 316"/>
            <p:cNvSpPr>
              <a:spLocks noChangeArrowheads="1"/>
            </p:cNvSpPr>
            <p:nvPr/>
          </p:nvSpPr>
          <p:spPr bwMode="auto">
            <a:xfrm>
              <a:off x="8665405" y="4057106"/>
              <a:ext cx="52388" cy="5429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Rectangle 317"/>
            <p:cNvSpPr>
              <a:spLocks noChangeArrowheads="1"/>
            </p:cNvSpPr>
            <p:nvPr/>
          </p:nvSpPr>
          <p:spPr bwMode="auto">
            <a:xfrm>
              <a:off x="8743193" y="4155531"/>
              <a:ext cx="53975" cy="44450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Rectangle 318"/>
            <p:cNvSpPr>
              <a:spLocks noChangeArrowheads="1"/>
            </p:cNvSpPr>
            <p:nvPr/>
          </p:nvSpPr>
          <p:spPr bwMode="auto">
            <a:xfrm>
              <a:off x="8822568" y="3982494"/>
              <a:ext cx="52388" cy="617538"/>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Rectangle 319"/>
            <p:cNvSpPr>
              <a:spLocks noChangeArrowheads="1"/>
            </p:cNvSpPr>
            <p:nvPr/>
          </p:nvSpPr>
          <p:spPr bwMode="auto">
            <a:xfrm>
              <a:off x="8901943" y="4057106"/>
              <a:ext cx="52388" cy="5429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Rectangle 320"/>
            <p:cNvSpPr>
              <a:spLocks noChangeArrowheads="1"/>
            </p:cNvSpPr>
            <p:nvPr/>
          </p:nvSpPr>
          <p:spPr bwMode="auto">
            <a:xfrm>
              <a:off x="8981318" y="4133306"/>
              <a:ext cx="52388" cy="4667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Rectangle 321"/>
            <p:cNvSpPr>
              <a:spLocks noChangeArrowheads="1"/>
            </p:cNvSpPr>
            <p:nvPr/>
          </p:nvSpPr>
          <p:spPr bwMode="auto">
            <a:xfrm>
              <a:off x="9059105" y="3996781"/>
              <a:ext cx="52388" cy="60325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Rectangle 322"/>
            <p:cNvSpPr>
              <a:spLocks noChangeArrowheads="1"/>
            </p:cNvSpPr>
            <p:nvPr/>
          </p:nvSpPr>
          <p:spPr bwMode="auto">
            <a:xfrm>
              <a:off x="9138480" y="4050756"/>
              <a:ext cx="52388" cy="54927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Rectangle 323"/>
            <p:cNvSpPr>
              <a:spLocks noChangeArrowheads="1"/>
            </p:cNvSpPr>
            <p:nvPr/>
          </p:nvSpPr>
          <p:spPr bwMode="auto">
            <a:xfrm>
              <a:off x="9217855" y="4377781"/>
              <a:ext cx="52388" cy="22225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Freeform 324"/>
            <p:cNvSpPr>
              <a:spLocks/>
            </p:cNvSpPr>
            <p:nvPr/>
          </p:nvSpPr>
          <p:spPr bwMode="auto">
            <a:xfrm>
              <a:off x="7736718" y="4298406"/>
              <a:ext cx="233363" cy="233363"/>
            </a:xfrm>
            <a:custGeom>
              <a:avLst/>
              <a:gdLst>
                <a:gd name="T0" fmla="*/ 62 w 62"/>
                <a:gd name="T1" fmla="*/ 31 h 62"/>
                <a:gd name="T2" fmla="*/ 31 w 62"/>
                <a:gd name="T3" fmla="*/ 62 h 62"/>
                <a:gd name="T4" fmla="*/ 0 w 62"/>
                <a:gd name="T5" fmla="*/ 31 h 62"/>
                <a:gd name="T6" fmla="*/ 31 w 62"/>
                <a:gd name="T7" fmla="*/ 0 h 62"/>
                <a:gd name="T8" fmla="*/ 62 w 62"/>
                <a:gd name="T9" fmla="*/ 31 h 62"/>
              </a:gdLst>
              <a:ahLst/>
              <a:cxnLst>
                <a:cxn ang="0">
                  <a:pos x="T0" y="T1"/>
                </a:cxn>
                <a:cxn ang="0">
                  <a:pos x="T2" y="T3"/>
                </a:cxn>
                <a:cxn ang="0">
                  <a:pos x="T4" y="T5"/>
                </a:cxn>
                <a:cxn ang="0">
                  <a:pos x="T6" y="T7"/>
                </a:cxn>
                <a:cxn ang="0">
                  <a:pos x="T8" y="T9"/>
                </a:cxn>
              </a:cxnLst>
              <a:rect l="0" t="0" r="r" b="b"/>
              <a:pathLst>
                <a:path w="62" h="62">
                  <a:moveTo>
                    <a:pt x="62" y="31"/>
                  </a:moveTo>
                  <a:cubicBezTo>
                    <a:pt x="62" y="49"/>
                    <a:pt x="48" y="62"/>
                    <a:pt x="31" y="62"/>
                  </a:cubicBezTo>
                  <a:cubicBezTo>
                    <a:pt x="14" y="62"/>
                    <a:pt x="0" y="48"/>
                    <a:pt x="0" y="31"/>
                  </a:cubicBezTo>
                  <a:cubicBezTo>
                    <a:pt x="0" y="14"/>
                    <a:pt x="14" y="0"/>
                    <a:pt x="31" y="0"/>
                  </a:cubicBezTo>
                  <a:cubicBezTo>
                    <a:pt x="48" y="0"/>
                    <a:pt x="62" y="14"/>
                    <a:pt x="62" y="3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Freeform 325"/>
            <p:cNvSpPr>
              <a:spLocks noEditPoints="1"/>
            </p:cNvSpPr>
            <p:nvPr/>
          </p:nvSpPr>
          <p:spPr bwMode="auto">
            <a:xfrm>
              <a:off x="7725605" y="4287294"/>
              <a:ext cx="255588" cy="255588"/>
            </a:xfrm>
            <a:custGeom>
              <a:avLst/>
              <a:gdLst>
                <a:gd name="T0" fmla="*/ 34 w 68"/>
                <a:gd name="T1" fmla="*/ 68 h 68"/>
                <a:gd name="T2" fmla="*/ 34 w 68"/>
                <a:gd name="T3" fmla="*/ 68 h 68"/>
                <a:gd name="T4" fmla="*/ 10 w 68"/>
                <a:gd name="T5" fmla="*/ 58 h 68"/>
                <a:gd name="T6" fmla="*/ 0 w 68"/>
                <a:gd name="T7" fmla="*/ 34 h 68"/>
                <a:gd name="T8" fmla="*/ 34 w 68"/>
                <a:gd name="T9" fmla="*/ 0 h 68"/>
                <a:gd name="T10" fmla="*/ 58 w 68"/>
                <a:gd name="T11" fmla="*/ 10 h 68"/>
                <a:gd name="T12" fmla="*/ 68 w 68"/>
                <a:gd name="T13" fmla="*/ 34 h 68"/>
                <a:gd name="T14" fmla="*/ 34 w 68"/>
                <a:gd name="T15" fmla="*/ 68 h 68"/>
                <a:gd name="T16" fmla="*/ 34 w 68"/>
                <a:gd name="T17" fmla="*/ 6 h 68"/>
                <a:gd name="T18" fmla="*/ 6 w 68"/>
                <a:gd name="T19" fmla="*/ 34 h 68"/>
                <a:gd name="T20" fmla="*/ 14 w 68"/>
                <a:gd name="T21" fmla="*/ 54 h 68"/>
                <a:gd name="T22" fmla="*/ 34 w 68"/>
                <a:gd name="T23" fmla="*/ 62 h 68"/>
                <a:gd name="T24" fmla="*/ 34 w 68"/>
                <a:gd name="T25" fmla="*/ 65 h 68"/>
                <a:gd name="T26" fmla="*/ 34 w 68"/>
                <a:gd name="T27" fmla="*/ 62 h 68"/>
                <a:gd name="T28" fmla="*/ 62 w 68"/>
                <a:gd name="T29" fmla="*/ 34 h 68"/>
                <a:gd name="T30" fmla="*/ 54 w 68"/>
                <a:gd name="T31" fmla="*/ 15 h 68"/>
                <a:gd name="T32" fmla="*/ 34 w 68"/>
                <a:gd name="T33"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68">
                  <a:moveTo>
                    <a:pt x="34" y="68"/>
                  </a:moveTo>
                  <a:cubicBezTo>
                    <a:pt x="34" y="68"/>
                    <a:pt x="34" y="68"/>
                    <a:pt x="34" y="68"/>
                  </a:cubicBezTo>
                  <a:cubicBezTo>
                    <a:pt x="25" y="68"/>
                    <a:pt x="16" y="65"/>
                    <a:pt x="10" y="58"/>
                  </a:cubicBezTo>
                  <a:cubicBezTo>
                    <a:pt x="3" y="52"/>
                    <a:pt x="0" y="43"/>
                    <a:pt x="0" y="34"/>
                  </a:cubicBezTo>
                  <a:cubicBezTo>
                    <a:pt x="0" y="16"/>
                    <a:pt x="15" y="0"/>
                    <a:pt x="34" y="0"/>
                  </a:cubicBezTo>
                  <a:cubicBezTo>
                    <a:pt x="43" y="0"/>
                    <a:pt x="52" y="4"/>
                    <a:pt x="58" y="10"/>
                  </a:cubicBezTo>
                  <a:cubicBezTo>
                    <a:pt x="64" y="17"/>
                    <a:pt x="68" y="25"/>
                    <a:pt x="68" y="34"/>
                  </a:cubicBezTo>
                  <a:cubicBezTo>
                    <a:pt x="68" y="53"/>
                    <a:pt x="53" y="68"/>
                    <a:pt x="34" y="68"/>
                  </a:cubicBezTo>
                  <a:close/>
                  <a:moveTo>
                    <a:pt x="34" y="6"/>
                  </a:moveTo>
                  <a:cubicBezTo>
                    <a:pt x="19" y="6"/>
                    <a:pt x="6" y="19"/>
                    <a:pt x="6" y="34"/>
                  </a:cubicBezTo>
                  <a:cubicBezTo>
                    <a:pt x="6" y="42"/>
                    <a:pt x="9" y="49"/>
                    <a:pt x="14" y="54"/>
                  </a:cubicBezTo>
                  <a:cubicBezTo>
                    <a:pt x="19" y="59"/>
                    <a:pt x="26" y="62"/>
                    <a:pt x="34" y="62"/>
                  </a:cubicBezTo>
                  <a:cubicBezTo>
                    <a:pt x="34" y="65"/>
                    <a:pt x="34" y="65"/>
                    <a:pt x="34" y="65"/>
                  </a:cubicBezTo>
                  <a:cubicBezTo>
                    <a:pt x="34" y="62"/>
                    <a:pt x="34" y="62"/>
                    <a:pt x="34" y="62"/>
                  </a:cubicBezTo>
                  <a:cubicBezTo>
                    <a:pt x="49" y="62"/>
                    <a:pt x="62" y="50"/>
                    <a:pt x="62" y="34"/>
                  </a:cubicBezTo>
                  <a:cubicBezTo>
                    <a:pt x="62" y="27"/>
                    <a:pt x="59" y="20"/>
                    <a:pt x="54" y="15"/>
                  </a:cubicBezTo>
                  <a:cubicBezTo>
                    <a:pt x="49" y="9"/>
                    <a:pt x="42" y="6"/>
                    <a:pt x="34" y="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326"/>
            <p:cNvSpPr>
              <a:spLocks/>
            </p:cNvSpPr>
            <p:nvPr/>
          </p:nvSpPr>
          <p:spPr bwMode="auto">
            <a:xfrm>
              <a:off x="7658930" y="4971506"/>
              <a:ext cx="182563" cy="669925"/>
            </a:xfrm>
            <a:custGeom>
              <a:avLst/>
              <a:gdLst>
                <a:gd name="T0" fmla="*/ 49 w 49"/>
                <a:gd name="T1" fmla="*/ 34 h 178"/>
                <a:gd name="T2" fmla="*/ 35 w 49"/>
                <a:gd name="T3" fmla="*/ 178 h 178"/>
                <a:gd name="T4" fmla="*/ 0 w 49"/>
                <a:gd name="T5" fmla="*/ 178 h 178"/>
                <a:gd name="T6" fmla="*/ 12 w 49"/>
                <a:gd name="T7" fmla="*/ 0 h 178"/>
                <a:gd name="T8" fmla="*/ 14 w 49"/>
                <a:gd name="T9" fmla="*/ 17 h 178"/>
                <a:gd name="T10" fmla="*/ 49 w 49"/>
                <a:gd name="T11" fmla="*/ 34 h 178"/>
              </a:gdLst>
              <a:ahLst/>
              <a:cxnLst>
                <a:cxn ang="0">
                  <a:pos x="T0" y="T1"/>
                </a:cxn>
                <a:cxn ang="0">
                  <a:pos x="T2" y="T3"/>
                </a:cxn>
                <a:cxn ang="0">
                  <a:pos x="T4" y="T5"/>
                </a:cxn>
                <a:cxn ang="0">
                  <a:pos x="T6" y="T7"/>
                </a:cxn>
                <a:cxn ang="0">
                  <a:pos x="T8" y="T9"/>
                </a:cxn>
                <a:cxn ang="0">
                  <a:pos x="T10" y="T11"/>
                </a:cxn>
              </a:cxnLst>
              <a:rect l="0" t="0" r="r" b="b"/>
              <a:pathLst>
                <a:path w="49" h="178">
                  <a:moveTo>
                    <a:pt x="49" y="34"/>
                  </a:moveTo>
                  <a:cubicBezTo>
                    <a:pt x="44" y="69"/>
                    <a:pt x="35" y="130"/>
                    <a:pt x="35" y="178"/>
                  </a:cubicBezTo>
                  <a:cubicBezTo>
                    <a:pt x="0" y="178"/>
                    <a:pt x="0" y="178"/>
                    <a:pt x="0" y="178"/>
                  </a:cubicBezTo>
                  <a:cubicBezTo>
                    <a:pt x="1" y="102"/>
                    <a:pt x="12" y="2"/>
                    <a:pt x="12" y="0"/>
                  </a:cubicBezTo>
                  <a:cubicBezTo>
                    <a:pt x="14" y="17"/>
                    <a:pt x="14" y="17"/>
                    <a:pt x="14" y="17"/>
                  </a:cubicBezTo>
                  <a:lnTo>
                    <a:pt x="49" y="34"/>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Freeform 327"/>
            <p:cNvSpPr>
              <a:spLocks/>
            </p:cNvSpPr>
            <p:nvPr/>
          </p:nvSpPr>
          <p:spPr bwMode="auto">
            <a:xfrm>
              <a:off x="7860543" y="4982619"/>
              <a:ext cx="161925" cy="655638"/>
            </a:xfrm>
            <a:custGeom>
              <a:avLst/>
              <a:gdLst>
                <a:gd name="T0" fmla="*/ 88 w 102"/>
                <a:gd name="T1" fmla="*/ 50 h 413"/>
                <a:gd name="T2" fmla="*/ 0 w 102"/>
                <a:gd name="T3" fmla="*/ 62 h 413"/>
                <a:gd name="T4" fmla="*/ 17 w 102"/>
                <a:gd name="T5" fmla="*/ 413 h 413"/>
                <a:gd name="T6" fmla="*/ 102 w 102"/>
                <a:gd name="T7" fmla="*/ 413 h 413"/>
                <a:gd name="T8" fmla="*/ 95 w 102"/>
                <a:gd name="T9" fmla="*/ 0 h 413"/>
                <a:gd name="T10" fmla="*/ 88 w 102"/>
                <a:gd name="T11" fmla="*/ 50 h 413"/>
              </a:gdLst>
              <a:ahLst/>
              <a:cxnLst>
                <a:cxn ang="0">
                  <a:pos x="T0" y="T1"/>
                </a:cxn>
                <a:cxn ang="0">
                  <a:pos x="T2" y="T3"/>
                </a:cxn>
                <a:cxn ang="0">
                  <a:pos x="T4" y="T5"/>
                </a:cxn>
                <a:cxn ang="0">
                  <a:pos x="T6" y="T7"/>
                </a:cxn>
                <a:cxn ang="0">
                  <a:pos x="T8" y="T9"/>
                </a:cxn>
                <a:cxn ang="0">
                  <a:pos x="T10" y="T11"/>
                </a:cxn>
              </a:cxnLst>
              <a:rect l="0" t="0" r="r" b="b"/>
              <a:pathLst>
                <a:path w="102" h="413">
                  <a:moveTo>
                    <a:pt x="88" y="50"/>
                  </a:moveTo>
                  <a:lnTo>
                    <a:pt x="0" y="62"/>
                  </a:lnTo>
                  <a:lnTo>
                    <a:pt x="17" y="413"/>
                  </a:lnTo>
                  <a:lnTo>
                    <a:pt x="102" y="413"/>
                  </a:lnTo>
                  <a:lnTo>
                    <a:pt x="95" y="0"/>
                  </a:lnTo>
                  <a:lnTo>
                    <a:pt x="88" y="5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328"/>
            <p:cNvSpPr>
              <a:spLocks noEditPoints="1"/>
            </p:cNvSpPr>
            <p:nvPr/>
          </p:nvSpPr>
          <p:spPr bwMode="auto">
            <a:xfrm>
              <a:off x="7500180" y="4542881"/>
              <a:ext cx="274638" cy="406400"/>
            </a:xfrm>
            <a:custGeom>
              <a:avLst/>
              <a:gdLst>
                <a:gd name="T0" fmla="*/ 58 w 73"/>
                <a:gd name="T1" fmla="*/ 108 h 108"/>
                <a:gd name="T2" fmla="*/ 58 w 73"/>
                <a:gd name="T3" fmla="*/ 108 h 108"/>
                <a:gd name="T4" fmla="*/ 51 w 73"/>
                <a:gd name="T5" fmla="*/ 106 h 108"/>
                <a:gd name="T6" fmla="*/ 6 w 73"/>
                <a:gd name="T7" fmla="*/ 77 h 108"/>
                <a:gd name="T8" fmla="*/ 0 w 73"/>
                <a:gd name="T9" fmla="*/ 68 h 108"/>
                <a:gd name="T10" fmla="*/ 4 w 73"/>
                <a:gd name="T11" fmla="*/ 57 h 108"/>
                <a:gd name="T12" fmla="*/ 49 w 73"/>
                <a:gd name="T13" fmla="*/ 6 h 108"/>
                <a:gd name="T14" fmla="*/ 68 w 73"/>
                <a:gd name="T15" fmla="*/ 4 h 108"/>
                <a:gd name="T16" fmla="*/ 73 w 73"/>
                <a:gd name="T17" fmla="*/ 14 h 108"/>
                <a:gd name="T18" fmla="*/ 69 w 73"/>
                <a:gd name="T19" fmla="*/ 23 h 108"/>
                <a:gd name="T20" fmla="*/ 34 w 73"/>
                <a:gd name="T21" fmla="*/ 63 h 108"/>
                <a:gd name="T22" fmla="*/ 65 w 73"/>
                <a:gd name="T23" fmla="*/ 83 h 108"/>
                <a:gd name="T24" fmla="*/ 72 w 73"/>
                <a:gd name="T25" fmla="*/ 94 h 108"/>
                <a:gd name="T26" fmla="*/ 70 w 73"/>
                <a:gd name="T27" fmla="*/ 101 h 108"/>
                <a:gd name="T28" fmla="*/ 58 w 73"/>
                <a:gd name="T29" fmla="*/ 108 h 108"/>
                <a:gd name="T30" fmla="*/ 59 w 73"/>
                <a:gd name="T31" fmla="*/ 7 h 108"/>
                <a:gd name="T32" fmla="*/ 54 w 73"/>
                <a:gd name="T33" fmla="*/ 10 h 108"/>
                <a:gd name="T34" fmla="*/ 8 w 73"/>
                <a:gd name="T35" fmla="*/ 61 h 108"/>
                <a:gd name="T36" fmla="*/ 6 w 73"/>
                <a:gd name="T37" fmla="*/ 67 h 108"/>
                <a:gd name="T38" fmla="*/ 10 w 73"/>
                <a:gd name="T39" fmla="*/ 72 h 108"/>
                <a:gd name="T40" fmla="*/ 54 w 73"/>
                <a:gd name="T41" fmla="*/ 100 h 108"/>
                <a:gd name="T42" fmla="*/ 58 w 73"/>
                <a:gd name="T43" fmla="*/ 102 h 108"/>
                <a:gd name="T44" fmla="*/ 58 w 73"/>
                <a:gd name="T45" fmla="*/ 102 h 108"/>
                <a:gd name="T46" fmla="*/ 64 w 73"/>
                <a:gd name="T47" fmla="*/ 98 h 108"/>
                <a:gd name="T48" fmla="*/ 66 w 73"/>
                <a:gd name="T49" fmla="*/ 94 h 108"/>
                <a:gd name="T50" fmla="*/ 62 w 73"/>
                <a:gd name="T51" fmla="*/ 88 h 108"/>
                <a:gd name="T52" fmla="*/ 25 w 73"/>
                <a:gd name="T53" fmla="*/ 64 h 108"/>
                <a:gd name="T54" fmla="*/ 65 w 73"/>
                <a:gd name="T55" fmla="*/ 19 h 108"/>
                <a:gd name="T56" fmla="*/ 67 w 73"/>
                <a:gd name="T57" fmla="*/ 14 h 108"/>
                <a:gd name="T58" fmla="*/ 64 w 73"/>
                <a:gd name="T59" fmla="*/ 9 h 108"/>
                <a:gd name="T60" fmla="*/ 59 w 73"/>
                <a:gd name="T61" fmla="*/ 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3" h="108">
                  <a:moveTo>
                    <a:pt x="58" y="108"/>
                  </a:moveTo>
                  <a:cubicBezTo>
                    <a:pt x="58" y="108"/>
                    <a:pt x="58" y="108"/>
                    <a:pt x="58" y="108"/>
                  </a:cubicBezTo>
                  <a:cubicBezTo>
                    <a:pt x="56" y="108"/>
                    <a:pt x="53" y="107"/>
                    <a:pt x="51" y="106"/>
                  </a:cubicBezTo>
                  <a:cubicBezTo>
                    <a:pt x="6" y="77"/>
                    <a:pt x="6" y="77"/>
                    <a:pt x="6" y="77"/>
                  </a:cubicBezTo>
                  <a:cubicBezTo>
                    <a:pt x="3" y="75"/>
                    <a:pt x="1" y="72"/>
                    <a:pt x="0" y="68"/>
                  </a:cubicBezTo>
                  <a:cubicBezTo>
                    <a:pt x="0" y="64"/>
                    <a:pt x="1" y="60"/>
                    <a:pt x="4" y="57"/>
                  </a:cubicBezTo>
                  <a:cubicBezTo>
                    <a:pt x="49" y="6"/>
                    <a:pt x="49" y="6"/>
                    <a:pt x="49" y="6"/>
                  </a:cubicBezTo>
                  <a:cubicBezTo>
                    <a:pt x="54" y="0"/>
                    <a:pt x="63" y="0"/>
                    <a:pt x="68" y="4"/>
                  </a:cubicBezTo>
                  <a:cubicBezTo>
                    <a:pt x="71" y="7"/>
                    <a:pt x="73" y="11"/>
                    <a:pt x="73" y="14"/>
                  </a:cubicBezTo>
                  <a:cubicBezTo>
                    <a:pt x="73" y="18"/>
                    <a:pt x="72" y="21"/>
                    <a:pt x="69" y="23"/>
                  </a:cubicBezTo>
                  <a:cubicBezTo>
                    <a:pt x="34" y="63"/>
                    <a:pt x="34" y="63"/>
                    <a:pt x="34" y="63"/>
                  </a:cubicBezTo>
                  <a:cubicBezTo>
                    <a:pt x="65" y="83"/>
                    <a:pt x="65" y="83"/>
                    <a:pt x="65" y="83"/>
                  </a:cubicBezTo>
                  <a:cubicBezTo>
                    <a:pt x="69" y="85"/>
                    <a:pt x="72" y="90"/>
                    <a:pt x="72" y="94"/>
                  </a:cubicBezTo>
                  <a:cubicBezTo>
                    <a:pt x="72" y="97"/>
                    <a:pt x="71" y="99"/>
                    <a:pt x="70" y="101"/>
                  </a:cubicBezTo>
                  <a:cubicBezTo>
                    <a:pt x="67" y="105"/>
                    <a:pt x="63" y="108"/>
                    <a:pt x="58" y="108"/>
                  </a:cubicBezTo>
                  <a:close/>
                  <a:moveTo>
                    <a:pt x="59" y="7"/>
                  </a:moveTo>
                  <a:cubicBezTo>
                    <a:pt x="57" y="7"/>
                    <a:pt x="55" y="8"/>
                    <a:pt x="54" y="10"/>
                  </a:cubicBezTo>
                  <a:cubicBezTo>
                    <a:pt x="8" y="61"/>
                    <a:pt x="8" y="61"/>
                    <a:pt x="8" y="61"/>
                  </a:cubicBezTo>
                  <a:cubicBezTo>
                    <a:pt x="7" y="63"/>
                    <a:pt x="6" y="65"/>
                    <a:pt x="6" y="67"/>
                  </a:cubicBezTo>
                  <a:cubicBezTo>
                    <a:pt x="7" y="69"/>
                    <a:pt x="8" y="71"/>
                    <a:pt x="10" y="72"/>
                  </a:cubicBezTo>
                  <a:cubicBezTo>
                    <a:pt x="54" y="100"/>
                    <a:pt x="54" y="100"/>
                    <a:pt x="54" y="100"/>
                  </a:cubicBezTo>
                  <a:cubicBezTo>
                    <a:pt x="56" y="101"/>
                    <a:pt x="57" y="102"/>
                    <a:pt x="58" y="102"/>
                  </a:cubicBezTo>
                  <a:cubicBezTo>
                    <a:pt x="58" y="102"/>
                    <a:pt x="58" y="102"/>
                    <a:pt x="58" y="102"/>
                  </a:cubicBezTo>
                  <a:cubicBezTo>
                    <a:pt x="61" y="102"/>
                    <a:pt x="63" y="100"/>
                    <a:pt x="64" y="98"/>
                  </a:cubicBezTo>
                  <a:cubicBezTo>
                    <a:pt x="65" y="97"/>
                    <a:pt x="66" y="96"/>
                    <a:pt x="66" y="94"/>
                  </a:cubicBezTo>
                  <a:cubicBezTo>
                    <a:pt x="66" y="92"/>
                    <a:pt x="64" y="89"/>
                    <a:pt x="62" y="88"/>
                  </a:cubicBezTo>
                  <a:cubicBezTo>
                    <a:pt x="25" y="64"/>
                    <a:pt x="25" y="64"/>
                    <a:pt x="25" y="64"/>
                  </a:cubicBezTo>
                  <a:cubicBezTo>
                    <a:pt x="65" y="19"/>
                    <a:pt x="65" y="19"/>
                    <a:pt x="65" y="19"/>
                  </a:cubicBezTo>
                  <a:cubicBezTo>
                    <a:pt x="66" y="18"/>
                    <a:pt x="67" y="16"/>
                    <a:pt x="67" y="14"/>
                  </a:cubicBezTo>
                  <a:cubicBezTo>
                    <a:pt x="67" y="12"/>
                    <a:pt x="66" y="10"/>
                    <a:pt x="64" y="9"/>
                  </a:cubicBezTo>
                  <a:cubicBezTo>
                    <a:pt x="63" y="8"/>
                    <a:pt x="61" y="7"/>
                    <a:pt x="59" y="7"/>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Freeform 329"/>
            <p:cNvSpPr>
              <a:spLocks/>
            </p:cNvSpPr>
            <p:nvPr/>
          </p:nvSpPr>
          <p:spPr bwMode="auto">
            <a:xfrm>
              <a:off x="7587493" y="4553994"/>
              <a:ext cx="176213" cy="184150"/>
            </a:xfrm>
            <a:custGeom>
              <a:avLst/>
              <a:gdLst>
                <a:gd name="T0" fmla="*/ 16 w 47"/>
                <a:gd name="T1" fmla="*/ 49 h 49"/>
                <a:gd name="T2" fmla="*/ 44 w 47"/>
                <a:gd name="T3" fmla="*/ 18 h 49"/>
                <a:gd name="T4" fmla="*/ 47 w 47"/>
                <a:gd name="T5" fmla="*/ 11 h 49"/>
                <a:gd name="T6" fmla="*/ 43 w 47"/>
                <a:gd name="T7" fmla="*/ 4 h 49"/>
                <a:gd name="T8" fmla="*/ 29 w 47"/>
                <a:gd name="T9" fmla="*/ 5 h 49"/>
                <a:gd name="T10" fmla="*/ 0 w 47"/>
                <a:gd name="T11" fmla="*/ 36 h 49"/>
                <a:gd name="T12" fmla="*/ 16 w 47"/>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7" h="49">
                  <a:moveTo>
                    <a:pt x="16" y="49"/>
                  </a:moveTo>
                  <a:cubicBezTo>
                    <a:pt x="32" y="32"/>
                    <a:pt x="44" y="18"/>
                    <a:pt x="44" y="18"/>
                  </a:cubicBezTo>
                  <a:cubicBezTo>
                    <a:pt x="46" y="16"/>
                    <a:pt x="47" y="14"/>
                    <a:pt x="47" y="11"/>
                  </a:cubicBezTo>
                  <a:cubicBezTo>
                    <a:pt x="47" y="9"/>
                    <a:pt x="46" y="6"/>
                    <a:pt x="43" y="4"/>
                  </a:cubicBezTo>
                  <a:cubicBezTo>
                    <a:pt x="39" y="0"/>
                    <a:pt x="33" y="0"/>
                    <a:pt x="29" y="5"/>
                  </a:cubicBezTo>
                  <a:cubicBezTo>
                    <a:pt x="0" y="36"/>
                    <a:pt x="0" y="36"/>
                    <a:pt x="0" y="36"/>
                  </a:cubicBezTo>
                  <a:lnTo>
                    <a:pt x="16" y="4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330"/>
            <p:cNvSpPr>
              <a:spLocks noEditPoints="1"/>
            </p:cNvSpPr>
            <p:nvPr/>
          </p:nvSpPr>
          <p:spPr bwMode="auto">
            <a:xfrm>
              <a:off x="7579555" y="4546056"/>
              <a:ext cx="187325" cy="200025"/>
            </a:xfrm>
            <a:custGeom>
              <a:avLst/>
              <a:gdLst>
                <a:gd name="T0" fmla="*/ 19 w 50"/>
                <a:gd name="T1" fmla="*/ 53 h 53"/>
                <a:gd name="T2" fmla="*/ 0 w 50"/>
                <a:gd name="T3" fmla="*/ 39 h 53"/>
                <a:gd name="T4" fmla="*/ 30 w 50"/>
                <a:gd name="T5" fmla="*/ 6 h 53"/>
                <a:gd name="T6" fmla="*/ 46 w 50"/>
                <a:gd name="T7" fmla="*/ 5 h 53"/>
                <a:gd name="T8" fmla="*/ 50 w 50"/>
                <a:gd name="T9" fmla="*/ 13 h 53"/>
                <a:gd name="T10" fmla="*/ 47 w 50"/>
                <a:gd name="T11" fmla="*/ 21 h 53"/>
                <a:gd name="T12" fmla="*/ 19 w 50"/>
                <a:gd name="T13" fmla="*/ 52 h 53"/>
                <a:gd name="T14" fmla="*/ 19 w 50"/>
                <a:gd name="T15" fmla="*/ 53 h 53"/>
                <a:gd name="T16" fmla="*/ 4 w 50"/>
                <a:gd name="T17" fmla="*/ 38 h 53"/>
                <a:gd name="T18" fmla="*/ 18 w 50"/>
                <a:gd name="T19" fmla="*/ 49 h 53"/>
                <a:gd name="T20" fmla="*/ 45 w 50"/>
                <a:gd name="T21" fmla="*/ 19 h 53"/>
                <a:gd name="T22" fmla="*/ 47 w 50"/>
                <a:gd name="T23" fmla="*/ 13 h 53"/>
                <a:gd name="T24" fmla="*/ 44 w 50"/>
                <a:gd name="T25" fmla="*/ 7 h 53"/>
                <a:gd name="T26" fmla="*/ 32 w 50"/>
                <a:gd name="T27" fmla="*/ 7 h 53"/>
                <a:gd name="T28" fmla="*/ 4 w 50"/>
                <a:gd name="T29"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3">
                  <a:moveTo>
                    <a:pt x="19" y="53"/>
                  </a:moveTo>
                  <a:cubicBezTo>
                    <a:pt x="0" y="39"/>
                    <a:pt x="0" y="39"/>
                    <a:pt x="0" y="39"/>
                  </a:cubicBezTo>
                  <a:cubicBezTo>
                    <a:pt x="30" y="6"/>
                    <a:pt x="30" y="6"/>
                    <a:pt x="30" y="6"/>
                  </a:cubicBezTo>
                  <a:cubicBezTo>
                    <a:pt x="34" y="1"/>
                    <a:pt x="42" y="0"/>
                    <a:pt x="46" y="5"/>
                  </a:cubicBezTo>
                  <a:cubicBezTo>
                    <a:pt x="49" y="7"/>
                    <a:pt x="50" y="10"/>
                    <a:pt x="50" y="13"/>
                  </a:cubicBezTo>
                  <a:cubicBezTo>
                    <a:pt x="50" y="16"/>
                    <a:pt x="49" y="19"/>
                    <a:pt x="47" y="21"/>
                  </a:cubicBezTo>
                  <a:cubicBezTo>
                    <a:pt x="47" y="21"/>
                    <a:pt x="35" y="35"/>
                    <a:pt x="19" y="52"/>
                  </a:cubicBezTo>
                  <a:lnTo>
                    <a:pt x="19" y="53"/>
                  </a:lnTo>
                  <a:close/>
                  <a:moveTo>
                    <a:pt x="4" y="38"/>
                  </a:moveTo>
                  <a:cubicBezTo>
                    <a:pt x="18" y="49"/>
                    <a:pt x="18" y="49"/>
                    <a:pt x="18" y="49"/>
                  </a:cubicBezTo>
                  <a:cubicBezTo>
                    <a:pt x="34" y="32"/>
                    <a:pt x="45" y="19"/>
                    <a:pt x="45" y="19"/>
                  </a:cubicBezTo>
                  <a:cubicBezTo>
                    <a:pt x="47" y="18"/>
                    <a:pt x="47" y="16"/>
                    <a:pt x="47" y="13"/>
                  </a:cubicBezTo>
                  <a:cubicBezTo>
                    <a:pt x="47" y="11"/>
                    <a:pt x="46" y="8"/>
                    <a:pt x="44" y="7"/>
                  </a:cubicBezTo>
                  <a:cubicBezTo>
                    <a:pt x="41" y="4"/>
                    <a:pt x="35" y="4"/>
                    <a:pt x="32" y="7"/>
                  </a:cubicBezTo>
                  <a:lnTo>
                    <a:pt x="4" y="38"/>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331"/>
            <p:cNvSpPr>
              <a:spLocks/>
            </p:cNvSpPr>
            <p:nvPr/>
          </p:nvSpPr>
          <p:spPr bwMode="auto">
            <a:xfrm>
              <a:off x="7966905" y="4553994"/>
              <a:ext cx="250825" cy="387350"/>
            </a:xfrm>
            <a:custGeom>
              <a:avLst/>
              <a:gdLst>
                <a:gd name="T0" fmla="*/ 18 w 67"/>
                <a:gd name="T1" fmla="*/ 5 h 103"/>
                <a:gd name="T2" fmla="*/ 64 w 67"/>
                <a:gd name="T3" fmla="*/ 56 h 103"/>
                <a:gd name="T4" fmla="*/ 66 w 67"/>
                <a:gd name="T5" fmla="*/ 64 h 103"/>
                <a:gd name="T6" fmla="*/ 61 w 67"/>
                <a:gd name="T7" fmla="*/ 72 h 103"/>
                <a:gd name="T8" fmla="*/ 17 w 67"/>
                <a:gd name="T9" fmla="*/ 100 h 103"/>
                <a:gd name="T10" fmla="*/ 2 w 67"/>
                <a:gd name="T11" fmla="*/ 97 h 103"/>
                <a:gd name="T12" fmla="*/ 1 w 67"/>
                <a:gd name="T13" fmla="*/ 91 h 103"/>
                <a:gd name="T14" fmla="*/ 6 w 67"/>
                <a:gd name="T15" fmla="*/ 83 h 103"/>
                <a:gd name="T16" fmla="*/ 40 w 67"/>
                <a:gd name="T17" fmla="*/ 61 h 103"/>
                <a:gd name="T18" fmla="*/ 2 w 67"/>
                <a:gd name="T19" fmla="*/ 18 h 103"/>
                <a:gd name="T20" fmla="*/ 0 w 67"/>
                <a:gd name="T21" fmla="*/ 11 h 103"/>
                <a:gd name="T22" fmla="*/ 3 w 67"/>
                <a:gd name="T23" fmla="*/ 4 h 103"/>
                <a:gd name="T24" fmla="*/ 18 w 67"/>
                <a:gd name="T25" fmla="*/ 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3">
                  <a:moveTo>
                    <a:pt x="18" y="5"/>
                  </a:moveTo>
                  <a:cubicBezTo>
                    <a:pt x="64" y="56"/>
                    <a:pt x="64" y="56"/>
                    <a:pt x="64" y="56"/>
                  </a:cubicBezTo>
                  <a:cubicBezTo>
                    <a:pt x="66" y="58"/>
                    <a:pt x="67" y="61"/>
                    <a:pt x="66" y="64"/>
                  </a:cubicBezTo>
                  <a:cubicBezTo>
                    <a:pt x="66" y="67"/>
                    <a:pt x="64" y="70"/>
                    <a:pt x="61" y="72"/>
                  </a:cubicBezTo>
                  <a:cubicBezTo>
                    <a:pt x="17" y="100"/>
                    <a:pt x="17" y="100"/>
                    <a:pt x="17" y="100"/>
                  </a:cubicBezTo>
                  <a:cubicBezTo>
                    <a:pt x="12" y="103"/>
                    <a:pt x="5" y="102"/>
                    <a:pt x="2" y="97"/>
                  </a:cubicBezTo>
                  <a:cubicBezTo>
                    <a:pt x="1" y="95"/>
                    <a:pt x="1" y="93"/>
                    <a:pt x="1" y="91"/>
                  </a:cubicBezTo>
                  <a:cubicBezTo>
                    <a:pt x="1" y="88"/>
                    <a:pt x="3" y="85"/>
                    <a:pt x="6" y="83"/>
                  </a:cubicBezTo>
                  <a:cubicBezTo>
                    <a:pt x="6" y="83"/>
                    <a:pt x="28" y="68"/>
                    <a:pt x="40" y="61"/>
                  </a:cubicBezTo>
                  <a:cubicBezTo>
                    <a:pt x="29" y="48"/>
                    <a:pt x="2" y="18"/>
                    <a:pt x="2" y="18"/>
                  </a:cubicBezTo>
                  <a:cubicBezTo>
                    <a:pt x="1" y="16"/>
                    <a:pt x="0" y="14"/>
                    <a:pt x="0" y="11"/>
                  </a:cubicBezTo>
                  <a:cubicBezTo>
                    <a:pt x="0" y="9"/>
                    <a:pt x="1" y="6"/>
                    <a:pt x="3" y="4"/>
                  </a:cubicBezTo>
                  <a:cubicBezTo>
                    <a:pt x="7" y="0"/>
                    <a:pt x="14" y="0"/>
                    <a:pt x="18" y="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332"/>
            <p:cNvSpPr>
              <a:spLocks noEditPoints="1"/>
            </p:cNvSpPr>
            <p:nvPr/>
          </p:nvSpPr>
          <p:spPr bwMode="auto">
            <a:xfrm>
              <a:off x="7954205" y="4542881"/>
              <a:ext cx="274638" cy="406400"/>
            </a:xfrm>
            <a:custGeom>
              <a:avLst/>
              <a:gdLst>
                <a:gd name="T0" fmla="*/ 14 w 73"/>
                <a:gd name="T1" fmla="*/ 108 h 108"/>
                <a:gd name="T2" fmla="*/ 3 w 73"/>
                <a:gd name="T3" fmla="*/ 101 h 108"/>
                <a:gd name="T4" fmla="*/ 1 w 73"/>
                <a:gd name="T5" fmla="*/ 94 h 108"/>
                <a:gd name="T6" fmla="*/ 7 w 73"/>
                <a:gd name="T7" fmla="*/ 83 h 108"/>
                <a:gd name="T8" fmla="*/ 39 w 73"/>
                <a:gd name="T9" fmla="*/ 63 h 108"/>
                <a:gd name="T10" fmla="*/ 3 w 73"/>
                <a:gd name="T11" fmla="*/ 23 h 108"/>
                <a:gd name="T12" fmla="*/ 0 w 73"/>
                <a:gd name="T13" fmla="*/ 14 h 108"/>
                <a:gd name="T14" fmla="*/ 4 w 73"/>
                <a:gd name="T15" fmla="*/ 4 h 108"/>
                <a:gd name="T16" fmla="*/ 23 w 73"/>
                <a:gd name="T17" fmla="*/ 6 h 108"/>
                <a:gd name="T18" fmla="*/ 69 w 73"/>
                <a:gd name="T19" fmla="*/ 57 h 108"/>
                <a:gd name="T20" fmla="*/ 72 w 73"/>
                <a:gd name="T21" fmla="*/ 68 h 108"/>
                <a:gd name="T22" fmla="*/ 66 w 73"/>
                <a:gd name="T23" fmla="*/ 77 h 108"/>
                <a:gd name="T24" fmla="*/ 21 w 73"/>
                <a:gd name="T25" fmla="*/ 106 h 108"/>
                <a:gd name="T26" fmla="*/ 14 w 73"/>
                <a:gd name="T27" fmla="*/ 108 h 108"/>
                <a:gd name="T28" fmla="*/ 13 w 73"/>
                <a:gd name="T29" fmla="*/ 7 h 108"/>
                <a:gd name="T30" fmla="*/ 8 w 73"/>
                <a:gd name="T31" fmla="*/ 9 h 108"/>
                <a:gd name="T32" fmla="*/ 6 w 73"/>
                <a:gd name="T33" fmla="*/ 14 h 108"/>
                <a:gd name="T34" fmla="*/ 8 w 73"/>
                <a:gd name="T35" fmla="*/ 19 h 108"/>
                <a:gd name="T36" fmla="*/ 48 w 73"/>
                <a:gd name="T37" fmla="*/ 64 h 108"/>
                <a:gd name="T38" fmla="*/ 10 w 73"/>
                <a:gd name="T39" fmla="*/ 88 h 108"/>
                <a:gd name="T40" fmla="*/ 7 w 73"/>
                <a:gd name="T41" fmla="*/ 94 h 108"/>
                <a:gd name="T42" fmla="*/ 8 w 73"/>
                <a:gd name="T43" fmla="*/ 98 h 108"/>
                <a:gd name="T44" fmla="*/ 18 w 73"/>
                <a:gd name="T45" fmla="*/ 100 h 108"/>
                <a:gd name="T46" fmla="*/ 63 w 73"/>
                <a:gd name="T47" fmla="*/ 72 h 108"/>
                <a:gd name="T48" fmla="*/ 66 w 73"/>
                <a:gd name="T49" fmla="*/ 67 h 108"/>
                <a:gd name="T50" fmla="*/ 64 w 73"/>
                <a:gd name="T51" fmla="*/ 61 h 108"/>
                <a:gd name="T52" fmla="*/ 18 w 73"/>
                <a:gd name="T53" fmla="*/ 10 h 108"/>
                <a:gd name="T54" fmla="*/ 13 w 73"/>
                <a:gd name="T55" fmla="*/ 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 h="108">
                  <a:moveTo>
                    <a:pt x="14" y="108"/>
                  </a:moveTo>
                  <a:cubicBezTo>
                    <a:pt x="10" y="108"/>
                    <a:pt x="5" y="105"/>
                    <a:pt x="3" y="101"/>
                  </a:cubicBezTo>
                  <a:cubicBezTo>
                    <a:pt x="2" y="99"/>
                    <a:pt x="1" y="97"/>
                    <a:pt x="1" y="94"/>
                  </a:cubicBezTo>
                  <a:cubicBezTo>
                    <a:pt x="1" y="90"/>
                    <a:pt x="3" y="85"/>
                    <a:pt x="7" y="83"/>
                  </a:cubicBezTo>
                  <a:cubicBezTo>
                    <a:pt x="39" y="63"/>
                    <a:pt x="39" y="63"/>
                    <a:pt x="39" y="63"/>
                  </a:cubicBezTo>
                  <a:cubicBezTo>
                    <a:pt x="3" y="23"/>
                    <a:pt x="3" y="23"/>
                    <a:pt x="3" y="23"/>
                  </a:cubicBezTo>
                  <a:cubicBezTo>
                    <a:pt x="1" y="21"/>
                    <a:pt x="0" y="18"/>
                    <a:pt x="0" y="14"/>
                  </a:cubicBezTo>
                  <a:cubicBezTo>
                    <a:pt x="0" y="11"/>
                    <a:pt x="1" y="7"/>
                    <a:pt x="4" y="4"/>
                  </a:cubicBezTo>
                  <a:cubicBezTo>
                    <a:pt x="9" y="0"/>
                    <a:pt x="18" y="0"/>
                    <a:pt x="23" y="6"/>
                  </a:cubicBezTo>
                  <a:cubicBezTo>
                    <a:pt x="69" y="57"/>
                    <a:pt x="69" y="57"/>
                    <a:pt x="69" y="57"/>
                  </a:cubicBezTo>
                  <a:cubicBezTo>
                    <a:pt x="71" y="60"/>
                    <a:pt x="73" y="64"/>
                    <a:pt x="72" y="68"/>
                  </a:cubicBezTo>
                  <a:cubicBezTo>
                    <a:pt x="72" y="72"/>
                    <a:pt x="69" y="75"/>
                    <a:pt x="66" y="77"/>
                  </a:cubicBezTo>
                  <a:cubicBezTo>
                    <a:pt x="21" y="106"/>
                    <a:pt x="21" y="106"/>
                    <a:pt x="21" y="106"/>
                  </a:cubicBezTo>
                  <a:cubicBezTo>
                    <a:pt x="19" y="107"/>
                    <a:pt x="17" y="108"/>
                    <a:pt x="14" y="108"/>
                  </a:cubicBezTo>
                  <a:close/>
                  <a:moveTo>
                    <a:pt x="13" y="7"/>
                  </a:moveTo>
                  <a:cubicBezTo>
                    <a:pt x="11" y="7"/>
                    <a:pt x="9" y="8"/>
                    <a:pt x="8" y="9"/>
                  </a:cubicBezTo>
                  <a:cubicBezTo>
                    <a:pt x="7" y="10"/>
                    <a:pt x="6" y="12"/>
                    <a:pt x="6" y="14"/>
                  </a:cubicBezTo>
                  <a:cubicBezTo>
                    <a:pt x="6" y="16"/>
                    <a:pt x="6" y="18"/>
                    <a:pt x="8" y="19"/>
                  </a:cubicBezTo>
                  <a:cubicBezTo>
                    <a:pt x="48" y="64"/>
                    <a:pt x="48" y="64"/>
                    <a:pt x="48" y="64"/>
                  </a:cubicBezTo>
                  <a:cubicBezTo>
                    <a:pt x="10" y="88"/>
                    <a:pt x="10" y="88"/>
                    <a:pt x="10" y="88"/>
                  </a:cubicBezTo>
                  <a:cubicBezTo>
                    <a:pt x="8" y="89"/>
                    <a:pt x="7" y="92"/>
                    <a:pt x="7" y="94"/>
                  </a:cubicBezTo>
                  <a:cubicBezTo>
                    <a:pt x="7" y="96"/>
                    <a:pt x="7" y="97"/>
                    <a:pt x="8" y="98"/>
                  </a:cubicBezTo>
                  <a:cubicBezTo>
                    <a:pt x="10" y="101"/>
                    <a:pt x="15" y="103"/>
                    <a:pt x="18" y="100"/>
                  </a:cubicBezTo>
                  <a:cubicBezTo>
                    <a:pt x="63" y="72"/>
                    <a:pt x="63" y="72"/>
                    <a:pt x="63" y="72"/>
                  </a:cubicBezTo>
                  <a:cubicBezTo>
                    <a:pt x="65" y="71"/>
                    <a:pt x="66" y="69"/>
                    <a:pt x="66" y="67"/>
                  </a:cubicBezTo>
                  <a:cubicBezTo>
                    <a:pt x="66" y="65"/>
                    <a:pt x="66" y="63"/>
                    <a:pt x="64" y="61"/>
                  </a:cubicBezTo>
                  <a:cubicBezTo>
                    <a:pt x="18" y="10"/>
                    <a:pt x="18" y="10"/>
                    <a:pt x="18" y="10"/>
                  </a:cubicBezTo>
                  <a:cubicBezTo>
                    <a:pt x="17" y="8"/>
                    <a:pt x="15" y="7"/>
                    <a:pt x="13" y="7"/>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333"/>
            <p:cNvSpPr>
              <a:spLocks/>
            </p:cNvSpPr>
            <p:nvPr/>
          </p:nvSpPr>
          <p:spPr bwMode="auto">
            <a:xfrm>
              <a:off x="7966905" y="4553994"/>
              <a:ext cx="171450" cy="184150"/>
            </a:xfrm>
            <a:custGeom>
              <a:avLst/>
              <a:gdLst>
                <a:gd name="T0" fmla="*/ 30 w 46"/>
                <a:gd name="T1" fmla="*/ 49 h 49"/>
                <a:gd name="T2" fmla="*/ 2 w 46"/>
                <a:gd name="T3" fmla="*/ 18 h 49"/>
                <a:gd name="T4" fmla="*/ 0 w 46"/>
                <a:gd name="T5" fmla="*/ 11 h 49"/>
                <a:gd name="T6" fmla="*/ 3 w 46"/>
                <a:gd name="T7" fmla="*/ 4 h 49"/>
                <a:gd name="T8" fmla="*/ 18 w 46"/>
                <a:gd name="T9" fmla="*/ 5 h 49"/>
                <a:gd name="T10" fmla="*/ 46 w 46"/>
                <a:gd name="T11" fmla="*/ 36 h 49"/>
                <a:gd name="T12" fmla="*/ 30 w 46"/>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6" h="49">
                  <a:moveTo>
                    <a:pt x="30" y="49"/>
                  </a:moveTo>
                  <a:cubicBezTo>
                    <a:pt x="14" y="32"/>
                    <a:pt x="2" y="18"/>
                    <a:pt x="2" y="18"/>
                  </a:cubicBezTo>
                  <a:cubicBezTo>
                    <a:pt x="1" y="16"/>
                    <a:pt x="0" y="14"/>
                    <a:pt x="0" y="11"/>
                  </a:cubicBezTo>
                  <a:cubicBezTo>
                    <a:pt x="0" y="9"/>
                    <a:pt x="1" y="6"/>
                    <a:pt x="3" y="4"/>
                  </a:cubicBezTo>
                  <a:cubicBezTo>
                    <a:pt x="7" y="0"/>
                    <a:pt x="14" y="0"/>
                    <a:pt x="18" y="5"/>
                  </a:cubicBezTo>
                  <a:cubicBezTo>
                    <a:pt x="46" y="36"/>
                    <a:pt x="46" y="36"/>
                    <a:pt x="46" y="36"/>
                  </a:cubicBezTo>
                  <a:lnTo>
                    <a:pt x="30" y="4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334"/>
            <p:cNvSpPr>
              <a:spLocks noEditPoints="1"/>
            </p:cNvSpPr>
            <p:nvPr/>
          </p:nvSpPr>
          <p:spPr bwMode="auto">
            <a:xfrm>
              <a:off x="7958968" y="4546056"/>
              <a:ext cx="187325" cy="200025"/>
            </a:xfrm>
            <a:custGeom>
              <a:avLst/>
              <a:gdLst>
                <a:gd name="T0" fmla="*/ 32 w 50"/>
                <a:gd name="T1" fmla="*/ 53 h 53"/>
                <a:gd name="T2" fmla="*/ 31 w 50"/>
                <a:gd name="T3" fmla="*/ 52 h 53"/>
                <a:gd name="T4" fmla="*/ 3 w 50"/>
                <a:gd name="T5" fmla="*/ 21 h 53"/>
                <a:gd name="T6" fmla="*/ 0 w 50"/>
                <a:gd name="T7" fmla="*/ 13 h 53"/>
                <a:gd name="T8" fmla="*/ 4 w 50"/>
                <a:gd name="T9" fmla="*/ 5 h 53"/>
                <a:gd name="T10" fmla="*/ 21 w 50"/>
                <a:gd name="T11" fmla="*/ 6 h 53"/>
                <a:gd name="T12" fmla="*/ 50 w 50"/>
                <a:gd name="T13" fmla="*/ 39 h 53"/>
                <a:gd name="T14" fmla="*/ 32 w 50"/>
                <a:gd name="T15" fmla="*/ 53 h 53"/>
                <a:gd name="T16" fmla="*/ 12 w 50"/>
                <a:gd name="T17" fmla="*/ 5 h 53"/>
                <a:gd name="T18" fmla="*/ 6 w 50"/>
                <a:gd name="T19" fmla="*/ 7 h 53"/>
                <a:gd name="T20" fmla="*/ 3 w 50"/>
                <a:gd name="T21" fmla="*/ 13 h 53"/>
                <a:gd name="T22" fmla="*/ 5 w 50"/>
                <a:gd name="T23" fmla="*/ 19 h 53"/>
                <a:gd name="T24" fmla="*/ 32 w 50"/>
                <a:gd name="T25" fmla="*/ 49 h 53"/>
                <a:gd name="T26" fmla="*/ 46 w 50"/>
                <a:gd name="T27" fmla="*/ 38 h 53"/>
                <a:gd name="T28" fmla="*/ 19 w 50"/>
                <a:gd name="T29" fmla="*/ 7 h 53"/>
                <a:gd name="T30" fmla="*/ 12 w 50"/>
                <a:gd name="T3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3">
                  <a:moveTo>
                    <a:pt x="32" y="53"/>
                  </a:moveTo>
                  <a:cubicBezTo>
                    <a:pt x="31" y="52"/>
                    <a:pt x="31" y="52"/>
                    <a:pt x="31" y="52"/>
                  </a:cubicBezTo>
                  <a:cubicBezTo>
                    <a:pt x="15" y="35"/>
                    <a:pt x="3" y="21"/>
                    <a:pt x="3" y="21"/>
                  </a:cubicBezTo>
                  <a:cubicBezTo>
                    <a:pt x="1" y="19"/>
                    <a:pt x="0" y="16"/>
                    <a:pt x="0" y="13"/>
                  </a:cubicBezTo>
                  <a:cubicBezTo>
                    <a:pt x="0" y="10"/>
                    <a:pt x="2" y="7"/>
                    <a:pt x="4" y="5"/>
                  </a:cubicBezTo>
                  <a:cubicBezTo>
                    <a:pt x="9" y="0"/>
                    <a:pt x="17" y="1"/>
                    <a:pt x="21" y="6"/>
                  </a:cubicBezTo>
                  <a:cubicBezTo>
                    <a:pt x="50" y="39"/>
                    <a:pt x="50" y="39"/>
                    <a:pt x="50" y="39"/>
                  </a:cubicBezTo>
                  <a:lnTo>
                    <a:pt x="32" y="53"/>
                  </a:lnTo>
                  <a:close/>
                  <a:moveTo>
                    <a:pt x="12" y="5"/>
                  </a:moveTo>
                  <a:cubicBezTo>
                    <a:pt x="10" y="5"/>
                    <a:pt x="8" y="5"/>
                    <a:pt x="6" y="7"/>
                  </a:cubicBezTo>
                  <a:cubicBezTo>
                    <a:pt x="4" y="8"/>
                    <a:pt x="3" y="11"/>
                    <a:pt x="3" y="13"/>
                  </a:cubicBezTo>
                  <a:cubicBezTo>
                    <a:pt x="3" y="16"/>
                    <a:pt x="4" y="18"/>
                    <a:pt x="5" y="19"/>
                  </a:cubicBezTo>
                  <a:cubicBezTo>
                    <a:pt x="5" y="19"/>
                    <a:pt x="17" y="32"/>
                    <a:pt x="32" y="49"/>
                  </a:cubicBezTo>
                  <a:cubicBezTo>
                    <a:pt x="46" y="38"/>
                    <a:pt x="46" y="38"/>
                    <a:pt x="46" y="38"/>
                  </a:cubicBezTo>
                  <a:cubicBezTo>
                    <a:pt x="19" y="7"/>
                    <a:pt x="19" y="7"/>
                    <a:pt x="19" y="7"/>
                  </a:cubicBezTo>
                  <a:cubicBezTo>
                    <a:pt x="17" y="6"/>
                    <a:pt x="15" y="5"/>
                    <a:pt x="12" y="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335"/>
            <p:cNvSpPr>
              <a:spLocks noEditPoints="1"/>
            </p:cNvSpPr>
            <p:nvPr/>
          </p:nvSpPr>
          <p:spPr bwMode="auto">
            <a:xfrm>
              <a:off x="7695443" y="4546056"/>
              <a:ext cx="323850" cy="625475"/>
            </a:xfrm>
            <a:custGeom>
              <a:avLst/>
              <a:gdLst>
                <a:gd name="T0" fmla="*/ 80 w 86"/>
                <a:gd name="T1" fmla="*/ 1 h 166"/>
                <a:gd name="T2" fmla="*/ 63 w 86"/>
                <a:gd name="T3" fmla="*/ 1 h 166"/>
                <a:gd name="T4" fmla="*/ 44 w 86"/>
                <a:gd name="T5" fmla="*/ 24 h 166"/>
                <a:gd name="T6" fmla="*/ 25 w 86"/>
                <a:gd name="T7" fmla="*/ 1 h 166"/>
                <a:gd name="T8" fmla="*/ 7 w 86"/>
                <a:gd name="T9" fmla="*/ 0 h 166"/>
                <a:gd name="T10" fmla="*/ 1 w 86"/>
                <a:gd name="T11" fmla="*/ 7 h 166"/>
                <a:gd name="T12" fmla="*/ 3 w 86"/>
                <a:gd name="T13" fmla="*/ 94 h 166"/>
                <a:gd name="T14" fmla="*/ 0 w 86"/>
                <a:gd name="T15" fmla="*/ 166 h 166"/>
                <a:gd name="T16" fmla="*/ 79 w 86"/>
                <a:gd name="T17" fmla="*/ 166 h 166"/>
                <a:gd name="T18" fmla="*/ 85 w 86"/>
                <a:gd name="T19" fmla="*/ 150 h 166"/>
                <a:gd name="T20" fmla="*/ 84 w 86"/>
                <a:gd name="T21" fmla="*/ 93 h 166"/>
                <a:gd name="T22" fmla="*/ 86 w 86"/>
                <a:gd name="T23" fmla="*/ 7 h 166"/>
                <a:gd name="T24" fmla="*/ 80 w 86"/>
                <a:gd name="T25" fmla="*/ 1 h 166"/>
                <a:gd name="T26" fmla="*/ 13 w 86"/>
                <a:gd name="T27" fmla="*/ 122 h 166"/>
                <a:gd name="T28" fmla="*/ 4 w 86"/>
                <a:gd name="T29" fmla="*/ 122 h 166"/>
                <a:gd name="T30" fmla="*/ 4 w 86"/>
                <a:gd name="T31" fmla="*/ 114 h 166"/>
                <a:gd name="T32" fmla="*/ 13 w 86"/>
                <a:gd name="T33" fmla="*/ 114 h 166"/>
                <a:gd name="T34" fmla="*/ 13 w 86"/>
                <a:gd name="T35" fmla="*/ 122 h 166"/>
                <a:gd name="T36" fmla="*/ 32 w 86"/>
                <a:gd name="T37" fmla="*/ 122 h 166"/>
                <a:gd name="T38" fmla="*/ 18 w 86"/>
                <a:gd name="T39" fmla="*/ 122 h 166"/>
                <a:gd name="T40" fmla="*/ 18 w 86"/>
                <a:gd name="T41" fmla="*/ 114 h 166"/>
                <a:gd name="T42" fmla="*/ 32 w 86"/>
                <a:gd name="T43" fmla="*/ 115 h 166"/>
                <a:gd name="T44" fmla="*/ 32 w 86"/>
                <a:gd name="T45" fmla="*/ 122 h 166"/>
                <a:gd name="T46" fmla="*/ 49 w 86"/>
                <a:gd name="T47" fmla="*/ 124 h 166"/>
                <a:gd name="T48" fmla="*/ 37 w 86"/>
                <a:gd name="T49" fmla="*/ 124 h 166"/>
                <a:gd name="T50" fmla="*/ 37 w 86"/>
                <a:gd name="T51" fmla="*/ 112 h 166"/>
                <a:gd name="T52" fmla="*/ 49 w 86"/>
                <a:gd name="T53" fmla="*/ 112 h 166"/>
                <a:gd name="T54" fmla="*/ 49 w 86"/>
                <a:gd name="T55" fmla="*/ 124 h 166"/>
                <a:gd name="T56" fmla="*/ 68 w 86"/>
                <a:gd name="T57" fmla="*/ 122 h 166"/>
                <a:gd name="T58" fmla="*/ 54 w 86"/>
                <a:gd name="T59" fmla="*/ 122 h 166"/>
                <a:gd name="T60" fmla="*/ 54 w 86"/>
                <a:gd name="T61" fmla="*/ 115 h 166"/>
                <a:gd name="T62" fmla="*/ 68 w 86"/>
                <a:gd name="T63" fmla="*/ 115 h 166"/>
                <a:gd name="T64" fmla="*/ 68 w 86"/>
                <a:gd name="T65" fmla="*/ 122 h 166"/>
                <a:gd name="T66" fmla="*/ 82 w 86"/>
                <a:gd name="T67" fmla="*/ 122 h 166"/>
                <a:gd name="T68" fmla="*/ 73 w 86"/>
                <a:gd name="T69" fmla="*/ 122 h 166"/>
                <a:gd name="T70" fmla="*/ 73 w 86"/>
                <a:gd name="T71" fmla="*/ 115 h 166"/>
                <a:gd name="T72" fmla="*/ 82 w 86"/>
                <a:gd name="T73" fmla="*/ 115 h 166"/>
                <a:gd name="T74" fmla="*/ 82 w 86"/>
                <a:gd name="T75"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166">
                  <a:moveTo>
                    <a:pt x="80" y="1"/>
                  </a:moveTo>
                  <a:cubicBezTo>
                    <a:pt x="63" y="1"/>
                    <a:pt x="63" y="1"/>
                    <a:pt x="63" y="1"/>
                  </a:cubicBezTo>
                  <a:cubicBezTo>
                    <a:pt x="58" y="9"/>
                    <a:pt x="44" y="24"/>
                    <a:pt x="44" y="24"/>
                  </a:cubicBezTo>
                  <a:cubicBezTo>
                    <a:pt x="44" y="24"/>
                    <a:pt x="29" y="9"/>
                    <a:pt x="25" y="1"/>
                  </a:cubicBezTo>
                  <a:cubicBezTo>
                    <a:pt x="7" y="0"/>
                    <a:pt x="7" y="0"/>
                    <a:pt x="7" y="0"/>
                  </a:cubicBezTo>
                  <a:cubicBezTo>
                    <a:pt x="4" y="0"/>
                    <a:pt x="1" y="3"/>
                    <a:pt x="1" y="7"/>
                  </a:cubicBezTo>
                  <a:cubicBezTo>
                    <a:pt x="3" y="94"/>
                    <a:pt x="3" y="94"/>
                    <a:pt x="3" y="94"/>
                  </a:cubicBezTo>
                  <a:cubicBezTo>
                    <a:pt x="0" y="166"/>
                    <a:pt x="0" y="166"/>
                    <a:pt x="0" y="166"/>
                  </a:cubicBezTo>
                  <a:cubicBezTo>
                    <a:pt x="79" y="166"/>
                    <a:pt x="79" y="166"/>
                    <a:pt x="79" y="166"/>
                  </a:cubicBezTo>
                  <a:cubicBezTo>
                    <a:pt x="85" y="150"/>
                    <a:pt x="85" y="150"/>
                    <a:pt x="85" y="150"/>
                  </a:cubicBezTo>
                  <a:cubicBezTo>
                    <a:pt x="84" y="93"/>
                    <a:pt x="84" y="93"/>
                    <a:pt x="84" y="93"/>
                  </a:cubicBezTo>
                  <a:cubicBezTo>
                    <a:pt x="86" y="7"/>
                    <a:pt x="86" y="7"/>
                    <a:pt x="86" y="7"/>
                  </a:cubicBezTo>
                  <a:cubicBezTo>
                    <a:pt x="86" y="4"/>
                    <a:pt x="84" y="1"/>
                    <a:pt x="80" y="1"/>
                  </a:cubicBezTo>
                  <a:close/>
                  <a:moveTo>
                    <a:pt x="13" y="122"/>
                  </a:moveTo>
                  <a:cubicBezTo>
                    <a:pt x="4" y="122"/>
                    <a:pt x="4" y="122"/>
                    <a:pt x="4" y="122"/>
                  </a:cubicBezTo>
                  <a:cubicBezTo>
                    <a:pt x="4" y="114"/>
                    <a:pt x="4" y="114"/>
                    <a:pt x="4" y="114"/>
                  </a:cubicBezTo>
                  <a:cubicBezTo>
                    <a:pt x="13" y="114"/>
                    <a:pt x="13" y="114"/>
                    <a:pt x="13" y="114"/>
                  </a:cubicBezTo>
                  <a:lnTo>
                    <a:pt x="13" y="122"/>
                  </a:lnTo>
                  <a:close/>
                  <a:moveTo>
                    <a:pt x="32" y="122"/>
                  </a:moveTo>
                  <a:cubicBezTo>
                    <a:pt x="18" y="122"/>
                    <a:pt x="18" y="122"/>
                    <a:pt x="18" y="122"/>
                  </a:cubicBezTo>
                  <a:cubicBezTo>
                    <a:pt x="18" y="114"/>
                    <a:pt x="18" y="114"/>
                    <a:pt x="18" y="114"/>
                  </a:cubicBezTo>
                  <a:cubicBezTo>
                    <a:pt x="32" y="115"/>
                    <a:pt x="32" y="115"/>
                    <a:pt x="32" y="115"/>
                  </a:cubicBezTo>
                  <a:lnTo>
                    <a:pt x="32" y="122"/>
                  </a:lnTo>
                  <a:close/>
                  <a:moveTo>
                    <a:pt x="49" y="124"/>
                  </a:moveTo>
                  <a:cubicBezTo>
                    <a:pt x="37" y="124"/>
                    <a:pt x="37" y="124"/>
                    <a:pt x="37" y="124"/>
                  </a:cubicBezTo>
                  <a:cubicBezTo>
                    <a:pt x="37" y="112"/>
                    <a:pt x="37" y="112"/>
                    <a:pt x="37" y="112"/>
                  </a:cubicBezTo>
                  <a:cubicBezTo>
                    <a:pt x="49" y="112"/>
                    <a:pt x="49" y="112"/>
                    <a:pt x="49" y="112"/>
                  </a:cubicBezTo>
                  <a:lnTo>
                    <a:pt x="49" y="124"/>
                  </a:lnTo>
                  <a:close/>
                  <a:moveTo>
                    <a:pt x="68" y="122"/>
                  </a:moveTo>
                  <a:cubicBezTo>
                    <a:pt x="54" y="122"/>
                    <a:pt x="54" y="122"/>
                    <a:pt x="54" y="122"/>
                  </a:cubicBezTo>
                  <a:cubicBezTo>
                    <a:pt x="54" y="115"/>
                    <a:pt x="54" y="115"/>
                    <a:pt x="54" y="115"/>
                  </a:cubicBezTo>
                  <a:cubicBezTo>
                    <a:pt x="68" y="115"/>
                    <a:pt x="68" y="115"/>
                    <a:pt x="68" y="115"/>
                  </a:cubicBezTo>
                  <a:lnTo>
                    <a:pt x="68" y="122"/>
                  </a:lnTo>
                  <a:close/>
                  <a:moveTo>
                    <a:pt x="82" y="122"/>
                  </a:moveTo>
                  <a:cubicBezTo>
                    <a:pt x="73" y="122"/>
                    <a:pt x="73" y="122"/>
                    <a:pt x="73" y="122"/>
                  </a:cubicBezTo>
                  <a:cubicBezTo>
                    <a:pt x="73" y="115"/>
                    <a:pt x="73" y="115"/>
                    <a:pt x="73" y="115"/>
                  </a:cubicBezTo>
                  <a:cubicBezTo>
                    <a:pt x="82" y="115"/>
                    <a:pt x="82" y="115"/>
                    <a:pt x="82" y="115"/>
                  </a:cubicBezTo>
                  <a:lnTo>
                    <a:pt x="82" y="122"/>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Freeform 336"/>
            <p:cNvSpPr>
              <a:spLocks/>
            </p:cNvSpPr>
            <p:nvPr/>
          </p:nvSpPr>
          <p:spPr bwMode="auto">
            <a:xfrm>
              <a:off x="4841118" y="3903119"/>
              <a:ext cx="533400" cy="933450"/>
            </a:xfrm>
            <a:custGeom>
              <a:avLst/>
              <a:gdLst>
                <a:gd name="T0" fmla="*/ 142 w 142"/>
                <a:gd name="T1" fmla="*/ 237 h 248"/>
                <a:gd name="T2" fmla="*/ 131 w 142"/>
                <a:gd name="T3" fmla="*/ 248 h 248"/>
                <a:gd name="T4" fmla="*/ 11 w 142"/>
                <a:gd name="T5" fmla="*/ 248 h 248"/>
                <a:gd name="T6" fmla="*/ 0 w 142"/>
                <a:gd name="T7" fmla="*/ 237 h 248"/>
                <a:gd name="T8" fmla="*/ 0 w 142"/>
                <a:gd name="T9" fmla="*/ 11 h 248"/>
                <a:gd name="T10" fmla="*/ 11 w 142"/>
                <a:gd name="T11" fmla="*/ 0 h 248"/>
                <a:gd name="T12" fmla="*/ 131 w 142"/>
                <a:gd name="T13" fmla="*/ 0 h 248"/>
                <a:gd name="T14" fmla="*/ 142 w 142"/>
                <a:gd name="T15" fmla="*/ 11 h 248"/>
                <a:gd name="T16" fmla="*/ 142 w 142"/>
                <a:gd name="T17" fmla="*/ 23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248">
                  <a:moveTo>
                    <a:pt x="142" y="237"/>
                  </a:moveTo>
                  <a:cubicBezTo>
                    <a:pt x="142" y="243"/>
                    <a:pt x="137" y="248"/>
                    <a:pt x="131" y="248"/>
                  </a:cubicBezTo>
                  <a:cubicBezTo>
                    <a:pt x="11" y="248"/>
                    <a:pt x="11" y="248"/>
                    <a:pt x="11" y="248"/>
                  </a:cubicBezTo>
                  <a:cubicBezTo>
                    <a:pt x="5" y="248"/>
                    <a:pt x="0" y="243"/>
                    <a:pt x="0" y="237"/>
                  </a:cubicBezTo>
                  <a:cubicBezTo>
                    <a:pt x="0" y="11"/>
                    <a:pt x="0" y="11"/>
                    <a:pt x="0" y="11"/>
                  </a:cubicBezTo>
                  <a:cubicBezTo>
                    <a:pt x="0" y="5"/>
                    <a:pt x="5" y="0"/>
                    <a:pt x="11" y="0"/>
                  </a:cubicBezTo>
                  <a:cubicBezTo>
                    <a:pt x="131" y="0"/>
                    <a:pt x="131" y="0"/>
                    <a:pt x="131" y="0"/>
                  </a:cubicBezTo>
                  <a:cubicBezTo>
                    <a:pt x="137" y="0"/>
                    <a:pt x="142" y="5"/>
                    <a:pt x="142" y="11"/>
                  </a:cubicBezTo>
                  <a:lnTo>
                    <a:pt x="142" y="237"/>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Rectangle 337"/>
            <p:cNvSpPr>
              <a:spLocks noChangeArrowheads="1"/>
            </p:cNvSpPr>
            <p:nvPr/>
          </p:nvSpPr>
          <p:spPr bwMode="auto">
            <a:xfrm>
              <a:off x="4866518" y="3968206"/>
              <a:ext cx="477838" cy="75882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Rectangle 338"/>
            <p:cNvSpPr>
              <a:spLocks noChangeArrowheads="1"/>
            </p:cNvSpPr>
            <p:nvPr/>
          </p:nvSpPr>
          <p:spPr bwMode="auto">
            <a:xfrm>
              <a:off x="5091943" y="4765131"/>
              <a:ext cx="26988" cy="2540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339"/>
            <p:cNvSpPr>
              <a:spLocks/>
            </p:cNvSpPr>
            <p:nvPr/>
          </p:nvSpPr>
          <p:spPr bwMode="auto">
            <a:xfrm>
              <a:off x="4957005" y="3064919"/>
              <a:ext cx="300038" cy="801688"/>
            </a:xfrm>
            <a:custGeom>
              <a:avLst/>
              <a:gdLst>
                <a:gd name="T0" fmla="*/ 71 w 189"/>
                <a:gd name="T1" fmla="*/ 419 h 505"/>
                <a:gd name="T2" fmla="*/ 0 w 189"/>
                <a:gd name="T3" fmla="*/ 343 h 505"/>
                <a:gd name="T4" fmla="*/ 0 w 189"/>
                <a:gd name="T5" fmla="*/ 405 h 505"/>
                <a:gd name="T6" fmla="*/ 95 w 189"/>
                <a:gd name="T7" fmla="*/ 505 h 505"/>
                <a:gd name="T8" fmla="*/ 189 w 189"/>
                <a:gd name="T9" fmla="*/ 405 h 505"/>
                <a:gd name="T10" fmla="*/ 189 w 189"/>
                <a:gd name="T11" fmla="*/ 343 h 505"/>
                <a:gd name="T12" fmla="*/ 118 w 189"/>
                <a:gd name="T13" fmla="*/ 419 h 505"/>
                <a:gd name="T14" fmla="*/ 118 w 189"/>
                <a:gd name="T15" fmla="*/ 0 h 505"/>
                <a:gd name="T16" fmla="*/ 71 w 189"/>
                <a:gd name="T17" fmla="*/ 0 h 505"/>
                <a:gd name="T18" fmla="*/ 71 w 189"/>
                <a:gd name="T19" fmla="*/ 41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505">
                  <a:moveTo>
                    <a:pt x="71" y="419"/>
                  </a:moveTo>
                  <a:lnTo>
                    <a:pt x="0" y="343"/>
                  </a:lnTo>
                  <a:lnTo>
                    <a:pt x="0" y="405"/>
                  </a:lnTo>
                  <a:lnTo>
                    <a:pt x="95" y="505"/>
                  </a:lnTo>
                  <a:lnTo>
                    <a:pt x="189" y="405"/>
                  </a:lnTo>
                  <a:lnTo>
                    <a:pt x="189" y="343"/>
                  </a:lnTo>
                  <a:lnTo>
                    <a:pt x="118" y="419"/>
                  </a:lnTo>
                  <a:lnTo>
                    <a:pt x="118" y="0"/>
                  </a:lnTo>
                  <a:lnTo>
                    <a:pt x="71" y="0"/>
                  </a:lnTo>
                  <a:lnTo>
                    <a:pt x="71" y="41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340"/>
            <p:cNvSpPr>
              <a:spLocks/>
            </p:cNvSpPr>
            <p:nvPr/>
          </p:nvSpPr>
          <p:spPr bwMode="auto">
            <a:xfrm>
              <a:off x="4957005" y="4874669"/>
              <a:ext cx="2760663" cy="434975"/>
            </a:xfrm>
            <a:custGeom>
              <a:avLst/>
              <a:gdLst>
                <a:gd name="T0" fmla="*/ 118 w 1739"/>
                <a:gd name="T1" fmla="*/ 227 h 274"/>
                <a:gd name="T2" fmla="*/ 118 w 1739"/>
                <a:gd name="T3" fmla="*/ 85 h 274"/>
                <a:gd name="T4" fmla="*/ 189 w 1739"/>
                <a:gd name="T5" fmla="*/ 161 h 274"/>
                <a:gd name="T6" fmla="*/ 189 w 1739"/>
                <a:gd name="T7" fmla="*/ 99 h 274"/>
                <a:gd name="T8" fmla="*/ 95 w 1739"/>
                <a:gd name="T9" fmla="*/ 0 h 274"/>
                <a:gd name="T10" fmla="*/ 0 w 1739"/>
                <a:gd name="T11" fmla="*/ 99 h 274"/>
                <a:gd name="T12" fmla="*/ 0 w 1739"/>
                <a:gd name="T13" fmla="*/ 161 h 274"/>
                <a:gd name="T14" fmla="*/ 71 w 1739"/>
                <a:gd name="T15" fmla="*/ 85 h 274"/>
                <a:gd name="T16" fmla="*/ 71 w 1739"/>
                <a:gd name="T17" fmla="*/ 274 h 274"/>
                <a:gd name="T18" fmla="*/ 1739 w 1739"/>
                <a:gd name="T19" fmla="*/ 274 h 274"/>
                <a:gd name="T20" fmla="*/ 1739 w 1739"/>
                <a:gd name="T21" fmla="*/ 227 h 274"/>
                <a:gd name="T22" fmla="*/ 118 w 1739"/>
                <a:gd name="T23" fmla="*/ 22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9" h="274">
                  <a:moveTo>
                    <a:pt x="118" y="227"/>
                  </a:moveTo>
                  <a:lnTo>
                    <a:pt x="118" y="85"/>
                  </a:lnTo>
                  <a:lnTo>
                    <a:pt x="189" y="161"/>
                  </a:lnTo>
                  <a:lnTo>
                    <a:pt x="189" y="99"/>
                  </a:lnTo>
                  <a:lnTo>
                    <a:pt x="95" y="0"/>
                  </a:lnTo>
                  <a:lnTo>
                    <a:pt x="0" y="99"/>
                  </a:lnTo>
                  <a:lnTo>
                    <a:pt x="0" y="161"/>
                  </a:lnTo>
                  <a:lnTo>
                    <a:pt x="71" y="85"/>
                  </a:lnTo>
                  <a:lnTo>
                    <a:pt x="71" y="274"/>
                  </a:lnTo>
                  <a:lnTo>
                    <a:pt x="1739" y="274"/>
                  </a:lnTo>
                  <a:lnTo>
                    <a:pt x="1739" y="227"/>
                  </a:lnTo>
                  <a:lnTo>
                    <a:pt x="118" y="227"/>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Oval 341"/>
            <p:cNvSpPr>
              <a:spLocks noChangeArrowheads="1"/>
            </p:cNvSpPr>
            <p:nvPr/>
          </p:nvSpPr>
          <p:spPr bwMode="auto">
            <a:xfrm>
              <a:off x="5595180" y="3726906"/>
              <a:ext cx="323850" cy="323850"/>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Freeform 342"/>
            <p:cNvSpPr>
              <a:spLocks noEditPoints="1"/>
            </p:cNvSpPr>
            <p:nvPr/>
          </p:nvSpPr>
          <p:spPr bwMode="auto">
            <a:xfrm>
              <a:off x="5595180" y="3726906"/>
              <a:ext cx="323850" cy="323850"/>
            </a:xfrm>
            <a:custGeom>
              <a:avLst/>
              <a:gdLst>
                <a:gd name="T0" fmla="*/ 43 w 86"/>
                <a:gd name="T1" fmla="*/ 9 h 86"/>
                <a:gd name="T2" fmla="*/ 76 w 86"/>
                <a:gd name="T3" fmla="*/ 43 h 86"/>
                <a:gd name="T4" fmla="*/ 43 w 86"/>
                <a:gd name="T5" fmla="*/ 77 h 86"/>
                <a:gd name="T6" fmla="*/ 9 w 86"/>
                <a:gd name="T7" fmla="*/ 43 h 86"/>
                <a:gd name="T8" fmla="*/ 43 w 86"/>
                <a:gd name="T9" fmla="*/ 9 h 86"/>
                <a:gd name="T10" fmla="*/ 43 w 86"/>
                <a:gd name="T11" fmla="*/ 0 h 86"/>
                <a:gd name="T12" fmla="*/ 0 w 86"/>
                <a:gd name="T13" fmla="*/ 43 h 86"/>
                <a:gd name="T14" fmla="*/ 43 w 86"/>
                <a:gd name="T15" fmla="*/ 86 h 86"/>
                <a:gd name="T16" fmla="*/ 86 w 86"/>
                <a:gd name="T17" fmla="*/ 43 h 86"/>
                <a:gd name="T18" fmla="*/ 43 w 86"/>
                <a:gd name="T1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9"/>
                  </a:moveTo>
                  <a:cubicBezTo>
                    <a:pt x="61" y="9"/>
                    <a:pt x="76" y="24"/>
                    <a:pt x="76" y="43"/>
                  </a:cubicBezTo>
                  <a:cubicBezTo>
                    <a:pt x="76" y="61"/>
                    <a:pt x="61" y="77"/>
                    <a:pt x="43" y="77"/>
                  </a:cubicBezTo>
                  <a:cubicBezTo>
                    <a:pt x="24" y="77"/>
                    <a:pt x="9" y="61"/>
                    <a:pt x="9" y="43"/>
                  </a:cubicBezTo>
                  <a:cubicBezTo>
                    <a:pt x="9" y="24"/>
                    <a:pt x="24" y="9"/>
                    <a:pt x="43" y="9"/>
                  </a:cubicBezTo>
                  <a:moveTo>
                    <a:pt x="43" y="0"/>
                  </a:moveTo>
                  <a:cubicBezTo>
                    <a:pt x="19" y="0"/>
                    <a:pt x="0" y="19"/>
                    <a:pt x="0" y="43"/>
                  </a:cubicBezTo>
                  <a:cubicBezTo>
                    <a:pt x="0" y="67"/>
                    <a:pt x="19" y="86"/>
                    <a:pt x="43" y="86"/>
                  </a:cubicBezTo>
                  <a:cubicBezTo>
                    <a:pt x="67" y="86"/>
                    <a:pt x="86" y="67"/>
                    <a:pt x="86" y="43"/>
                  </a:cubicBezTo>
                  <a:cubicBezTo>
                    <a:pt x="86" y="19"/>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343"/>
            <p:cNvSpPr>
              <a:spLocks/>
            </p:cNvSpPr>
            <p:nvPr/>
          </p:nvSpPr>
          <p:spPr bwMode="auto">
            <a:xfrm>
              <a:off x="5715830" y="3809456"/>
              <a:ext cx="52388" cy="153988"/>
            </a:xfrm>
            <a:custGeom>
              <a:avLst/>
              <a:gdLst>
                <a:gd name="T0" fmla="*/ 9 w 14"/>
                <a:gd name="T1" fmla="*/ 41 h 41"/>
                <a:gd name="T2" fmla="*/ 9 w 14"/>
                <a:gd name="T3" fmla="*/ 6 h 41"/>
                <a:gd name="T4" fmla="*/ 5 w 14"/>
                <a:gd name="T5" fmla="*/ 9 h 41"/>
                <a:gd name="T6" fmla="*/ 0 w 14"/>
                <a:gd name="T7" fmla="*/ 11 h 41"/>
                <a:gd name="T8" fmla="*/ 0 w 14"/>
                <a:gd name="T9" fmla="*/ 6 h 41"/>
                <a:gd name="T10" fmla="*/ 6 w 14"/>
                <a:gd name="T11" fmla="*/ 4 h 41"/>
                <a:gd name="T12" fmla="*/ 12 w 14"/>
                <a:gd name="T13" fmla="*/ 0 h 41"/>
                <a:gd name="T14" fmla="*/ 14 w 14"/>
                <a:gd name="T15" fmla="*/ 0 h 41"/>
                <a:gd name="T16" fmla="*/ 14 w 14"/>
                <a:gd name="T17" fmla="*/ 41 h 41"/>
                <a:gd name="T18" fmla="*/ 9 w 14"/>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41">
                  <a:moveTo>
                    <a:pt x="9" y="41"/>
                  </a:moveTo>
                  <a:cubicBezTo>
                    <a:pt x="9" y="6"/>
                    <a:pt x="9" y="6"/>
                    <a:pt x="9" y="6"/>
                  </a:cubicBezTo>
                  <a:cubicBezTo>
                    <a:pt x="8" y="7"/>
                    <a:pt x="7" y="8"/>
                    <a:pt x="5" y="9"/>
                  </a:cubicBezTo>
                  <a:cubicBezTo>
                    <a:pt x="3" y="10"/>
                    <a:pt x="1" y="11"/>
                    <a:pt x="0" y="11"/>
                  </a:cubicBezTo>
                  <a:cubicBezTo>
                    <a:pt x="0" y="6"/>
                    <a:pt x="0" y="6"/>
                    <a:pt x="0" y="6"/>
                  </a:cubicBezTo>
                  <a:cubicBezTo>
                    <a:pt x="2" y="6"/>
                    <a:pt x="4" y="5"/>
                    <a:pt x="6" y="4"/>
                  </a:cubicBezTo>
                  <a:cubicBezTo>
                    <a:pt x="9" y="2"/>
                    <a:pt x="11" y="1"/>
                    <a:pt x="12" y="0"/>
                  </a:cubicBezTo>
                  <a:cubicBezTo>
                    <a:pt x="14" y="0"/>
                    <a:pt x="14" y="0"/>
                    <a:pt x="14" y="0"/>
                  </a:cubicBezTo>
                  <a:cubicBezTo>
                    <a:pt x="14" y="41"/>
                    <a:pt x="14" y="41"/>
                    <a:pt x="14" y="41"/>
                  </a:cubicBezTo>
                  <a:lnTo>
                    <a:pt x="9" y="41"/>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Oval 344"/>
            <p:cNvSpPr>
              <a:spLocks noChangeArrowheads="1"/>
            </p:cNvSpPr>
            <p:nvPr/>
          </p:nvSpPr>
          <p:spPr bwMode="auto">
            <a:xfrm>
              <a:off x="6587368" y="4592094"/>
              <a:ext cx="323850" cy="323850"/>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 name="Freeform 345"/>
            <p:cNvSpPr>
              <a:spLocks noEditPoints="1"/>
            </p:cNvSpPr>
            <p:nvPr/>
          </p:nvSpPr>
          <p:spPr bwMode="auto">
            <a:xfrm>
              <a:off x="6587368" y="4592094"/>
              <a:ext cx="323850" cy="323850"/>
            </a:xfrm>
            <a:custGeom>
              <a:avLst/>
              <a:gdLst>
                <a:gd name="T0" fmla="*/ 43 w 86"/>
                <a:gd name="T1" fmla="*/ 9 h 86"/>
                <a:gd name="T2" fmla="*/ 77 w 86"/>
                <a:gd name="T3" fmla="*/ 43 h 86"/>
                <a:gd name="T4" fmla="*/ 43 w 86"/>
                <a:gd name="T5" fmla="*/ 76 h 86"/>
                <a:gd name="T6" fmla="*/ 10 w 86"/>
                <a:gd name="T7" fmla="*/ 43 h 86"/>
                <a:gd name="T8" fmla="*/ 43 w 86"/>
                <a:gd name="T9" fmla="*/ 9 h 86"/>
                <a:gd name="T10" fmla="*/ 43 w 86"/>
                <a:gd name="T11" fmla="*/ 0 h 86"/>
                <a:gd name="T12" fmla="*/ 0 w 86"/>
                <a:gd name="T13" fmla="*/ 43 h 86"/>
                <a:gd name="T14" fmla="*/ 43 w 86"/>
                <a:gd name="T15" fmla="*/ 86 h 86"/>
                <a:gd name="T16" fmla="*/ 86 w 86"/>
                <a:gd name="T17" fmla="*/ 43 h 86"/>
                <a:gd name="T18" fmla="*/ 43 w 86"/>
                <a:gd name="T1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9"/>
                  </a:moveTo>
                  <a:cubicBezTo>
                    <a:pt x="62" y="9"/>
                    <a:pt x="77" y="24"/>
                    <a:pt x="77" y="43"/>
                  </a:cubicBezTo>
                  <a:cubicBezTo>
                    <a:pt x="77" y="61"/>
                    <a:pt x="62" y="76"/>
                    <a:pt x="43" y="76"/>
                  </a:cubicBezTo>
                  <a:cubicBezTo>
                    <a:pt x="25" y="76"/>
                    <a:pt x="10" y="61"/>
                    <a:pt x="10" y="43"/>
                  </a:cubicBezTo>
                  <a:cubicBezTo>
                    <a:pt x="10" y="24"/>
                    <a:pt x="25" y="9"/>
                    <a:pt x="43" y="9"/>
                  </a:cubicBezTo>
                  <a:moveTo>
                    <a:pt x="43" y="0"/>
                  </a:moveTo>
                  <a:cubicBezTo>
                    <a:pt x="19" y="0"/>
                    <a:pt x="0" y="19"/>
                    <a:pt x="0" y="43"/>
                  </a:cubicBezTo>
                  <a:cubicBezTo>
                    <a:pt x="0" y="67"/>
                    <a:pt x="19" y="86"/>
                    <a:pt x="43" y="86"/>
                  </a:cubicBezTo>
                  <a:cubicBezTo>
                    <a:pt x="67" y="86"/>
                    <a:pt x="86" y="67"/>
                    <a:pt x="86" y="43"/>
                  </a:cubicBezTo>
                  <a:cubicBezTo>
                    <a:pt x="86" y="19"/>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5" name="Freeform 346"/>
            <p:cNvSpPr>
              <a:spLocks/>
            </p:cNvSpPr>
            <p:nvPr/>
          </p:nvSpPr>
          <p:spPr bwMode="auto">
            <a:xfrm>
              <a:off x="6703255" y="4671469"/>
              <a:ext cx="95250" cy="153988"/>
            </a:xfrm>
            <a:custGeom>
              <a:avLst/>
              <a:gdLst>
                <a:gd name="T0" fmla="*/ 18 w 25"/>
                <a:gd name="T1" fmla="*/ 11 h 41"/>
                <a:gd name="T2" fmla="*/ 16 w 25"/>
                <a:gd name="T3" fmla="*/ 6 h 41"/>
                <a:gd name="T4" fmla="*/ 11 w 25"/>
                <a:gd name="T5" fmla="*/ 4 h 41"/>
                <a:gd name="T6" fmla="*/ 6 w 25"/>
                <a:gd name="T7" fmla="*/ 5 h 41"/>
                <a:gd name="T8" fmla="*/ 1 w 25"/>
                <a:gd name="T9" fmla="*/ 9 h 41"/>
                <a:gd name="T10" fmla="*/ 1 w 25"/>
                <a:gd name="T11" fmla="*/ 4 h 41"/>
                <a:gd name="T12" fmla="*/ 6 w 25"/>
                <a:gd name="T13" fmla="*/ 1 h 41"/>
                <a:gd name="T14" fmla="*/ 12 w 25"/>
                <a:gd name="T15" fmla="*/ 0 h 41"/>
                <a:gd name="T16" fmla="*/ 20 w 25"/>
                <a:gd name="T17" fmla="*/ 3 h 41"/>
                <a:gd name="T18" fmla="*/ 23 w 25"/>
                <a:gd name="T19" fmla="*/ 11 h 41"/>
                <a:gd name="T20" fmla="*/ 21 w 25"/>
                <a:gd name="T21" fmla="*/ 19 h 41"/>
                <a:gd name="T22" fmla="*/ 14 w 25"/>
                <a:gd name="T23" fmla="*/ 25 h 41"/>
                <a:gd name="T24" fmla="*/ 8 w 25"/>
                <a:gd name="T25" fmla="*/ 31 h 41"/>
                <a:gd name="T26" fmla="*/ 5 w 25"/>
                <a:gd name="T27" fmla="*/ 34 h 41"/>
                <a:gd name="T28" fmla="*/ 5 w 25"/>
                <a:gd name="T29" fmla="*/ 37 h 41"/>
                <a:gd name="T30" fmla="*/ 25 w 25"/>
                <a:gd name="T31" fmla="*/ 37 h 41"/>
                <a:gd name="T32" fmla="*/ 25 w 25"/>
                <a:gd name="T33" fmla="*/ 41 h 41"/>
                <a:gd name="T34" fmla="*/ 0 w 25"/>
                <a:gd name="T35" fmla="*/ 41 h 41"/>
                <a:gd name="T36" fmla="*/ 0 w 25"/>
                <a:gd name="T37" fmla="*/ 39 h 41"/>
                <a:gd name="T38" fmla="*/ 1 w 25"/>
                <a:gd name="T39" fmla="*/ 34 h 41"/>
                <a:gd name="T40" fmla="*/ 4 w 25"/>
                <a:gd name="T41" fmla="*/ 29 h 41"/>
                <a:gd name="T42" fmla="*/ 11 w 25"/>
                <a:gd name="T43" fmla="*/ 23 h 41"/>
                <a:gd name="T44" fmla="*/ 17 w 25"/>
                <a:gd name="T45" fmla="*/ 18 h 41"/>
                <a:gd name="T46" fmla="*/ 18 w 25"/>
                <a:gd name="T47"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41">
                  <a:moveTo>
                    <a:pt x="18" y="11"/>
                  </a:moveTo>
                  <a:cubicBezTo>
                    <a:pt x="18" y="9"/>
                    <a:pt x="18" y="7"/>
                    <a:pt x="16" y="6"/>
                  </a:cubicBezTo>
                  <a:cubicBezTo>
                    <a:pt x="15" y="5"/>
                    <a:pt x="13" y="4"/>
                    <a:pt x="11" y="4"/>
                  </a:cubicBezTo>
                  <a:cubicBezTo>
                    <a:pt x="9" y="4"/>
                    <a:pt x="8" y="4"/>
                    <a:pt x="6" y="5"/>
                  </a:cubicBezTo>
                  <a:cubicBezTo>
                    <a:pt x="4" y="6"/>
                    <a:pt x="3" y="7"/>
                    <a:pt x="1" y="9"/>
                  </a:cubicBezTo>
                  <a:cubicBezTo>
                    <a:pt x="1" y="4"/>
                    <a:pt x="1" y="4"/>
                    <a:pt x="1" y="4"/>
                  </a:cubicBezTo>
                  <a:cubicBezTo>
                    <a:pt x="3" y="3"/>
                    <a:pt x="4" y="2"/>
                    <a:pt x="6" y="1"/>
                  </a:cubicBezTo>
                  <a:cubicBezTo>
                    <a:pt x="7" y="0"/>
                    <a:pt x="9" y="0"/>
                    <a:pt x="12" y="0"/>
                  </a:cubicBezTo>
                  <a:cubicBezTo>
                    <a:pt x="15" y="0"/>
                    <a:pt x="18" y="1"/>
                    <a:pt x="20" y="3"/>
                  </a:cubicBezTo>
                  <a:cubicBezTo>
                    <a:pt x="22" y="5"/>
                    <a:pt x="23" y="8"/>
                    <a:pt x="23" y="11"/>
                  </a:cubicBezTo>
                  <a:cubicBezTo>
                    <a:pt x="23" y="14"/>
                    <a:pt x="23" y="16"/>
                    <a:pt x="21" y="19"/>
                  </a:cubicBezTo>
                  <a:cubicBezTo>
                    <a:pt x="20" y="21"/>
                    <a:pt x="18" y="23"/>
                    <a:pt x="14" y="25"/>
                  </a:cubicBezTo>
                  <a:cubicBezTo>
                    <a:pt x="11" y="28"/>
                    <a:pt x="9" y="30"/>
                    <a:pt x="8" y="31"/>
                  </a:cubicBezTo>
                  <a:cubicBezTo>
                    <a:pt x="6" y="32"/>
                    <a:pt x="6" y="33"/>
                    <a:pt x="5" y="34"/>
                  </a:cubicBezTo>
                  <a:cubicBezTo>
                    <a:pt x="5" y="34"/>
                    <a:pt x="5" y="36"/>
                    <a:pt x="5" y="37"/>
                  </a:cubicBezTo>
                  <a:cubicBezTo>
                    <a:pt x="25" y="37"/>
                    <a:pt x="25" y="37"/>
                    <a:pt x="25" y="37"/>
                  </a:cubicBezTo>
                  <a:cubicBezTo>
                    <a:pt x="25" y="41"/>
                    <a:pt x="25" y="41"/>
                    <a:pt x="25" y="41"/>
                  </a:cubicBezTo>
                  <a:cubicBezTo>
                    <a:pt x="0" y="41"/>
                    <a:pt x="0" y="41"/>
                    <a:pt x="0" y="41"/>
                  </a:cubicBezTo>
                  <a:cubicBezTo>
                    <a:pt x="0" y="39"/>
                    <a:pt x="0" y="39"/>
                    <a:pt x="0" y="39"/>
                  </a:cubicBezTo>
                  <a:cubicBezTo>
                    <a:pt x="0" y="37"/>
                    <a:pt x="0" y="35"/>
                    <a:pt x="1" y="34"/>
                  </a:cubicBezTo>
                  <a:cubicBezTo>
                    <a:pt x="1" y="32"/>
                    <a:pt x="2" y="31"/>
                    <a:pt x="4" y="29"/>
                  </a:cubicBezTo>
                  <a:cubicBezTo>
                    <a:pt x="5" y="28"/>
                    <a:pt x="7" y="26"/>
                    <a:pt x="11" y="23"/>
                  </a:cubicBezTo>
                  <a:cubicBezTo>
                    <a:pt x="14" y="21"/>
                    <a:pt x="16" y="19"/>
                    <a:pt x="17" y="18"/>
                  </a:cubicBezTo>
                  <a:cubicBezTo>
                    <a:pt x="18" y="16"/>
                    <a:pt x="18" y="14"/>
                    <a:pt x="18" y="1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6" name="Oval 347"/>
            <p:cNvSpPr>
              <a:spLocks noChangeArrowheads="1"/>
            </p:cNvSpPr>
            <p:nvPr/>
          </p:nvSpPr>
          <p:spPr bwMode="auto">
            <a:xfrm>
              <a:off x="7038218" y="3869781"/>
              <a:ext cx="323850"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7" name="Freeform 348"/>
            <p:cNvSpPr>
              <a:spLocks noEditPoints="1"/>
            </p:cNvSpPr>
            <p:nvPr/>
          </p:nvSpPr>
          <p:spPr bwMode="auto">
            <a:xfrm>
              <a:off x="7038218" y="3869781"/>
              <a:ext cx="323850" cy="327025"/>
            </a:xfrm>
            <a:custGeom>
              <a:avLst/>
              <a:gdLst>
                <a:gd name="T0" fmla="*/ 43 w 86"/>
                <a:gd name="T1" fmla="*/ 10 h 87"/>
                <a:gd name="T2" fmla="*/ 77 w 86"/>
                <a:gd name="T3" fmla="*/ 44 h 87"/>
                <a:gd name="T4" fmla="*/ 43 w 86"/>
                <a:gd name="T5" fmla="*/ 77 h 87"/>
                <a:gd name="T6" fmla="*/ 10 w 86"/>
                <a:gd name="T7" fmla="*/ 44 h 87"/>
                <a:gd name="T8" fmla="*/ 43 w 86"/>
                <a:gd name="T9" fmla="*/ 10 h 87"/>
                <a:gd name="T10" fmla="*/ 43 w 86"/>
                <a:gd name="T11" fmla="*/ 0 h 87"/>
                <a:gd name="T12" fmla="*/ 0 w 86"/>
                <a:gd name="T13" fmla="*/ 44 h 87"/>
                <a:gd name="T14" fmla="*/ 43 w 86"/>
                <a:gd name="T15" fmla="*/ 87 h 87"/>
                <a:gd name="T16" fmla="*/ 86 w 86"/>
                <a:gd name="T17" fmla="*/ 44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4"/>
                  </a:cubicBezTo>
                  <a:cubicBezTo>
                    <a:pt x="77" y="62"/>
                    <a:pt x="62" y="77"/>
                    <a:pt x="43" y="77"/>
                  </a:cubicBezTo>
                  <a:cubicBezTo>
                    <a:pt x="25" y="77"/>
                    <a:pt x="10" y="62"/>
                    <a:pt x="10" y="44"/>
                  </a:cubicBezTo>
                  <a:cubicBezTo>
                    <a:pt x="10" y="25"/>
                    <a:pt x="25" y="10"/>
                    <a:pt x="43" y="10"/>
                  </a:cubicBezTo>
                  <a:moveTo>
                    <a:pt x="43" y="0"/>
                  </a:moveTo>
                  <a:cubicBezTo>
                    <a:pt x="19" y="0"/>
                    <a:pt x="0" y="20"/>
                    <a:pt x="0" y="44"/>
                  </a:cubicBezTo>
                  <a:cubicBezTo>
                    <a:pt x="0" y="68"/>
                    <a:pt x="19" y="87"/>
                    <a:pt x="43" y="87"/>
                  </a:cubicBezTo>
                  <a:cubicBezTo>
                    <a:pt x="67" y="87"/>
                    <a:pt x="86" y="68"/>
                    <a:pt x="86" y="44"/>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8" name="Freeform 349"/>
            <p:cNvSpPr>
              <a:spLocks/>
            </p:cNvSpPr>
            <p:nvPr/>
          </p:nvSpPr>
          <p:spPr bwMode="auto">
            <a:xfrm>
              <a:off x="7154105" y="3952331"/>
              <a:ext cx="90488" cy="158750"/>
            </a:xfrm>
            <a:custGeom>
              <a:avLst/>
              <a:gdLst>
                <a:gd name="T0" fmla="*/ 24 w 24"/>
                <a:gd name="T1" fmla="*/ 30 h 42"/>
                <a:gd name="T2" fmla="*/ 20 w 24"/>
                <a:gd name="T3" fmla="*/ 38 h 42"/>
                <a:gd name="T4" fmla="*/ 10 w 24"/>
                <a:gd name="T5" fmla="*/ 42 h 42"/>
                <a:gd name="T6" fmla="*/ 0 w 24"/>
                <a:gd name="T7" fmla="*/ 40 h 42"/>
                <a:gd name="T8" fmla="*/ 0 w 24"/>
                <a:gd name="T9" fmla="*/ 35 h 42"/>
                <a:gd name="T10" fmla="*/ 10 w 24"/>
                <a:gd name="T11" fmla="*/ 38 h 42"/>
                <a:gd name="T12" fmla="*/ 16 w 24"/>
                <a:gd name="T13" fmla="*/ 36 h 42"/>
                <a:gd name="T14" fmla="*/ 19 w 24"/>
                <a:gd name="T15" fmla="*/ 30 h 42"/>
                <a:gd name="T16" fmla="*/ 8 w 24"/>
                <a:gd name="T17" fmla="*/ 22 h 42"/>
                <a:gd name="T18" fmla="*/ 4 w 24"/>
                <a:gd name="T19" fmla="*/ 22 h 42"/>
                <a:gd name="T20" fmla="*/ 4 w 24"/>
                <a:gd name="T21" fmla="*/ 18 h 42"/>
                <a:gd name="T22" fmla="*/ 8 w 24"/>
                <a:gd name="T23" fmla="*/ 18 h 42"/>
                <a:gd name="T24" fmla="*/ 18 w 24"/>
                <a:gd name="T25" fmla="*/ 11 h 42"/>
                <a:gd name="T26" fmla="*/ 10 w 24"/>
                <a:gd name="T27" fmla="*/ 4 h 42"/>
                <a:gd name="T28" fmla="*/ 2 w 24"/>
                <a:gd name="T29" fmla="*/ 7 h 42"/>
                <a:gd name="T30" fmla="*/ 2 w 24"/>
                <a:gd name="T31" fmla="*/ 2 h 42"/>
                <a:gd name="T32" fmla="*/ 11 w 24"/>
                <a:gd name="T33" fmla="*/ 0 h 42"/>
                <a:gd name="T34" fmla="*/ 19 w 24"/>
                <a:gd name="T35" fmla="*/ 3 h 42"/>
                <a:gd name="T36" fmla="*/ 22 w 24"/>
                <a:gd name="T37" fmla="*/ 10 h 42"/>
                <a:gd name="T38" fmla="*/ 14 w 24"/>
                <a:gd name="T39" fmla="*/ 20 h 42"/>
                <a:gd name="T40" fmla="*/ 14 w 24"/>
                <a:gd name="T41" fmla="*/ 20 h 42"/>
                <a:gd name="T42" fmla="*/ 21 w 24"/>
                <a:gd name="T43" fmla="*/ 23 h 42"/>
                <a:gd name="T44" fmla="*/ 24 w 24"/>
                <a:gd name="T45"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42">
                  <a:moveTo>
                    <a:pt x="24" y="30"/>
                  </a:moveTo>
                  <a:cubicBezTo>
                    <a:pt x="24" y="33"/>
                    <a:pt x="22" y="36"/>
                    <a:pt x="20" y="38"/>
                  </a:cubicBezTo>
                  <a:cubicBezTo>
                    <a:pt x="17" y="41"/>
                    <a:pt x="14" y="42"/>
                    <a:pt x="10" y="42"/>
                  </a:cubicBezTo>
                  <a:cubicBezTo>
                    <a:pt x="6" y="42"/>
                    <a:pt x="3" y="41"/>
                    <a:pt x="0" y="40"/>
                  </a:cubicBezTo>
                  <a:cubicBezTo>
                    <a:pt x="0" y="35"/>
                    <a:pt x="0" y="35"/>
                    <a:pt x="0" y="35"/>
                  </a:cubicBezTo>
                  <a:cubicBezTo>
                    <a:pt x="3" y="37"/>
                    <a:pt x="6" y="38"/>
                    <a:pt x="10" y="38"/>
                  </a:cubicBezTo>
                  <a:cubicBezTo>
                    <a:pt x="13" y="38"/>
                    <a:pt x="15" y="37"/>
                    <a:pt x="16" y="36"/>
                  </a:cubicBezTo>
                  <a:cubicBezTo>
                    <a:pt x="18" y="34"/>
                    <a:pt x="19" y="32"/>
                    <a:pt x="19" y="30"/>
                  </a:cubicBezTo>
                  <a:cubicBezTo>
                    <a:pt x="19" y="25"/>
                    <a:pt x="15" y="22"/>
                    <a:pt x="8" y="22"/>
                  </a:cubicBezTo>
                  <a:cubicBezTo>
                    <a:pt x="4" y="22"/>
                    <a:pt x="4" y="22"/>
                    <a:pt x="4" y="22"/>
                  </a:cubicBezTo>
                  <a:cubicBezTo>
                    <a:pt x="4" y="18"/>
                    <a:pt x="4" y="18"/>
                    <a:pt x="4" y="18"/>
                  </a:cubicBezTo>
                  <a:cubicBezTo>
                    <a:pt x="8" y="18"/>
                    <a:pt x="8" y="18"/>
                    <a:pt x="8" y="18"/>
                  </a:cubicBezTo>
                  <a:cubicBezTo>
                    <a:pt x="14" y="18"/>
                    <a:pt x="18" y="16"/>
                    <a:pt x="18" y="11"/>
                  </a:cubicBezTo>
                  <a:cubicBezTo>
                    <a:pt x="18" y="6"/>
                    <a:pt x="15" y="4"/>
                    <a:pt x="10" y="4"/>
                  </a:cubicBezTo>
                  <a:cubicBezTo>
                    <a:pt x="7" y="4"/>
                    <a:pt x="4" y="5"/>
                    <a:pt x="2" y="7"/>
                  </a:cubicBezTo>
                  <a:cubicBezTo>
                    <a:pt x="2" y="2"/>
                    <a:pt x="2" y="2"/>
                    <a:pt x="2" y="2"/>
                  </a:cubicBezTo>
                  <a:cubicBezTo>
                    <a:pt x="5" y="1"/>
                    <a:pt x="8" y="0"/>
                    <a:pt x="11" y="0"/>
                  </a:cubicBezTo>
                  <a:cubicBezTo>
                    <a:pt x="14" y="0"/>
                    <a:pt x="17" y="1"/>
                    <a:pt x="19" y="3"/>
                  </a:cubicBezTo>
                  <a:cubicBezTo>
                    <a:pt x="21" y="4"/>
                    <a:pt x="22" y="7"/>
                    <a:pt x="22" y="10"/>
                  </a:cubicBezTo>
                  <a:cubicBezTo>
                    <a:pt x="22" y="15"/>
                    <a:pt x="20" y="18"/>
                    <a:pt x="14" y="20"/>
                  </a:cubicBezTo>
                  <a:cubicBezTo>
                    <a:pt x="14" y="20"/>
                    <a:pt x="14" y="20"/>
                    <a:pt x="14" y="20"/>
                  </a:cubicBezTo>
                  <a:cubicBezTo>
                    <a:pt x="17" y="20"/>
                    <a:pt x="19" y="21"/>
                    <a:pt x="21" y="23"/>
                  </a:cubicBezTo>
                  <a:cubicBezTo>
                    <a:pt x="23" y="25"/>
                    <a:pt x="24" y="27"/>
                    <a:pt x="24" y="3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9" name="Oval 350"/>
            <p:cNvSpPr>
              <a:spLocks noChangeArrowheads="1"/>
            </p:cNvSpPr>
            <p:nvPr/>
          </p:nvSpPr>
          <p:spPr bwMode="auto">
            <a:xfrm>
              <a:off x="5844418" y="4731794"/>
              <a:ext cx="322263"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0" name="Freeform 351"/>
            <p:cNvSpPr>
              <a:spLocks noEditPoints="1"/>
            </p:cNvSpPr>
            <p:nvPr/>
          </p:nvSpPr>
          <p:spPr bwMode="auto">
            <a:xfrm>
              <a:off x="5844418" y="4731794"/>
              <a:ext cx="322263" cy="327025"/>
            </a:xfrm>
            <a:custGeom>
              <a:avLst/>
              <a:gdLst>
                <a:gd name="T0" fmla="*/ 43 w 86"/>
                <a:gd name="T1" fmla="*/ 10 h 87"/>
                <a:gd name="T2" fmla="*/ 77 w 86"/>
                <a:gd name="T3" fmla="*/ 44 h 87"/>
                <a:gd name="T4" fmla="*/ 43 w 86"/>
                <a:gd name="T5" fmla="*/ 77 h 87"/>
                <a:gd name="T6" fmla="*/ 10 w 86"/>
                <a:gd name="T7" fmla="*/ 44 h 87"/>
                <a:gd name="T8" fmla="*/ 43 w 86"/>
                <a:gd name="T9" fmla="*/ 10 h 87"/>
                <a:gd name="T10" fmla="*/ 43 w 86"/>
                <a:gd name="T11" fmla="*/ 0 h 87"/>
                <a:gd name="T12" fmla="*/ 0 w 86"/>
                <a:gd name="T13" fmla="*/ 44 h 87"/>
                <a:gd name="T14" fmla="*/ 43 w 86"/>
                <a:gd name="T15" fmla="*/ 87 h 87"/>
                <a:gd name="T16" fmla="*/ 86 w 86"/>
                <a:gd name="T17" fmla="*/ 44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4"/>
                  </a:cubicBezTo>
                  <a:cubicBezTo>
                    <a:pt x="77" y="62"/>
                    <a:pt x="62" y="77"/>
                    <a:pt x="43" y="77"/>
                  </a:cubicBezTo>
                  <a:cubicBezTo>
                    <a:pt x="25" y="77"/>
                    <a:pt x="10" y="62"/>
                    <a:pt x="10" y="44"/>
                  </a:cubicBezTo>
                  <a:cubicBezTo>
                    <a:pt x="10" y="25"/>
                    <a:pt x="25" y="10"/>
                    <a:pt x="43" y="10"/>
                  </a:cubicBezTo>
                  <a:moveTo>
                    <a:pt x="43" y="0"/>
                  </a:moveTo>
                  <a:cubicBezTo>
                    <a:pt x="19" y="0"/>
                    <a:pt x="0" y="20"/>
                    <a:pt x="0" y="44"/>
                  </a:cubicBezTo>
                  <a:cubicBezTo>
                    <a:pt x="0" y="67"/>
                    <a:pt x="19" y="87"/>
                    <a:pt x="43" y="87"/>
                  </a:cubicBezTo>
                  <a:cubicBezTo>
                    <a:pt x="67" y="87"/>
                    <a:pt x="86" y="67"/>
                    <a:pt x="86" y="44"/>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Freeform 352"/>
            <p:cNvSpPr>
              <a:spLocks noEditPoints="1"/>
            </p:cNvSpPr>
            <p:nvPr/>
          </p:nvSpPr>
          <p:spPr bwMode="auto">
            <a:xfrm>
              <a:off x="5938080" y="4817519"/>
              <a:ext cx="134938" cy="153988"/>
            </a:xfrm>
            <a:custGeom>
              <a:avLst/>
              <a:gdLst>
                <a:gd name="T0" fmla="*/ 36 w 36"/>
                <a:gd name="T1" fmla="*/ 41 h 41"/>
                <a:gd name="T2" fmla="*/ 31 w 36"/>
                <a:gd name="T3" fmla="*/ 41 h 41"/>
                <a:gd name="T4" fmla="*/ 27 w 36"/>
                <a:gd name="T5" fmla="*/ 29 h 41"/>
                <a:gd name="T6" fmla="*/ 10 w 36"/>
                <a:gd name="T7" fmla="*/ 29 h 41"/>
                <a:gd name="T8" fmla="*/ 6 w 36"/>
                <a:gd name="T9" fmla="*/ 41 h 41"/>
                <a:gd name="T10" fmla="*/ 0 w 36"/>
                <a:gd name="T11" fmla="*/ 41 h 41"/>
                <a:gd name="T12" fmla="*/ 16 w 36"/>
                <a:gd name="T13" fmla="*/ 0 h 41"/>
                <a:gd name="T14" fmla="*/ 21 w 36"/>
                <a:gd name="T15" fmla="*/ 0 h 41"/>
                <a:gd name="T16" fmla="*/ 36 w 36"/>
                <a:gd name="T17" fmla="*/ 41 h 41"/>
                <a:gd name="T18" fmla="*/ 25 w 36"/>
                <a:gd name="T19" fmla="*/ 25 h 41"/>
                <a:gd name="T20" fmla="*/ 19 w 36"/>
                <a:gd name="T21" fmla="*/ 8 h 41"/>
                <a:gd name="T22" fmla="*/ 18 w 36"/>
                <a:gd name="T23" fmla="*/ 5 h 41"/>
                <a:gd name="T24" fmla="*/ 18 w 36"/>
                <a:gd name="T25" fmla="*/ 5 h 41"/>
                <a:gd name="T26" fmla="*/ 17 w 36"/>
                <a:gd name="T27" fmla="*/ 8 h 41"/>
                <a:gd name="T28" fmla="*/ 11 w 36"/>
                <a:gd name="T29" fmla="*/ 25 h 41"/>
                <a:gd name="T30" fmla="*/ 25 w 36"/>
                <a:gd name="T31"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41">
                  <a:moveTo>
                    <a:pt x="36" y="41"/>
                  </a:moveTo>
                  <a:cubicBezTo>
                    <a:pt x="31" y="41"/>
                    <a:pt x="31" y="41"/>
                    <a:pt x="31" y="41"/>
                  </a:cubicBezTo>
                  <a:cubicBezTo>
                    <a:pt x="27" y="29"/>
                    <a:pt x="27" y="29"/>
                    <a:pt x="27" y="29"/>
                  </a:cubicBezTo>
                  <a:cubicBezTo>
                    <a:pt x="10" y="29"/>
                    <a:pt x="10" y="29"/>
                    <a:pt x="10" y="29"/>
                  </a:cubicBezTo>
                  <a:cubicBezTo>
                    <a:pt x="6" y="41"/>
                    <a:pt x="6" y="41"/>
                    <a:pt x="6" y="41"/>
                  </a:cubicBezTo>
                  <a:cubicBezTo>
                    <a:pt x="0" y="41"/>
                    <a:pt x="0" y="41"/>
                    <a:pt x="0" y="41"/>
                  </a:cubicBezTo>
                  <a:cubicBezTo>
                    <a:pt x="16" y="0"/>
                    <a:pt x="16" y="0"/>
                    <a:pt x="16" y="0"/>
                  </a:cubicBezTo>
                  <a:cubicBezTo>
                    <a:pt x="21" y="0"/>
                    <a:pt x="21" y="0"/>
                    <a:pt x="21" y="0"/>
                  </a:cubicBezTo>
                  <a:lnTo>
                    <a:pt x="36" y="41"/>
                  </a:lnTo>
                  <a:close/>
                  <a:moveTo>
                    <a:pt x="25" y="25"/>
                  </a:moveTo>
                  <a:cubicBezTo>
                    <a:pt x="19" y="8"/>
                    <a:pt x="19" y="8"/>
                    <a:pt x="19" y="8"/>
                  </a:cubicBezTo>
                  <a:cubicBezTo>
                    <a:pt x="19" y="8"/>
                    <a:pt x="18" y="7"/>
                    <a:pt x="18" y="5"/>
                  </a:cubicBezTo>
                  <a:cubicBezTo>
                    <a:pt x="18" y="5"/>
                    <a:pt x="18" y="5"/>
                    <a:pt x="18" y="5"/>
                  </a:cubicBezTo>
                  <a:cubicBezTo>
                    <a:pt x="18" y="6"/>
                    <a:pt x="18" y="7"/>
                    <a:pt x="17" y="8"/>
                  </a:cubicBezTo>
                  <a:cubicBezTo>
                    <a:pt x="11" y="25"/>
                    <a:pt x="11" y="25"/>
                    <a:pt x="11" y="25"/>
                  </a:cubicBezTo>
                  <a:lnTo>
                    <a:pt x="25" y="25"/>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2" name="Oval 353"/>
            <p:cNvSpPr>
              <a:spLocks noChangeArrowheads="1"/>
            </p:cNvSpPr>
            <p:nvPr/>
          </p:nvSpPr>
          <p:spPr bwMode="auto">
            <a:xfrm>
              <a:off x="6323843" y="3290344"/>
              <a:ext cx="327025"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3" name="Freeform 354"/>
            <p:cNvSpPr>
              <a:spLocks noEditPoints="1"/>
            </p:cNvSpPr>
            <p:nvPr/>
          </p:nvSpPr>
          <p:spPr bwMode="auto">
            <a:xfrm>
              <a:off x="6323843" y="3290344"/>
              <a:ext cx="327025" cy="327025"/>
            </a:xfrm>
            <a:custGeom>
              <a:avLst/>
              <a:gdLst>
                <a:gd name="T0" fmla="*/ 44 w 87"/>
                <a:gd name="T1" fmla="*/ 10 h 87"/>
                <a:gd name="T2" fmla="*/ 77 w 87"/>
                <a:gd name="T3" fmla="*/ 43 h 87"/>
                <a:gd name="T4" fmla="*/ 44 w 87"/>
                <a:gd name="T5" fmla="*/ 77 h 87"/>
                <a:gd name="T6" fmla="*/ 10 w 87"/>
                <a:gd name="T7" fmla="*/ 43 h 87"/>
                <a:gd name="T8" fmla="*/ 44 w 87"/>
                <a:gd name="T9" fmla="*/ 10 h 87"/>
                <a:gd name="T10" fmla="*/ 44 w 87"/>
                <a:gd name="T11" fmla="*/ 0 h 87"/>
                <a:gd name="T12" fmla="*/ 0 w 87"/>
                <a:gd name="T13" fmla="*/ 43 h 87"/>
                <a:gd name="T14" fmla="*/ 44 w 87"/>
                <a:gd name="T15" fmla="*/ 87 h 87"/>
                <a:gd name="T16" fmla="*/ 87 w 87"/>
                <a:gd name="T17" fmla="*/ 43 h 87"/>
                <a:gd name="T18" fmla="*/ 44 w 87"/>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44" y="10"/>
                  </a:moveTo>
                  <a:cubicBezTo>
                    <a:pt x="62" y="10"/>
                    <a:pt x="77" y="25"/>
                    <a:pt x="77" y="43"/>
                  </a:cubicBezTo>
                  <a:cubicBezTo>
                    <a:pt x="77" y="62"/>
                    <a:pt x="62" y="77"/>
                    <a:pt x="44" y="77"/>
                  </a:cubicBezTo>
                  <a:cubicBezTo>
                    <a:pt x="25" y="77"/>
                    <a:pt x="10" y="62"/>
                    <a:pt x="10" y="43"/>
                  </a:cubicBezTo>
                  <a:cubicBezTo>
                    <a:pt x="10" y="25"/>
                    <a:pt x="25" y="10"/>
                    <a:pt x="44" y="10"/>
                  </a:cubicBezTo>
                  <a:moveTo>
                    <a:pt x="44" y="0"/>
                  </a:moveTo>
                  <a:cubicBezTo>
                    <a:pt x="20" y="0"/>
                    <a:pt x="0" y="20"/>
                    <a:pt x="0" y="43"/>
                  </a:cubicBezTo>
                  <a:cubicBezTo>
                    <a:pt x="0" y="67"/>
                    <a:pt x="20" y="87"/>
                    <a:pt x="44" y="87"/>
                  </a:cubicBezTo>
                  <a:cubicBezTo>
                    <a:pt x="68" y="87"/>
                    <a:pt x="87" y="67"/>
                    <a:pt x="87" y="43"/>
                  </a:cubicBezTo>
                  <a:cubicBezTo>
                    <a:pt x="87" y="20"/>
                    <a:pt x="68" y="0"/>
                    <a:pt x="44"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4" name="Freeform 355"/>
            <p:cNvSpPr>
              <a:spLocks noEditPoints="1"/>
            </p:cNvSpPr>
            <p:nvPr/>
          </p:nvSpPr>
          <p:spPr bwMode="auto">
            <a:xfrm>
              <a:off x="6444493" y="3377656"/>
              <a:ext cx="93663" cy="149225"/>
            </a:xfrm>
            <a:custGeom>
              <a:avLst/>
              <a:gdLst>
                <a:gd name="T0" fmla="*/ 25 w 25"/>
                <a:gd name="T1" fmla="*/ 29 h 40"/>
                <a:gd name="T2" fmla="*/ 22 w 25"/>
                <a:gd name="T3" fmla="*/ 37 h 40"/>
                <a:gd name="T4" fmla="*/ 12 w 25"/>
                <a:gd name="T5" fmla="*/ 40 h 40"/>
                <a:gd name="T6" fmla="*/ 0 w 25"/>
                <a:gd name="T7" fmla="*/ 40 h 40"/>
                <a:gd name="T8" fmla="*/ 0 w 25"/>
                <a:gd name="T9" fmla="*/ 0 h 40"/>
                <a:gd name="T10" fmla="*/ 12 w 25"/>
                <a:gd name="T11" fmla="*/ 0 h 40"/>
                <a:gd name="T12" fmla="*/ 20 w 25"/>
                <a:gd name="T13" fmla="*/ 3 h 40"/>
                <a:gd name="T14" fmla="*/ 23 w 25"/>
                <a:gd name="T15" fmla="*/ 9 h 40"/>
                <a:gd name="T16" fmla="*/ 21 w 25"/>
                <a:gd name="T17" fmla="*/ 15 h 40"/>
                <a:gd name="T18" fmla="*/ 16 w 25"/>
                <a:gd name="T19" fmla="*/ 19 h 40"/>
                <a:gd name="T20" fmla="*/ 16 w 25"/>
                <a:gd name="T21" fmla="*/ 19 h 40"/>
                <a:gd name="T22" fmla="*/ 23 w 25"/>
                <a:gd name="T23" fmla="*/ 22 h 40"/>
                <a:gd name="T24" fmla="*/ 25 w 25"/>
                <a:gd name="T25" fmla="*/ 29 h 40"/>
                <a:gd name="T26" fmla="*/ 18 w 25"/>
                <a:gd name="T27" fmla="*/ 10 h 40"/>
                <a:gd name="T28" fmla="*/ 11 w 25"/>
                <a:gd name="T29" fmla="*/ 4 h 40"/>
                <a:gd name="T30" fmla="*/ 5 w 25"/>
                <a:gd name="T31" fmla="*/ 4 h 40"/>
                <a:gd name="T32" fmla="*/ 5 w 25"/>
                <a:gd name="T33" fmla="*/ 17 h 40"/>
                <a:gd name="T34" fmla="*/ 10 w 25"/>
                <a:gd name="T35" fmla="*/ 17 h 40"/>
                <a:gd name="T36" fmla="*/ 16 w 25"/>
                <a:gd name="T37" fmla="*/ 16 h 40"/>
                <a:gd name="T38" fmla="*/ 18 w 25"/>
                <a:gd name="T39" fmla="*/ 10 h 40"/>
                <a:gd name="T40" fmla="*/ 20 w 25"/>
                <a:gd name="T41" fmla="*/ 29 h 40"/>
                <a:gd name="T42" fmla="*/ 11 w 25"/>
                <a:gd name="T43" fmla="*/ 22 h 40"/>
                <a:gd name="T44" fmla="*/ 5 w 25"/>
                <a:gd name="T45" fmla="*/ 22 h 40"/>
                <a:gd name="T46" fmla="*/ 5 w 25"/>
                <a:gd name="T47" fmla="*/ 36 h 40"/>
                <a:gd name="T48" fmla="*/ 12 w 25"/>
                <a:gd name="T49" fmla="*/ 36 h 40"/>
                <a:gd name="T50" fmla="*/ 18 w 25"/>
                <a:gd name="T51" fmla="*/ 34 h 40"/>
                <a:gd name="T52" fmla="*/ 20 w 25"/>
                <a:gd name="T53"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0">
                  <a:moveTo>
                    <a:pt x="25" y="29"/>
                  </a:moveTo>
                  <a:cubicBezTo>
                    <a:pt x="25" y="32"/>
                    <a:pt x="24" y="35"/>
                    <a:pt x="22" y="37"/>
                  </a:cubicBezTo>
                  <a:cubicBezTo>
                    <a:pt x="19" y="39"/>
                    <a:pt x="16" y="40"/>
                    <a:pt x="12" y="40"/>
                  </a:cubicBezTo>
                  <a:cubicBezTo>
                    <a:pt x="0" y="40"/>
                    <a:pt x="0" y="40"/>
                    <a:pt x="0" y="40"/>
                  </a:cubicBezTo>
                  <a:cubicBezTo>
                    <a:pt x="0" y="0"/>
                    <a:pt x="0" y="0"/>
                    <a:pt x="0" y="0"/>
                  </a:cubicBezTo>
                  <a:cubicBezTo>
                    <a:pt x="12" y="0"/>
                    <a:pt x="12" y="0"/>
                    <a:pt x="12" y="0"/>
                  </a:cubicBezTo>
                  <a:cubicBezTo>
                    <a:pt x="15" y="0"/>
                    <a:pt x="18" y="1"/>
                    <a:pt x="20" y="3"/>
                  </a:cubicBezTo>
                  <a:cubicBezTo>
                    <a:pt x="22" y="4"/>
                    <a:pt x="23" y="7"/>
                    <a:pt x="23" y="9"/>
                  </a:cubicBezTo>
                  <a:cubicBezTo>
                    <a:pt x="23" y="12"/>
                    <a:pt x="23" y="14"/>
                    <a:pt x="21" y="15"/>
                  </a:cubicBezTo>
                  <a:cubicBezTo>
                    <a:pt x="20" y="17"/>
                    <a:pt x="18" y="18"/>
                    <a:pt x="16" y="19"/>
                  </a:cubicBezTo>
                  <a:cubicBezTo>
                    <a:pt x="16" y="19"/>
                    <a:pt x="16" y="19"/>
                    <a:pt x="16" y="19"/>
                  </a:cubicBezTo>
                  <a:cubicBezTo>
                    <a:pt x="19" y="19"/>
                    <a:pt x="21" y="20"/>
                    <a:pt x="23" y="22"/>
                  </a:cubicBezTo>
                  <a:cubicBezTo>
                    <a:pt x="24" y="24"/>
                    <a:pt x="25" y="26"/>
                    <a:pt x="25" y="29"/>
                  </a:cubicBezTo>
                  <a:close/>
                  <a:moveTo>
                    <a:pt x="18" y="10"/>
                  </a:moveTo>
                  <a:cubicBezTo>
                    <a:pt x="18" y="6"/>
                    <a:pt x="16" y="4"/>
                    <a:pt x="11" y="4"/>
                  </a:cubicBezTo>
                  <a:cubicBezTo>
                    <a:pt x="5" y="4"/>
                    <a:pt x="5" y="4"/>
                    <a:pt x="5" y="4"/>
                  </a:cubicBezTo>
                  <a:cubicBezTo>
                    <a:pt x="5" y="17"/>
                    <a:pt x="5" y="17"/>
                    <a:pt x="5" y="17"/>
                  </a:cubicBezTo>
                  <a:cubicBezTo>
                    <a:pt x="10" y="17"/>
                    <a:pt x="10" y="17"/>
                    <a:pt x="10" y="17"/>
                  </a:cubicBezTo>
                  <a:cubicBezTo>
                    <a:pt x="13" y="17"/>
                    <a:pt x="15" y="17"/>
                    <a:pt x="16" y="16"/>
                  </a:cubicBezTo>
                  <a:cubicBezTo>
                    <a:pt x="18" y="14"/>
                    <a:pt x="18" y="13"/>
                    <a:pt x="18" y="10"/>
                  </a:cubicBezTo>
                  <a:close/>
                  <a:moveTo>
                    <a:pt x="20" y="29"/>
                  </a:moveTo>
                  <a:cubicBezTo>
                    <a:pt x="20" y="24"/>
                    <a:pt x="17" y="22"/>
                    <a:pt x="11" y="22"/>
                  </a:cubicBezTo>
                  <a:cubicBezTo>
                    <a:pt x="5" y="22"/>
                    <a:pt x="5" y="22"/>
                    <a:pt x="5" y="22"/>
                  </a:cubicBezTo>
                  <a:cubicBezTo>
                    <a:pt x="5" y="36"/>
                    <a:pt x="5" y="36"/>
                    <a:pt x="5" y="36"/>
                  </a:cubicBezTo>
                  <a:cubicBezTo>
                    <a:pt x="12" y="36"/>
                    <a:pt x="12" y="36"/>
                    <a:pt x="12" y="36"/>
                  </a:cubicBezTo>
                  <a:cubicBezTo>
                    <a:pt x="14" y="36"/>
                    <a:pt x="17" y="36"/>
                    <a:pt x="18" y="34"/>
                  </a:cubicBezTo>
                  <a:cubicBezTo>
                    <a:pt x="20" y="33"/>
                    <a:pt x="20" y="31"/>
                    <a:pt x="20" y="29"/>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5" name="Oval 356"/>
            <p:cNvSpPr>
              <a:spLocks noChangeArrowheads="1"/>
            </p:cNvSpPr>
            <p:nvPr/>
          </p:nvSpPr>
          <p:spPr bwMode="auto">
            <a:xfrm>
              <a:off x="7343018" y="3290344"/>
              <a:ext cx="322263"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6" name="Freeform 357"/>
            <p:cNvSpPr>
              <a:spLocks noEditPoints="1"/>
            </p:cNvSpPr>
            <p:nvPr/>
          </p:nvSpPr>
          <p:spPr bwMode="auto">
            <a:xfrm>
              <a:off x="7343018" y="3290344"/>
              <a:ext cx="322263" cy="327025"/>
            </a:xfrm>
            <a:custGeom>
              <a:avLst/>
              <a:gdLst>
                <a:gd name="T0" fmla="*/ 43 w 86"/>
                <a:gd name="T1" fmla="*/ 10 h 87"/>
                <a:gd name="T2" fmla="*/ 77 w 86"/>
                <a:gd name="T3" fmla="*/ 43 h 87"/>
                <a:gd name="T4" fmla="*/ 43 w 86"/>
                <a:gd name="T5" fmla="*/ 77 h 87"/>
                <a:gd name="T6" fmla="*/ 10 w 86"/>
                <a:gd name="T7" fmla="*/ 43 h 87"/>
                <a:gd name="T8" fmla="*/ 43 w 86"/>
                <a:gd name="T9" fmla="*/ 10 h 87"/>
                <a:gd name="T10" fmla="*/ 43 w 86"/>
                <a:gd name="T11" fmla="*/ 0 h 87"/>
                <a:gd name="T12" fmla="*/ 0 w 86"/>
                <a:gd name="T13" fmla="*/ 43 h 87"/>
                <a:gd name="T14" fmla="*/ 43 w 86"/>
                <a:gd name="T15" fmla="*/ 87 h 87"/>
                <a:gd name="T16" fmla="*/ 86 w 86"/>
                <a:gd name="T17" fmla="*/ 43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3"/>
                  </a:cubicBezTo>
                  <a:cubicBezTo>
                    <a:pt x="77" y="62"/>
                    <a:pt x="62" y="77"/>
                    <a:pt x="43" y="77"/>
                  </a:cubicBezTo>
                  <a:cubicBezTo>
                    <a:pt x="25" y="77"/>
                    <a:pt x="10" y="62"/>
                    <a:pt x="10" y="43"/>
                  </a:cubicBezTo>
                  <a:cubicBezTo>
                    <a:pt x="10" y="25"/>
                    <a:pt x="25" y="10"/>
                    <a:pt x="43" y="10"/>
                  </a:cubicBezTo>
                  <a:moveTo>
                    <a:pt x="43" y="0"/>
                  </a:moveTo>
                  <a:cubicBezTo>
                    <a:pt x="19" y="0"/>
                    <a:pt x="0" y="20"/>
                    <a:pt x="0" y="43"/>
                  </a:cubicBezTo>
                  <a:cubicBezTo>
                    <a:pt x="0" y="67"/>
                    <a:pt x="19" y="87"/>
                    <a:pt x="43" y="87"/>
                  </a:cubicBezTo>
                  <a:cubicBezTo>
                    <a:pt x="67" y="87"/>
                    <a:pt x="86" y="67"/>
                    <a:pt x="86" y="43"/>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7" name="Freeform 358"/>
            <p:cNvSpPr>
              <a:spLocks/>
            </p:cNvSpPr>
            <p:nvPr/>
          </p:nvSpPr>
          <p:spPr bwMode="auto">
            <a:xfrm>
              <a:off x="7433505" y="3372894"/>
              <a:ext cx="112713" cy="158750"/>
            </a:xfrm>
            <a:custGeom>
              <a:avLst/>
              <a:gdLst>
                <a:gd name="T0" fmla="*/ 30 w 30"/>
                <a:gd name="T1" fmla="*/ 40 h 42"/>
                <a:gd name="T2" fmla="*/ 19 w 30"/>
                <a:gd name="T3" fmla="*/ 42 h 42"/>
                <a:gd name="T4" fmla="*/ 9 w 30"/>
                <a:gd name="T5" fmla="*/ 40 h 42"/>
                <a:gd name="T6" fmla="*/ 2 w 30"/>
                <a:gd name="T7" fmla="*/ 33 h 42"/>
                <a:gd name="T8" fmla="*/ 0 w 30"/>
                <a:gd name="T9" fmla="*/ 22 h 42"/>
                <a:gd name="T10" fmla="*/ 2 w 30"/>
                <a:gd name="T11" fmla="*/ 11 h 42"/>
                <a:gd name="T12" fmla="*/ 10 w 30"/>
                <a:gd name="T13" fmla="*/ 3 h 42"/>
                <a:gd name="T14" fmla="*/ 20 w 30"/>
                <a:gd name="T15" fmla="*/ 0 h 42"/>
                <a:gd name="T16" fmla="*/ 30 w 30"/>
                <a:gd name="T17" fmla="*/ 2 h 42"/>
                <a:gd name="T18" fmla="*/ 30 w 30"/>
                <a:gd name="T19" fmla="*/ 7 h 42"/>
                <a:gd name="T20" fmla="*/ 20 w 30"/>
                <a:gd name="T21" fmla="*/ 5 h 42"/>
                <a:gd name="T22" fmla="*/ 12 w 30"/>
                <a:gd name="T23" fmla="*/ 7 h 42"/>
                <a:gd name="T24" fmla="*/ 7 w 30"/>
                <a:gd name="T25" fmla="*/ 13 h 42"/>
                <a:gd name="T26" fmla="*/ 5 w 30"/>
                <a:gd name="T27" fmla="*/ 22 h 42"/>
                <a:gd name="T28" fmla="*/ 7 w 30"/>
                <a:gd name="T29" fmla="*/ 30 h 42"/>
                <a:gd name="T30" fmla="*/ 12 w 30"/>
                <a:gd name="T31" fmla="*/ 36 h 42"/>
                <a:gd name="T32" fmla="*/ 19 w 30"/>
                <a:gd name="T33" fmla="*/ 38 h 42"/>
                <a:gd name="T34" fmla="*/ 30 w 30"/>
                <a:gd name="T35" fmla="*/ 35 h 42"/>
                <a:gd name="T36" fmla="*/ 30 w 30"/>
                <a:gd name="T3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42">
                  <a:moveTo>
                    <a:pt x="30" y="40"/>
                  </a:moveTo>
                  <a:cubicBezTo>
                    <a:pt x="27" y="41"/>
                    <a:pt x="23" y="42"/>
                    <a:pt x="19" y="42"/>
                  </a:cubicBezTo>
                  <a:cubicBezTo>
                    <a:pt x="15" y="42"/>
                    <a:pt x="12" y="41"/>
                    <a:pt x="9" y="40"/>
                  </a:cubicBezTo>
                  <a:cubicBezTo>
                    <a:pt x="6" y="38"/>
                    <a:pt x="4" y="36"/>
                    <a:pt x="2" y="33"/>
                  </a:cubicBezTo>
                  <a:cubicBezTo>
                    <a:pt x="1" y="30"/>
                    <a:pt x="0" y="26"/>
                    <a:pt x="0" y="22"/>
                  </a:cubicBezTo>
                  <a:cubicBezTo>
                    <a:pt x="0" y="18"/>
                    <a:pt x="1" y="14"/>
                    <a:pt x="2" y="11"/>
                  </a:cubicBezTo>
                  <a:cubicBezTo>
                    <a:pt x="4" y="8"/>
                    <a:pt x="7" y="5"/>
                    <a:pt x="10" y="3"/>
                  </a:cubicBezTo>
                  <a:cubicBezTo>
                    <a:pt x="13" y="1"/>
                    <a:pt x="16" y="0"/>
                    <a:pt x="20" y="0"/>
                  </a:cubicBezTo>
                  <a:cubicBezTo>
                    <a:pt x="24" y="0"/>
                    <a:pt x="27" y="1"/>
                    <a:pt x="30" y="2"/>
                  </a:cubicBezTo>
                  <a:cubicBezTo>
                    <a:pt x="30" y="7"/>
                    <a:pt x="30" y="7"/>
                    <a:pt x="30" y="7"/>
                  </a:cubicBezTo>
                  <a:cubicBezTo>
                    <a:pt x="27" y="6"/>
                    <a:pt x="24" y="5"/>
                    <a:pt x="20" y="5"/>
                  </a:cubicBezTo>
                  <a:cubicBezTo>
                    <a:pt x="17" y="5"/>
                    <a:pt x="15" y="5"/>
                    <a:pt x="12" y="7"/>
                  </a:cubicBezTo>
                  <a:cubicBezTo>
                    <a:pt x="10" y="8"/>
                    <a:pt x="8" y="10"/>
                    <a:pt x="7" y="13"/>
                  </a:cubicBezTo>
                  <a:cubicBezTo>
                    <a:pt x="5" y="15"/>
                    <a:pt x="5" y="18"/>
                    <a:pt x="5" y="22"/>
                  </a:cubicBezTo>
                  <a:cubicBezTo>
                    <a:pt x="5" y="25"/>
                    <a:pt x="5" y="28"/>
                    <a:pt x="7" y="30"/>
                  </a:cubicBezTo>
                  <a:cubicBezTo>
                    <a:pt x="8" y="33"/>
                    <a:pt x="10" y="35"/>
                    <a:pt x="12" y="36"/>
                  </a:cubicBezTo>
                  <a:cubicBezTo>
                    <a:pt x="14" y="37"/>
                    <a:pt x="17" y="38"/>
                    <a:pt x="19" y="38"/>
                  </a:cubicBezTo>
                  <a:cubicBezTo>
                    <a:pt x="23" y="38"/>
                    <a:pt x="27" y="37"/>
                    <a:pt x="30" y="35"/>
                  </a:cubicBezTo>
                  <a:lnTo>
                    <a:pt x="30" y="4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69" name="Content Placeholder 2"/>
          <p:cNvSpPr txBox="1">
            <a:spLocks/>
          </p:cNvSpPr>
          <p:nvPr/>
        </p:nvSpPr>
        <p:spPr>
          <a:xfrm>
            <a:off x="1057253" y="1453594"/>
            <a:ext cx="3967931"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Trigger actions </a:t>
            </a:r>
            <a:r>
              <a:rPr lang="en-US" sz="1765" dirty="0" smtClean="0">
                <a:solidFill>
                  <a:srgbClr val="505050"/>
                </a:solidFill>
                <a:latin typeface="Segoe UI Light"/>
              </a:rPr>
              <a:t>according to user </a:t>
            </a:r>
            <a:r>
              <a:rPr lang="en-US" sz="1765" dirty="0">
                <a:solidFill>
                  <a:srgbClr val="505050"/>
                </a:solidFill>
                <a:latin typeface="Segoe UI Light"/>
              </a:rPr>
              <a:t>behavior and demographics with big data collection and real time processing </a:t>
            </a:r>
          </a:p>
          <a:p>
            <a:pPr marL="0" indent="0" defTabSz="914367">
              <a:spcBef>
                <a:spcPts val="1568"/>
              </a:spcBef>
              <a:buNone/>
            </a:pPr>
            <a:r>
              <a:rPr lang="en-US" sz="1765" dirty="0">
                <a:solidFill>
                  <a:srgbClr val="505050"/>
                </a:solidFill>
                <a:latin typeface="Segoe UI Light"/>
              </a:rPr>
              <a:t>Create custom dashboards to measure KPIs, track retention and stickiness, and determine what campaigns are driving the highest ROI</a:t>
            </a:r>
          </a:p>
          <a:p>
            <a:pPr marL="0" indent="0" defTabSz="914367">
              <a:spcBef>
                <a:spcPts val="1568"/>
              </a:spcBef>
              <a:buNone/>
            </a:pPr>
            <a:r>
              <a:rPr lang="en-US" sz="1765" dirty="0">
                <a:solidFill>
                  <a:srgbClr val="505050"/>
                </a:solidFill>
                <a:latin typeface="Segoe UI Light"/>
              </a:rPr>
              <a:t>Easily and continually enhance and optimize the user experience with User Path view</a:t>
            </a:r>
          </a:p>
        </p:txBody>
      </p:sp>
      <p:sp>
        <p:nvSpPr>
          <p:cNvPr id="170" name="Freeform 9"/>
          <p:cNvSpPr>
            <a:spLocks noEditPoints="1"/>
          </p:cNvSpPr>
          <p:nvPr/>
        </p:nvSpPr>
        <p:spPr bwMode="black">
          <a:xfrm>
            <a:off x="476140" y="1524099"/>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1" name="Freeform 9"/>
          <p:cNvSpPr>
            <a:spLocks noEditPoints="1"/>
          </p:cNvSpPr>
          <p:nvPr/>
        </p:nvSpPr>
        <p:spPr bwMode="black">
          <a:xfrm>
            <a:off x="469443" y="2453163"/>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2" name="Freeform 9"/>
          <p:cNvSpPr>
            <a:spLocks noEditPoints="1"/>
          </p:cNvSpPr>
          <p:nvPr/>
        </p:nvSpPr>
        <p:spPr bwMode="black">
          <a:xfrm>
            <a:off x="469443" y="362616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3" name="Freeform 7"/>
          <p:cNvSpPr>
            <a:spLocks/>
          </p:cNvSpPr>
          <p:nvPr/>
        </p:nvSpPr>
        <p:spPr bwMode="auto">
          <a:xfrm>
            <a:off x="5313295"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8"/>
          <p:cNvSpPr>
            <a:spLocks/>
          </p:cNvSpPr>
          <p:nvPr/>
        </p:nvSpPr>
        <p:spPr bwMode="auto">
          <a:xfrm flipH="1">
            <a:off x="1349974"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4242036" y="5090606"/>
            <a:ext cx="661099" cy="869919"/>
            <a:chOff x="5246800" y="4973906"/>
            <a:chExt cx="1060450" cy="1395413"/>
          </a:xfrm>
        </p:grpSpPr>
        <p:sp>
          <p:nvSpPr>
            <p:cNvPr id="17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84" name="Rectangle 183"/>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Rectangle 18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9" name="Group 26"/>
          <p:cNvGrpSpPr>
            <a:grpSpLocks noChangeAspect="1"/>
          </p:cNvGrpSpPr>
          <p:nvPr/>
        </p:nvGrpSpPr>
        <p:grpSpPr bwMode="auto">
          <a:xfrm>
            <a:off x="11467895" y="90797"/>
            <a:ext cx="322925" cy="328277"/>
            <a:chOff x="2229" y="853"/>
            <a:chExt cx="2654" cy="2698"/>
          </a:xfrm>
          <a:solidFill>
            <a:schemeClr val="bg1"/>
          </a:solidFill>
        </p:grpSpPr>
        <p:sp>
          <p:nvSpPr>
            <p:cNvPr id="19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8" name="Group 12"/>
          <p:cNvGrpSpPr>
            <a:grpSpLocks noChangeAspect="1"/>
          </p:cNvGrpSpPr>
          <p:nvPr/>
        </p:nvGrpSpPr>
        <p:grpSpPr bwMode="auto">
          <a:xfrm>
            <a:off x="9780778" y="66358"/>
            <a:ext cx="294791" cy="363968"/>
            <a:chOff x="505" y="-295"/>
            <a:chExt cx="2625" cy="3241"/>
          </a:xfrm>
          <a:solidFill>
            <a:schemeClr val="bg1"/>
          </a:solidFill>
        </p:grpSpPr>
        <p:sp>
          <p:nvSpPr>
            <p:cNvPr id="219" name="Freeform 218"/>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219"/>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220"/>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221"/>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p:cNvGrpSpPr/>
          <p:nvPr/>
        </p:nvGrpSpPr>
        <p:grpSpPr>
          <a:xfrm>
            <a:off x="10404993" y="77561"/>
            <a:ext cx="174875" cy="337934"/>
            <a:chOff x="10613634" y="78620"/>
            <a:chExt cx="178382" cy="344710"/>
          </a:xfrm>
        </p:grpSpPr>
        <p:pic>
          <p:nvPicPr>
            <p:cNvPr id="234" name="Picture 233"/>
            <p:cNvPicPr>
              <a:picLocks noChangeAspect="1"/>
            </p:cNvPicPr>
            <p:nvPr/>
          </p:nvPicPr>
          <p:blipFill>
            <a:blip r:embed="rId3"/>
            <a:stretch>
              <a:fillRect/>
            </a:stretch>
          </p:blipFill>
          <p:spPr>
            <a:xfrm>
              <a:off x="10613634" y="78620"/>
              <a:ext cx="178382" cy="344710"/>
            </a:xfrm>
            <a:prstGeom prst="rect">
              <a:avLst/>
            </a:prstGeom>
          </p:spPr>
        </p:pic>
        <p:sp>
          <p:nvSpPr>
            <p:cNvPr id="232"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2"/>
          <p:cNvGrpSpPr/>
          <p:nvPr/>
        </p:nvGrpSpPr>
        <p:grpSpPr>
          <a:xfrm>
            <a:off x="10939640" y="64456"/>
            <a:ext cx="272821" cy="349569"/>
            <a:chOff x="11159002" y="65251"/>
            <a:chExt cx="278292" cy="356579"/>
          </a:xfrm>
        </p:grpSpPr>
        <p:grpSp>
          <p:nvGrpSpPr>
            <p:cNvPr id="225" name="Group 4"/>
            <p:cNvGrpSpPr>
              <a:grpSpLocks noChangeAspect="1"/>
            </p:cNvGrpSpPr>
            <p:nvPr/>
          </p:nvGrpSpPr>
          <p:grpSpPr bwMode="auto">
            <a:xfrm>
              <a:off x="11159002" y="65251"/>
              <a:ext cx="278292" cy="335966"/>
              <a:chOff x="2882" y="887"/>
              <a:chExt cx="2070" cy="2499"/>
            </a:xfrm>
            <a:solidFill>
              <a:schemeClr val="bg1"/>
            </a:solidFill>
          </p:grpSpPr>
          <p:sp>
            <p:nvSpPr>
              <p:cNvPr id="226" name="Freeform 22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22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Rectangle 22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88" name="Picture 187"/>
            <p:cNvPicPr>
              <a:picLocks noChangeAspect="1"/>
            </p:cNvPicPr>
            <p:nvPr/>
          </p:nvPicPr>
          <p:blipFill>
            <a:blip r:embed="rId3"/>
            <a:stretch>
              <a:fillRect/>
            </a:stretch>
          </p:blipFill>
          <p:spPr>
            <a:xfrm rot="5400000">
              <a:off x="11242768" y="256877"/>
              <a:ext cx="112503" cy="217404"/>
            </a:xfrm>
            <a:prstGeom prst="rect">
              <a:avLst/>
            </a:prstGeom>
          </p:spPr>
        </p:pic>
      </p:grpSp>
      <p:sp>
        <p:nvSpPr>
          <p:cNvPr id="235" name="Freeform 8"/>
          <p:cNvSpPr>
            <a:spLocks/>
          </p:cNvSpPr>
          <p:nvPr/>
        </p:nvSpPr>
        <p:spPr bwMode="auto">
          <a:xfrm flipH="1">
            <a:off x="-2370536" y="5459614"/>
            <a:ext cx="6787719" cy="1397901"/>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Rectangle 4"/>
          <p:cNvSpPr/>
          <p:nvPr/>
        </p:nvSpPr>
        <p:spPr bwMode="auto">
          <a:xfrm>
            <a:off x="5448495" y="4658097"/>
            <a:ext cx="592948" cy="1665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898155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Actionable Insights</a:t>
            </a:r>
            <a:endParaRPr lang="en-US" dirty="0"/>
          </a:p>
        </p:txBody>
      </p:sp>
      <p:sp>
        <p:nvSpPr>
          <p:cNvPr id="173" name="Freeform 7"/>
          <p:cNvSpPr>
            <a:spLocks/>
          </p:cNvSpPr>
          <p:nvPr/>
        </p:nvSpPr>
        <p:spPr bwMode="auto">
          <a:xfrm>
            <a:off x="5313295"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8"/>
          <p:cNvSpPr>
            <a:spLocks/>
          </p:cNvSpPr>
          <p:nvPr/>
        </p:nvSpPr>
        <p:spPr bwMode="auto">
          <a:xfrm flipH="1">
            <a:off x="1349974"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4242036" y="5090606"/>
            <a:ext cx="661099" cy="869919"/>
            <a:chOff x="5246800" y="4973906"/>
            <a:chExt cx="1060450" cy="1395413"/>
          </a:xfrm>
        </p:grpSpPr>
        <p:sp>
          <p:nvSpPr>
            <p:cNvPr id="17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84" name="Rectangle 183"/>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Rectangle 18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9" name="Group 26"/>
          <p:cNvGrpSpPr>
            <a:grpSpLocks noChangeAspect="1"/>
          </p:cNvGrpSpPr>
          <p:nvPr/>
        </p:nvGrpSpPr>
        <p:grpSpPr bwMode="auto">
          <a:xfrm>
            <a:off x="11467895" y="90797"/>
            <a:ext cx="322925" cy="328277"/>
            <a:chOff x="2229" y="853"/>
            <a:chExt cx="2654" cy="2698"/>
          </a:xfrm>
          <a:solidFill>
            <a:schemeClr val="bg1"/>
          </a:solidFill>
        </p:grpSpPr>
        <p:sp>
          <p:nvSpPr>
            <p:cNvPr id="19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8" name="Group 12"/>
          <p:cNvGrpSpPr>
            <a:grpSpLocks noChangeAspect="1"/>
          </p:cNvGrpSpPr>
          <p:nvPr/>
        </p:nvGrpSpPr>
        <p:grpSpPr bwMode="auto">
          <a:xfrm>
            <a:off x="9780778" y="66358"/>
            <a:ext cx="294791" cy="363968"/>
            <a:chOff x="505" y="-295"/>
            <a:chExt cx="2625" cy="3241"/>
          </a:xfrm>
          <a:solidFill>
            <a:schemeClr val="bg1"/>
          </a:solidFill>
        </p:grpSpPr>
        <p:sp>
          <p:nvSpPr>
            <p:cNvPr id="219" name="Freeform 218"/>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219"/>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220"/>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221"/>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p:cNvGrpSpPr/>
          <p:nvPr/>
        </p:nvGrpSpPr>
        <p:grpSpPr>
          <a:xfrm>
            <a:off x="10404993" y="77561"/>
            <a:ext cx="174875" cy="337934"/>
            <a:chOff x="10613634" y="78620"/>
            <a:chExt cx="178382" cy="344710"/>
          </a:xfrm>
        </p:grpSpPr>
        <p:pic>
          <p:nvPicPr>
            <p:cNvPr id="234" name="Picture 233"/>
            <p:cNvPicPr>
              <a:picLocks noChangeAspect="1"/>
            </p:cNvPicPr>
            <p:nvPr/>
          </p:nvPicPr>
          <p:blipFill>
            <a:blip r:embed="rId3"/>
            <a:stretch>
              <a:fillRect/>
            </a:stretch>
          </p:blipFill>
          <p:spPr>
            <a:xfrm>
              <a:off x="10613634" y="78620"/>
              <a:ext cx="178382" cy="344710"/>
            </a:xfrm>
            <a:prstGeom prst="rect">
              <a:avLst/>
            </a:prstGeom>
          </p:spPr>
        </p:pic>
        <p:sp>
          <p:nvSpPr>
            <p:cNvPr id="232"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2"/>
          <p:cNvGrpSpPr/>
          <p:nvPr/>
        </p:nvGrpSpPr>
        <p:grpSpPr>
          <a:xfrm>
            <a:off x="10939640" y="64456"/>
            <a:ext cx="272821" cy="349569"/>
            <a:chOff x="11159002" y="65251"/>
            <a:chExt cx="278292" cy="356579"/>
          </a:xfrm>
        </p:grpSpPr>
        <p:grpSp>
          <p:nvGrpSpPr>
            <p:cNvPr id="225" name="Group 4"/>
            <p:cNvGrpSpPr>
              <a:grpSpLocks noChangeAspect="1"/>
            </p:cNvGrpSpPr>
            <p:nvPr/>
          </p:nvGrpSpPr>
          <p:grpSpPr bwMode="auto">
            <a:xfrm>
              <a:off x="11159002" y="65251"/>
              <a:ext cx="278292" cy="335966"/>
              <a:chOff x="2882" y="887"/>
              <a:chExt cx="2070" cy="2499"/>
            </a:xfrm>
            <a:solidFill>
              <a:schemeClr val="bg1"/>
            </a:solidFill>
          </p:grpSpPr>
          <p:sp>
            <p:nvSpPr>
              <p:cNvPr id="226" name="Freeform 22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22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Rectangle 22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88" name="Picture 187"/>
            <p:cNvPicPr>
              <a:picLocks noChangeAspect="1"/>
            </p:cNvPicPr>
            <p:nvPr/>
          </p:nvPicPr>
          <p:blipFill>
            <a:blip r:embed="rId3"/>
            <a:stretch>
              <a:fillRect/>
            </a:stretch>
          </p:blipFill>
          <p:spPr>
            <a:xfrm rot="5400000">
              <a:off x="11242768" y="256877"/>
              <a:ext cx="112503" cy="217404"/>
            </a:xfrm>
            <a:prstGeom prst="rect">
              <a:avLst/>
            </a:prstGeom>
          </p:spPr>
        </p:pic>
      </p:grpSp>
      <p:sp>
        <p:nvSpPr>
          <p:cNvPr id="235" name="Freeform 8"/>
          <p:cNvSpPr>
            <a:spLocks/>
          </p:cNvSpPr>
          <p:nvPr/>
        </p:nvSpPr>
        <p:spPr bwMode="auto">
          <a:xfrm flipH="1">
            <a:off x="-2370536" y="5459614"/>
            <a:ext cx="6787719" cy="1397901"/>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4"/>
          <a:stretch>
            <a:fillRect/>
          </a:stretch>
        </p:blipFill>
        <p:spPr>
          <a:xfrm>
            <a:off x="2510118" y="1154638"/>
            <a:ext cx="6063876" cy="3918534"/>
          </a:xfrm>
          <a:prstGeom prst="rect">
            <a:avLst/>
          </a:prstGeom>
        </p:spPr>
      </p:pic>
    </p:spTree>
    <p:extLst>
      <p:ext uri="{BB962C8B-B14F-4D97-AF65-F5344CB8AC3E}">
        <p14:creationId xmlns:p14="http://schemas.microsoft.com/office/powerpoint/2010/main" val="1901284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Communication Platform</a:t>
            </a:r>
            <a:endParaRPr lang="en-US" dirty="0"/>
          </a:p>
        </p:txBody>
      </p:sp>
      <p:sp>
        <p:nvSpPr>
          <p:cNvPr id="1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52527"/>
            <a:ext cx="3829914"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Create targeted campaigns with intelligent customer segments and </a:t>
            </a:r>
            <a:br>
              <a:rPr lang="en-US" sz="1765" dirty="0">
                <a:solidFill>
                  <a:srgbClr val="505050"/>
                </a:solidFill>
                <a:latin typeface="Segoe UI Light"/>
              </a:rPr>
            </a:br>
            <a:r>
              <a:rPr lang="en-US" sz="1765" dirty="0">
                <a:solidFill>
                  <a:srgbClr val="505050"/>
                </a:solidFill>
                <a:latin typeface="Segoe UI Light"/>
              </a:rPr>
              <a:t>in-app messaging capabilities</a:t>
            </a:r>
          </a:p>
          <a:p>
            <a:pPr marL="0" indent="0" defTabSz="914367">
              <a:spcBef>
                <a:spcPts val="1568"/>
              </a:spcBef>
              <a:buNone/>
            </a:pPr>
            <a:r>
              <a:rPr lang="en-US" sz="1765" dirty="0">
                <a:solidFill>
                  <a:srgbClr val="505050"/>
                </a:solidFill>
                <a:latin typeface="Segoe UI Light"/>
              </a:rPr>
              <a:t>Reach customers in a highly effective and non-intrusive manner</a:t>
            </a:r>
          </a:p>
          <a:p>
            <a:pPr marL="0" indent="0" defTabSz="914367">
              <a:spcBef>
                <a:spcPts val="1568"/>
              </a:spcBef>
              <a:buNone/>
            </a:pPr>
            <a:r>
              <a:rPr lang="en-US" sz="1765" dirty="0">
                <a:solidFill>
                  <a:srgbClr val="505050"/>
                </a:solidFill>
                <a:latin typeface="Segoe UI Light"/>
              </a:rPr>
              <a:t>Integrate flawlessly with native push notifications gateways such as Google’s GCM, Apple’s APNS or Microsoft MPNS</a:t>
            </a:r>
          </a:p>
        </p:txBody>
      </p:sp>
      <p:sp>
        <p:nvSpPr>
          <p:cNvPr id="15" name="Freeform 9"/>
          <p:cNvSpPr>
            <a:spLocks noEditPoints="1"/>
          </p:cNvSpPr>
          <p:nvPr/>
        </p:nvSpPr>
        <p:spPr bwMode="black">
          <a:xfrm>
            <a:off x="469443" y="151684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45787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313970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01" name="AutoShape 65"/>
          <p:cNvSpPr>
            <a:spLocks noChangeAspect="1" noChangeArrowheads="1" noTextEdit="1"/>
          </p:cNvSpPr>
          <p:nvPr/>
        </p:nvSpPr>
        <p:spPr bwMode="auto">
          <a:xfrm>
            <a:off x="5159612" y="2161811"/>
            <a:ext cx="6209623" cy="244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67"/>
          <p:cNvSpPr>
            <a:spLocks noEditPoints="1"/>
          </p:cNvSpPr>
          <p:nvPr/>
        </p:nvSpPr>
        <p:spPr bwMode="auto">
          <a:xfrm>
            <a:off x="5377493" y="2715852"/>
            <a:ext cx="242783" cy="247451"/>
          </a:xfrm>
          <a:custGeom>
            <a:avLst/>
            <a:gdLst>
              <a:gd name="T0" fmla="*/ 33 w 66"/>
              <a:gd name="T1" fmla="*/ 67 h 67"/>
              <a:gd name="T2" fmla="*/ 33 w 66"/>
              <a:gd name="T3" fmla="*/ 67 h 67"/>
              <a:gd name="T4" fmla="*/ 10 w 66"/>
              <a:gd name="T5" fmla="*/ 57 h 67"/>
              <a:gd name="T6" fmla="*/ 0 w 66"/>
              <a:gd name="T7" fmla="*/ 33 h 67"/>
              <a:gd name="T8" fmla="*/ 33 w 66"/>
              <a:gd name="T9" fmla="*/ 0 h 67"/>
              <a:gd name="T10" fmla="*/ 57 w 66"/>
              <a:gd name="T11" fmla="*/ 10 h 67"/>
              <a:gd name="T12" fmla="*/ 66 w 66"/>
              <a:gd name="T13" fmla="*/ 34 h 67"/>
              <a:gd name="T14" fmla="*/ 33 w 66"/>
              <a:gd name="T15" fmla="*/ 67 h 67"/>
              <a:gd name="T16" fmla="*/ 33 w 66"/>
              <a:gd name="T17" fmla="*/ 6 h 67"/>
              <a:gd name="T18" fmla="*/ 6 w 66"/>
              <a:gd name="T19" fmla="*/ 33 h 67"/>
              <a:gd name="T20" fmla="*/ 14 w 66"/>
              <a:gd name="T21" fmla="*/ 53 h 67"/>
              <a:gd name="T22" fmla="*/ 33 w 66"/>
              <a:gd name="T23" fmla="*/ 61 h 67"/>
              <a:gd name="T24" fmla="*/ 33 w 66"/>
              <a:gd name="T25" fmla="*/ 64 h 67"/>
              <a:gd name="T26" fmla="*/ 33 w 66"/>
              <a:gd name="T27" fmla="*/ 61 h 67"/>
              <a:gd name="T28" fmla="*/ 60 w 66"/>
              <a:gd name="T29" fmla="*/ 34 h 67"/>
              <a:gd name="T30" fmla="*/ 53 w 66"/>
              <a:gd name="T31" fmla="*/ 14 h 67"/>
              <a:gd name="T32" fmla="*/ 33 w 66"/>
              <a:gd name="T33" fmla="*/ 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67">
                <a:moveTo>
                  <a:pt x="33" y="67"/>
                </a:moveTo>
                <a:cubicBezTo>
                  <a:pt x="33" y="67"/>
                  <a:pt x="33" y="67"/>
                  <a:pt x="33" y="67"/>
                </a:cubicBezTo>
                <a:cubicBezTo>
                  <a:pt x="24" y="67"/>
                  <a:pt x="16" y="63"/>
                  <a:pt x="10" y="57"/>
                </a:cubicBezTo>
                <a:cubicBezTo>
                  <a:pt x="3" y="51"/>
                  <a:pt x="0" y="42"/>
                  <a:pt x="0" y="33"/>
                </a:cubicBezTo>
                <a:cubicBezTo>
                  <a:pt x="0" y="15"/>
                  <a:pt x="15" y="0"/>
                  <a:pt x="33" y="0"/>
                </a:cubicBezTo>
                <a:cubicBezTo>
                  <a:pt x="42" y="0"/>
                  <a:pt x="51" y="3"/>
                  <a:pt x="57" y="10"/>
                </a:cubicBezTo>
                <a:cubicBezTo>
                  <a:pt x="63" y="16"/>
                  <a:pt x="66" y="25"/>
                  <a:pt x="66" y="34"/>
                </a:cubicBezTo>
                <a:cubicBezTo>
                  <a:pt x="66" y="52"/>
                  <a:pt x="51" y="67"/>
                  <a:pt x="33" y="67"/>
                </a:cubicBezTo>
                <a:close/>
                <a:moveTo>
                  <a:pt x="33" y="6"/>
                </a:moveTo>
                <a:cubicBezTo>
                  <a:pt x="18" y="6"/>
                  <a:pt x="6" y="18"/>
                  <a:pt x="6" y="33"/>
                </a:cubicBezTo>
                <a:cubicBezTo>
                  <a:pt x="6" y="41"/>
                  <a:pt x="9" y="48"/>
                  <a:pt x="14" y="53"/>
                </a:cubicBezTo>
                <a:cubicBezTo>
                  <a:pt x="19" y="58"/>
                  <a:pt x="26" y="61"/>
                  <a:pt x="33" y="61"/>
                </a:cubicBezTo>
                <a:cubicBezTo>
                  <a:pt x="33" y="64"/>
                  <a:pt x="33" y="64"/>
                  <a:pt x="33" y="64"/>
                </a:cubicBezTo>
                <a:cubicBezTo>
                  <a:pt x="33" y="61"/>
                  <a:pt x="33" y="61"/>
                  <a:pt x="33" y="61"/>
                </a:cubicBezTo>
                <a:cubicBezTo>
                  <a:pt x="48" y="61"/>
                  <a:pt x="60" y="49"/>
                  <a:pt x="60" y="34"/>
                </a:cubicBezTo>
                <a:cubicBezTo>
                  <a:pt x="60" y="26"/>
                  <a:pt x="58" y="19"/>
                  <a:pt x="53" y="14"/>
                </a:cubicBezTo>
                <a:cubicBezTo>
                  <a:pt x="47" y="9"/>
                  <a:pt x="41" y="6"/>
                  <a:pt x="33" y="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68"/>
          <p:cNvSpPr>
            <a:spLocks/>
          </p:cNvSpPr>
          <p:nvPr/>
        </p:nvSpPr>
        <p:spPr bwMode="auto">
          <a:xfrm>
            <a:off x="5313686" y="3377276"/>
            <a:ext cx="177417" cy="650531"/>
          </a:xfrm>
          <a:custGeom>
            <a:avLst/>
            <a:gdLst>
              <a:gd name="T0" fmla="*/ 48 w 48"/>
              <a:gd name="T1" fmla="*/ 34 h 176"/>
              <a:gd name="T2" fmla="*/ 34 w 48"/>
              <a:gd name="T3" fmla="*/ 176 h 176"/>
              <a:gd name="T4" fmla="*/ 0 w 48"/>
              <a:gd name="T5" fmla="*/ 176 h 176"/>
              <a:gd name="T6" fmla="*/ 11 w 48"/>
              <a:gd name="T7" fmla="*/ 0 h 176"/>
              <a:gd name="T8" fmla="*/ 14 w 48"/>
              <a:gd name="T9" fmla="*/ 17 h 176"/>
              <a:gd name="T10" fmla="*/ 48 w 48"/>
              <a:gd name="T11" fmla="*/ 34 h 176"/>
            </a:gdLst>
            <a:ahLst/>
            <a:cxnLst>
              <a:cxn ang="0">
                <a:pos x="T0" y="T1"/>
              </a:cxn>
              <a:cxn ang="0">
                <a:pos x="T2" y="T3"/>
              </a:cxn>
              <a:cxn ang="0">
                <a:pos x="T4" y="T5"/>
              </a:cxn>
              <a:cxn ang="0">
                <a:pos x="T6" y="T7"/>
              </a:cxn>
              <a:cxn ang="0">
                <a:pos x="T8" y="T9"/>
              </a:cxn>
              <a:cxn ang="0">
                <a:pos x="T10" y="T11"/>
              </a:cxn>
            </a:cxnLst>
            <a:rect l="0" t="0" r="r" b="b"/>
            <a:pathLst>
              <a:path w="48" h="176">
                <a:moveTo>
                  <a:pt x="48" y="34"/>
                </a:moveTo>
                <a:cubicBezTo>
                  <a:pt x="42" y="68"/>
                  <a:pt x="34" y="128"/>
                  <a:pt x="34" y="176"/>
                </a:cubicBezTo>
                <a:cubicBezTo>
                  <a:pt x="0" y="176"/>
                  <a:pt x="0" y="176"/>
                  <a:pt x="0" y="176"/>
                </a:cubicBezTo>
                <a:cubicBezTo>
                  <a:pt x="0" y="101"/>
                  <a:pt x="11" y="2"/>
                  <a:pt x="11" y="0"/>
                </a:cubicBezTo>
                <a:cubicBezTo>
                  <a:pt x="14" y="17"/>
                  <a:pt x="14" y="17"/>
                  <a:pt x="14" y="17"/>
                </a:cubicBezTo>
                <a:lnTo>
                  <a:pt x="48" y="34"/>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69"/>
          <p:cNvSpPr>
            <a:spLocks/>
          </p:cNvSpPr>
          <p:nvPr/>
        </p:nvSpPr>
        <p:spPr bwMode="auto">
          <a:xfrm>
            <a:off x="5505110" y="3388171"/>
            <a:ext cx="155629" cy="631855"/>
          </a:xfrm>
          <a:custGeom>
            <a:avLst/>
            <a:gdLst>
              <a:gd name="T0" fmla="*/ 86 w 100"/>
              <a:gd name="T1" fmla="*/ 50 h 406"/>
              <a:gd name="T2" fmla="*/ 0 w 100"/>
              <a:gd name="T3" fmla="*/ 62 h 406"/>
              <a:gd name="T4" fmla="*/ 17 w 100"/>
              <a:gd name="T5" fmla="*/ 406 h 406"/>
              <a:gd name="T6" fmla="*/ 100 w 100"/>
              <a:gd name="T7" fmla="*/ 406 h 406"/>
              <a:gd name="T8" fmla="*/ 93 w 100"/>
              <a:gd name="T9" fmla="*/ 0 h 406"/>
              <a:gd name="T10" fmla="*/ 86 w 100"/>
              <a:gd name="T11" fmla="*/ 50 h 406"/>
            </a:gdLst>
            <a:ahLst/>
            <a:cxnLst>
              <a:cxn ang="0">
                <a:pos x="T0" y="T1"/>
              </a:cxn>
              <a:cxn ang="0">
                <a:pos x="T2" y="T3"/>
              </a:cxn>
              <a:cxn ang="0">
                <a:pos x="T4" y="T5"/>
              </a:cxn>
              <a:cxn ang="0">
                <a:pos x="T6" y="T7"/>
              </a:cxn>
              <a:cxn ang="0">
                <a:pos x="T8" y="T9"/>
              </a:cxn>
              <a:cxn ang="0">
                <a:pos x="T10" y="T11"/>
              </a:cxn>
            </a:cxnLst>
            <a:rect l="0" t="0" r="r" b="b"/>
            <a:pathLst>
              <a:path w="100" h="406">
                <a:moveTo>
                  <a:pt x="86" y="50"/>
                </a:moveTo>
                <a:lnTo>
                  <a:pt x="0" y="62"/>
                </a:lnTo>
                <a:lnTo>
                  <a:pt x="17" y="406"/>
                </a:lnTo>
                <a:lnTo>
                  <a:pt x="100" y="406"/>
                </a:lnTo>
                <a:lnTo>
                  <a:pt x="93" y="0"/>
                </a:lnTo>
                <a:lnTo>
                  <a:pt x="86" y="5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70"/>
          <p:cNvSpPr>
            <a:spLocks noEditPoints="1"/>
          </p:cNvSpPr>
          <p:nvPr/>
        </p:nvSpPr>
        <p:spPr bwMode="auto">
          <a:xfrm>
            <a:off x="5575142" y="2967971"/>
            <a:ext cx="395299" cy="261457"/>
          </a:xfrm>
          <a:custGeom>
            <a:avLst/>
            <a:gdLst>
              <a:gd name="T0" fmla="*/ 65 w 107"/>
              <a:gd name="T1" fmla="*/ 71 h 71"/>
              <a:gd name="T2" fmla="*/ 65 w 107"/>
              <a:gd name="T3" fmla="*/ 71 h 71"/>
              <a:gd name="T4" fmla="*/ 56 w 107"/>
              <a:gd name="T5" fmla="*/ 68 h 71"/>
              <a:gd name="T6" fmla="*/ 6 w 107"/>
              <a:gd name="T7" fmla="*/ 23 h 71"/>
              <a:gd name="T8" fmla="*/ 5 w 107"/>
              <a:gd name="T9" fmla="*/ 4 h 71"/>
              <a:gd name="T10" fmla="*/ 15 w 107"/>
              <a:gd name="T11" fmla="*/ 0 h 71"/>
              <a:gd name="T12" fmla="*/ 23 w 107"/>
              <a:gd name="T13" fmla="*/ 3 h 71"/>
              <a:gd name="T14" fmla="*/ 62 w 107"/>
              <a:gd name="T15" fmla="*/ 38 h 71"/>
              <a:gd name="T16" fmla="*/ 81 w 107"/>
              <a:gd name="T17" fmla="*/ 7 h 71"/>
              <a:gd name="T18" fmla="*/ 92 w 107"/>
              <a:gd name="T19" fmla="*/ 1 h 71"/>
              <a:gd name="T20" fmla="*/ 99 w 107"/>
              <a:gd name="T21" fmla="*/ 3 h 71"/>
              <a:gd name="T22" fmla="*/ 103 w 107"/>
              <a:gd name="T23" fmla="*/ 21 h 71"/>
              <a:gd name="T24" fmla="*/ 76 w 107"/>
              <a:gd name="T25" fmla="*/ 65 h 71"/>
              <a:gd name="T26" fmla="*/ 67 w 107"/>
              <a:gd name="T27" fmla="*/ 71 h 71"/>
              <a:gd name="T28" fmla="*/ 65 w 107"/>
              <a:gd name="T29" fmla="*/ 71 h 71"/>
              <a:gd name="T30" fmla="*/ 15 w 107"/>
              <a:gd name="T31" fmla="*/ 6 h 71"/>
              <a:gd name="T32" fmla="*/ 9 w 107"/>
              <a:gd name="T33" fmla="*/ 8 h 71"/>
              <a:gd name="T34" fmla="*/ 10 w 107"/>
              <a:gd name="T35" fmla="*/ 18 h 71"/>
              <a:gd name="T36" fmla="*/ 60 w 107"/>
              <a:gd name="T37" fmla="*/ 63 h 71"/>
              <a:gd name="T38" fmla="*/ 65 w 107"/>
              <a:gd name="T39" fmla="*/ 65 h 71"/>
              <a:gd name="T40" fmla="*/ 65 w 107"/>
              <a:gd name="T41" fmla="*/ 65 h 71"/>
              <a:gd name="T42" fmla="*/ 66 w 107"/>
              <a:gd name="T43" fmla="*/ 65 h 71"/>
              <a:gd name="T44" fmla="*/ 71 w 107"/>
              <a:gd name="T45" fmla="*/ 62 h 71"/>
              <a:gd name="T46" fmla="*/ 98 w 107"/>
              <a:gd name="T47" fmla="*/ 18 h 71"/>
              <a:gd name="T48" fmla="*/ 96 w 107"/>
              <a:gd name="T49" fmla="*/ 8 h 71"/>
              <a:gd name="T50" fmla="*/ 92 w 107"/>
              <a:gd name="T51" fmla="*/ 7 h 71"/>
              <a:gd name="T52" fmla="*/ 86 w 107"/>
              <a:gd name="T53" fmla="*/ 10 h 71"/>
              <a:gd name="T54" fmla="*/ 63 w 107"/>
              <a:gd name="T55" fmla="*/ 47 h 71"/>
              <a:gd name="T56" fmla="*/ 19 w 107"/>
              <a:gd name="T57" fmla="*/ 7 h 71"/>
              <a:gd name="T58" fmla="*/ 15 w 107"/>
              <a:gd name="T59" fmla="*/ 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7" h="71">
                <a:moveTo>
                  <a:pt x="65" y="71"/>
                </a:moveTo>
                <a:cubicBezTo>
                  <a:pt x="65" y="71"/>
                  <a:pt x="65" y="71"/>
                  <a:pt x="65" y="71"/>
                </a:cubicBezTo>
                <a:cubicBezTo>
                  <a:pt x="62" y="71"/>
                  <a:pt x="58" y="70"/>
                  <a:pt x="56" y="68"/>
                </a:cubicBezTo>
                <a:cubicBezTo>
                  <a:pt x="6" y="23"/>
                  <a:pt x="6" y="23"/>
                  <a:pt x="6" y="23"/>
                </a:cubicBezTo>
                <a:cubicBezTo>
                  <a:pt x="0" y="18"/>
                  <a:pt x="0" y="9"/>
                  <a:pt x="5" y="4"/>
                </a:cubicBezTo>
                <a:cubicBezTo>
                  <a:pt x="7" y="1"/>
                  <a:pt x="11" y="0"/>
                  <a:pt x="15" y="0"/>
                </a:cubicBezTo>
                <a:cubicBezTo>
                  <a:pt x="18" y="0"/>
                  <a:pt x="21" y="1"/>
                  <a:pt x="23" y="3"/>
                </a:cubicBezTo>
                <a:cubicBezTo>
                  <a:pt x="62" y="38"/>
                  <a:pt x="62" y="38"/>
                  <a:pt x="62" y="38"/>
                </a:cubicBezTo>
                <a:cubicBezTo>
                  <a:pt x="81" y="7"/>
                  <a:pt x="81" y="7"/>
                  <a:pt x="81" y="7"/>
                </a:cubicBezTo>
                <a:cubicBezTo>
                  <a:pt x="84" y="3"/>
                  <a:pt x="88" y="1"/>
                  <a:pt x="92" y="1"/>
                </a:cubicBezTo>
                <a:cubicBezTo>
                  <a:pt x="95" y="1"/>
                  <a:pt x="97" y="2"/>
                  <a:pt x="99" y="3"/>
                </a:cubicBezTo>
                <a:cubicBezTo>
                  <a:pt x="106" y="7"/>
                  <a:pt x="107" y="15"/>
                  <a:pt x="103" y="21"/>
                </a:cubicBezTo>
                <a:cubicBezTo>
                  <a:pt x="76" y="65"/>
                  <a:pt x="76" y="65"/>
                  <a:pt x="76" y="65"/>
                </a:cubicBezTo>
                <a:cubicBezTo>
                  <a:pt x="74" y="68"/>
                  <a:pt x="70" y="71"/>
                  <a:pt x="67" y="71"/>
                </a:cubicBezTo>
                <a:cubicBezTo>
                  <a:pt x="66" y="71"/>
                  <a:pt x="65" y="71"/>
                  <a:pt x="65" y="71"/>
                </a:cubicBezTo>
                <a:close/>
                <a:moveTo>
                  <a:pt x="15" y="6"/>
                </a:moveTo>
                <a:cubicBezTo>
                  <a:pt x="13" y="6"/>
                  <a:pt x="11" y="7"/>
                  <a:pt x="9" y="8"/>
                </a:cubicBezTo>
                <a:cubicBezTo>
                  <a:pt x="7" y="11"/>
                  <a:pt x="7" y="16"/>
                  <a:pt x="10" y="18"/>
                </a:cubicBezTo>
                <a:cubicBezTo>
                  <a:pt x="60" y="63"/>
                  <a:pt x="60" y="63"/>
                  <a:pt x="60" y="63"/>
                </a:cubicBezTo>
                <a:cubicBezTo>
                  <a:pt x="61" y="65"/>
                  <a:pt x="63" y="65"/>
                  <a:pt x="65" y="65"/>
                </a:cubicBezTo>
                <a:cubicBezTo>
                  <a:pt x="65" y="65"/>
                  <a:pt x="65" y="65"/>
                  <a:pt x="65" y="65"/>
                </a:cubicBezTo>
                <a:cubicBezTo>
                  <a:pt x="65" y="65"/>
                  <a:pt x="65" y="65"/>
                  <a:pt x="66" y="65"/>
                </a:cubicBezTo>
                <a:cubicBezTo>
                  <a:pt x="68" y="65"/>
                  <a:pt x="70" y="64"/>
                  <a:pt x="71" y="62"/>
                </a:cubicBezTo>
                <a:cubicBezTo>
                  <a:pt x="98" y="18"/>
                  <a:pt x="98" y="18"/>
                  <a:pt x="98" y="18"/>
                </a:cubicBezTo>
                <a:cubicBezTo>
                  <a:pt x="100" y="14"/>
                  <a:pt x="100" y="10"/>
                  <a:pt x="96" y="8"/>
                </a:cubicBezTo>
                <a:cubicBezTo>
                  <a:pt x="95" y="7"/>
                  <a:pt x="94" y="7"/>
                  <a:pt x="92" y="7"/>
                </a:cubicBezTo>
                <a:cubicBezTo>
                  <a:pt x="90" y="7"/>
                  <a:pt x="88" y="8"/>
                  <a:pt x="86" y="10"/>
                </a:cubicBezTo>
                <a:cubicBezTo>
                  <a:pt x="63" y="47"/>
                  <a:pt x="63" y="47"/>
                  <a:pt x="63" y="47"/>
                </a:cubicBezTo>
                <a:cubicBezTo>
                  <a:pt x="19" y="7"/>
                  <a:pt x="19" y="7"/>
                  <a:pt x="19" y="7"/>
                </a:cubicBezTo>
                <a:cubicBezTo>
                  <a:pt x="18" y="6"/>
                  <a:pt x="16" y="6"/>
                  <a:pt x="15" y="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 name="Freeform 71"/>
          <p:cNvSpPr>
            <a:spLocks/>
          </p:cNvSpPr>
          <p:nvPr/>
        </p:nvSpPr>
        <p:spPr bwMode="auto">
          <a:xfrm>
            <a:off x="5587592" y="2978865"/>
            <a:ext cx="175862" cy="169636"/>
          </a:xfrm>
          <a:custGeom>
            <a:avLst/>
            <a:gdLst>
              <a:gd name="T0" fmla="*/ 48 w 48"/>
              <a:gd name="T1" fmla="*/ 30 h 46"/>
              <a:gd name="T2" fmla="*/ 18 w 48"/>
              <a:gd name="T3" fmla="*/ 2 h 46"/>
              <a:gd name="T4" fmla="*/ 12 w 48"/>
              <a:gd name="T5" fmla="*/ 0 h 46"/>
              <a:gd name="T6" fmla="*/ 4 w 48"/>
              <a:gd name="T7" fmla="*/ 3 h 46"/>
              <a:gd name="T8" fmla="*/ 5 w 48"/>
              <a:gd name="T9" fmla="*/ 17 h 46"/>
              <a:gd name="T10" fmla="*/ 36 w 48"/>
              <a:gd name="T11" fmla="*/ 46 h 46"/>
              <a:gd name="T12" fmla="*/ 48 w 48"/>
              <a:gd name="T13" fmla="*/ 30 h 46"/>
            </a:gdLst>
            <a:ahLst/>
            <a:cxnLst>
              <a:cxn ang="0">
                <a:pos x="T0" y="T1"/>
              </a:cxn>
              <a:cxn ang="0">
                <a:pos x="T2" y="T3"/>
              </a:cxn>
              <a:cxn ang="0">
                <a:pos x="T4" y="T5"/>
              </a:cxn>
              <a:cxn ang="0">
                <a:pos x="T6" y="T7"/>
              </a:cxn>
              <a:cxn ang="0">
                <a:pos x="T8" y="T9"/>
              </a:cxn>
              <a:cxn ang="0">
                <a:pos x="T10" y="T11"/>
              </a:cxn>
              <a:cxn ang="0">
                <a:pos x="T12" y="T13"/>
              </a:cxn>
            </a:cxnLst>
            <a:rect l="0" t="0" r="r" b="b"/>
            <a:pathLst>
              <a:path w="48" h="46">
                <a:moveTo>
                  <a:pt x="48" y="30"/>
                </a:moveTo>
                <a:cubicBezTo>
                  <a:pt x="31" y="14"/>
                  <a:pt x="18" y="2"/>
                  <a:pt x="18" y="2"/>
                </a:cubicBezTo>
                <a:cubicBezTo>
                  <a:pt x="16" y="1"/>
                  <a:pt x="14" y="0"/>
                  <a:pt x="12" y="0"/>
                </a:cubicBezTo>
                <a:cubicBezTo>
                  <a:pt x="9" y="0"/>
                  <a:pt x="6" y="1"/>
                  <a:pt x="4" y="3"/>
                </a:cubicBezTo>
                <a:cubicBezTo>
                  <a:pt x="0" y="7"/>
                  <a:pt x="1" y="14"/>
                  <a:pt x="5" y="17"/>
                </a:cubicBezTo>
                <a:cubicBezTo>
                  <a:pt x="36" y="46"/>
                  <a:pt x="36" y="46"/>
                  <a:pt x="36" y="46"/>
                </a:cubicBezTo>
                <a:lnTo>
                  <a:pt x="48" y="3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 name="Freeform 72"/>
          <p:cNvSpPr>
            <a:spLocks noEditPoints="1"/>
          </p:cNvSpPr>
          <p:nvPr/>
        </p:nvSpPr>
        <p:spPr bwMode="auto">
          <a:xfrm>
            <a:off x="5582924" y="2971084"/>
            <a:ext cx="188312" cy="185199"/>
          </a:xfrm>
          <a:custGeom>
            <a:avLst/>
            <a:gdLst>
              <a:gd name="T0" fmla="*/ 37 w 51"/>
              <a:gd name="T1" fmla="*/ 50 h 50"/>
              <a:gd name="T2" fmla="*/ 5 w 51"/>
              <a:gd name="T3" fmla="*/ 20 h 50"/>
              <a:gd name="T4" fmla="*/ 4 w 51"/>
              <a:gd name="T5" fmla="*/ 4 h 50"/>
              <a:gd name="T6" fmla="*/ 13 w 51"/>
              <a:gd name="T7" fmla="*/ 0 h 50"/>
              <a:gd name="T8" fmla="*/ 20 w 51"/>
              <a:gd name="T9" fmla="*/ 3 h 50"/>
              <a:gd name="T10" fmla="*/ 50 w 51"/>
              <a:gd name="T11" fmla="*/ 31 h 50"/>
              <a:gd name="T12" fmla="*/ 51 w 51"/>
              <a:gd name="T13" fmla="*/ 31 h 50"/>
              <a:gd name="T14" fmla="*/ 37 w 51"/>
              <a:gd name="T15" fmla="*/ 50 h 50"/>
              <a:gd name="T16" fmla="*/ 13 w 51"/>
              <a:gd name="T17" fmla="*/ 3 h 50"/>
              <a:gd name="T18" fmla="*/ 6 w 51"/>
              <a:gd name="T19" fmla="*/ 6 h 50"/>
              <a:gd name="T20" fmla="*/ 7 w 51"/>
              <a:gd name="T21" fmla="*/ 18 h 50"/>
              <a:gd name="T22" fmla="*/ 37 w 51"/>
              <a:gd name="T23" fmla="*/ 46 h 50"/>
              <a:gd name="T24" fmla="*/ 48 w 51"/>
              <a:gd name="T25" fmla="*/ 32 h 50"/>
              <a:gd name="T26" fmla="*/ 18 w 51"/>
              <a:gd name="T27" fmla="*/ 5 h 50"/>
              <a:gd name="T28" fmla="*/ 13 w 51"/>
              <a:gd name="T29"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50">
                <a:moveTo>
                  <a:pt x="37" y="50"/>
                </a:moveTo>
                <a:cubicBezTo>
                  <a:pt x="5" y="20"/>
                  <a:pt x="5" y="20"/>
                  <a:pt x="5" y="20"/>
                </a:cubicBezTo>
                <a:cubicBezTo>
                  <a:pt x="0" y="16"/>
                  <a:pt x="0" y="9"/>
                  <a:pt x="4" y="4"/>
                </a:cubicBezTo>
                <a:cubicBezTo>
                  <a:pt x="6" y="2"/>
                  <a:pt x="9" y="0"/>
                  <a:pt x="13" y="0"/>
                </a:cubicBezTo>
                <a:cubicBezTo>
                  <a:pt x="15" y="0"/>
                  <a:pt x="18" y="1"/>
                  <a:pt x="20" y="3"/>
                </a:cubicBezTo>
                <a:cubicBezTo>
                  <a:pt x="20" y="3"/>
                  <a:pt x="33" y="15"/>
                  <a:pt x="50" y="31"/>
                </a:cubicBezTo>
                <a:cubicBezTo>
                  <a:pt x="51" y="31"/>
                  <a:pt x="51" y="31"/>
                  <a:pt x="51" y="31"/>
                </a:cubicBezTo>
                <a:lnTo>
                  <a:pt x="37" y="50"/>
                </a:lnTo>
                <a:close/>
                <a:moveTo>
                  <a:pt x="13" y="3"/>
                </a:moveTo>
                <a:cubicBezTo>
                  <a:pt x="10" y="3"/>
                  <a:pt x="8" y="4"/>
                  <a:pt x="6" y="6"/>
                </a:cubicBezTo>
                <a:cubicBezTo>
                  <a:pt x="3" y="10"/>
                  <a:pt x="3" y="15"/>
                  <a:pt x="7" y="18"/>
                </a:cubicBezTo>
                <a:cubicBezTo>
                  <a:pt x="37" y="46"/>
                  <a:pt x="37" y="46"/>
                  <a:pt x="37" y="46"/>
                </a:cubicBezTo>
                <a:cubicBezTo>
                  <a:pt x="48" y="32"/>
                  <a:pt x="48" y="32"/>
                  <a:pt x="48" y="32"/>
                </a:cubicBezTo>
                <a:cubicBezTo>
                  <a:pt x="31" y="17"/>
                  <a:pt x="18" y="5"/>
                  <a:pt x="18" y="5"/>
                </a:cubicBezTo>
                <a:cubicBezTo>
                  <a:pt x="17" y="4"/>
                  <a:pt x="15" y="3"/>
                  <a:pt x="13" y="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 name="Freeform 73"/>
          <p:cNvSpPr>
            <a:spLocks noEditPoints="1"/>
          </p:cNvSpPr>
          <p:nvPr/>
        </p:nvSpPr>
        <p:spPr bwMode="auto">
          <a:xfrm>
            <a:off x="5156499" y="2960190"/>
            <a:ext cx="264571" cy="395298"/>
          </a:xfrm>
          <a:custGeom>
            <a:avLst/>
            <a:gdLst>
              <a:gd name="T0" fmla="*/ 58 w 72"/>
              <a:gd name="T1" fmla="*/ 107 h 107"/>
              <a:gd name="T2" fmla="*/ 58 w 72"/>
              <a:gd name="T3" fmla="*/ 107 h 107"/>
              <a:gd name="T4" fmla="*/ 51 w 72"/>
              <a:gd name="T5" fmla="*/ 105 h 107"/>
              <a:gd name="T6" fmla="*/ 7 w 72"/>
              <a:gd name="T7" fmla="*/ 77 h 107"/>
              <a:gd name="T8" fmla="*/ 1 w 72"/>
              <a:gd name="T9" fmla="*/ 67 h 107"/>
              <a:gd name="T10" fmla="*/ 4 w 72"/>
              <a:gd name="T11" fmla="*/ 57 h 107"/>
              <a:gd name="T12" fmla="*/ 49 w 72"/>
              <a:gd name="T13" fmla="*/ 6 h 107"/>
              <a:gd name="T14" fmla="*/ 67 w 72"/>
              <a:gd name="T15" fmla="*/ 5 h 107"/>
              <a:gd name="T16" fmla="*/ 72 w 72"/>
              <a:gd name="T17" fmla="*/ 15 h 107"/>
              <a:gd name="T18" fmla="*/ 68 w 72"/>
              <a:gd name="T19" fmla="*/ 24 h 107"/>
              <a:gd name="T20" fmla="*/ 34 w 72"/>
              <a:gd name="T21" fmla="*/ 63 h 107"/>
              <a:gd name="T22" fmla="*/ 65 w 72"/>
              <a:gd name="T23" fmla="*/ 82 h 107"/>
              <a:gd name="T24" fmla="*/ 71 w 72"/>
              <a:gd name="T25" fmla="*/ 94 h 107"/>
              <a:gd name="T26" fmla="*/ 69 w 72"/>
              <a:gd name="T27" fmla="*/ 101 h 107"/>
              <a:gd name="T28" fmla="*/ 58 w 72"/>
              <a:gd name="T29" fmla="*/ 107 h 107"/>
              <a:gd name="T30" fmla="*/ 59 w 72"/>
              <a:gd name="T31" fmla="*/ 8 h 107"/>
              <a:gd name="T32" fmla="*/ 53 w 72"/>
              <a:gd name="T33" fmla="*/ 10 h 107"/>
              <a:gd name="T34" fmla="*/ 9 w 72"/>
              <a:gd name="T35" fmla="*/ 61 h 107"/>
              <a:gd name="T36" fmla="*/ 7 w 72"/>
              <a:gd name="T37" fmla="*/ 67 h 107"/>
              <a:gd name="T38" fmla="*/ 10 w 72"/>
              <a:gd name="T39" fmla="*/ 72 h 107"/>
              <a:gd name="T40" fmla="*/ 54 w 72"/>
              <a:gd name="T41" fmla="*/ 100 h 107"/>
              <a:gd name="T42" fmla="*/ 63 w 72"/>
              <a:gd name="T43" fmla="*/ 97 h 107"/>
              <a:gd name="T44" fmla="*/ 65 w 72"/>
              <a:gd name="T45" fmla="*/ 94 h 107"/>
              <a:gd name="T46" fmla="*/ 61 w 72"/>
              <a:gd name="T47" fmla="*/ 88 h 107"/>
              <a:gd name="T48" fmla="*/ 25 w 72"/>
              <a:gd name="T49" fmla="*/ 64 h 107"/>
              <a:gd name="T50" fmla="*/ 64 w 72"/>
              <a:gd name="T51" fmla="*/ 20 h 107"/>
              <a:gd name="T52" fmla="*/ 66 w 72"/>
              <a:gd name="T53" fmla="*/ 15 h 107"/>
              <a:gd name="T54" fmla="*/ 63 w 72"/>
              <a:gd name="T55" fmla="*/ 9 h 107"/>
              <a:gd name="T56" fmla="*/ 59 w 72"/>
              <a:gd name="T57" fmla="*/ 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 h="107">
                <a:moveTo>
                  <a:pt x="58" y="107"/>
                </a:moveTo>
                <a:cubicBezTo>
                  <a:pt x="58" y="107"/>
                  <a:pt x="58" y="107"/>
                  <a:pt x="58" y="107"/>
                </a:cubicBezTo>
                <a:cubicBezTo>
                  <a:pt x="55" y="107"/>
                  <a:pt x="53" y="106"/>
                  <a:pt x="51" y="105"/>
                </a:cubicBezTo>
                <a:cubicBezTo>
                  <a:pt x="7" y="77"/>
                  <a:pt x="7" y="77"/>
                  <a:pt x="7" y="77"/>
                </a:cubicBezTo>
                <a:cubicBezTo>
                  <a:pt x="4" y="75"/>
                  <a:pt x="1" y="71"/>
                  <a:pt x="1" y="67"/>
                </a:cubicBezTo>
                <a:cubicBezTo>
                  <a:pt x="0" y="64"/>
                  <a:pt x="2" y="60"/>
                  <a:pt x="4" y="57"/>
                </a:cubicBezTo>
                <a:cubicBezTo>
                  <a:pt x="49" y="6"/>
                  <a:pt x="49" y="6"/>
                  <a:pt x="49" y="6"/>
                </a:cubicBezTo>
                <a:cubicBezTo>
                  <a:pt x="53" y="1"/>
                  <a:pt x="62" y="0"/>
                  <a:pt x="67" y="5"/>
                </a:cubicBezTo>
                <a:cubicBezTo>
                  <a:pt x="70" y="8"/>
                  <a:pt x="72" y="11"/>
                  <a:pt x="72" y="15"/>
                </a:cubicBezTo>
                <a:cubicBezTo>
                  <a:pt x="72" y="18"/>
                  <a:pt x="71" y="21"/>
                  <a:pt x="68" y="24"/>
                </a:cubicBezTo>
                <a:cubicBezTo>
                  <a:pt x="34" y="63"/>
                  <a:pt x="34" y="63"/>
                  <a:pt x="34" y="63"/>
                </a:cubicBezTo>
                <a:cubicBezTo>
                  <a:pt x="65" y="82"/>
                  <a:pt x="65" y="82"/>
                  <a:pt x="65" y="82"/>
                </a:cubicBezTo>
                <a:cubicBezTo>
                  <a:pt x="68" y="85"/>
                  <a:pt x="71" y="89"/>
                  <a:pt x="71" y="94"/>
                </a:cubicBezTo>
                <a:cubicBezTo>
                  <a:pt x="71" y="96"/>
                  <a:pt x="70" y="99"/>
                  <a:pt x="69" y="101"/>
                </a:cubicBezTo>
                <a:cubicBezTo>
                  <a:pt x="66" y="104"/>
                  <a:pt x="62" y="107"/>
                  <a:pt x="58" y="107"/>
                </a:cubicBezTo>
                <a:close/>
                <a:moveTo>
                  <a:pt x="59" y="8"/>
                </a:moveTo>
                <a:cubicBezTo>
                  <a:pt x="57" y="8"/>
                  <a:pt x="55" y="9"/>
                  <a:pt x="53" y="10"/>
                </a:cubicBezTo>
                <a:cubicBezTo>
                  <a:pt x="9" y="61"/>
                  <a:pt x="9" y="61"/>
                  <a:pt x="9" y="61"/>
                </a:cubicBezTo>
                <a:cubicBezTo>
                  <a:pt x="7" y="62"/>
                  <a:pt x="7" y="65"/>
                  <a:pt x="7" y="67"/>
                </a:cubicBezTo>
                <a:cubicBezTo>
                  <a:pt x="7" y="69"/>
                  <a:pt x="8" y="71"/>
                  <a:pt x="10" y="72"/>
                </a:cubicBezTo>
                <a:cubicBezTo>
                  <a:pt x="54" y="100"/>
                  <a:pt x="54" y="100"/>
                  <a:pt x="54" y="100"/>
                </a:cubicBezTo>
                <a:cubicBezTo>
                  <a:pt x="57" y="102"/>
                  <a:pt x="61" y="101"/>
                  <a:pt x="63" y="97"/>
                </a:cubicBezTo>
                <a:cubicBezTo>
                  <a:pt x="64" y="96"/>
                  <a:pt x="65" y="95"/>
                  <a:pt x="65" y="94"/>
                </a:cubicBezTo>
                <a:cubicBezTo>
                  <a:pt x="65" y="91"/>
                  <a:pt x="63" y="89"/>
                  <a:pt x="61" y="88"/>
                </a:cubicBezTo>
                <a:cubicBezTo>
                  <a:pt x="25" y="64"/>
                  <a:pt x="25" y="64"/>
                  <a:pt x="25" y="64"/>
                </a:cubicBezTo>
                <a:cubicBezTo>
                  <a:pt x="64" y="20"/>
                  <a:pt x="64" y="20"/>
                  <a:pt x="64" y="20"/>
                </a:cubicBezTo>
                <a:cubicBezTo>
                  <a:pt x="65" y="18"/>
                  <a:pt x="66" y="17"/>
                  <a:pt x="66" y="15"/>
                </a:cubicBezTo>
                <a:cubicBezTo>
                  <a:pt x="66" y="13"/>
                  <a:pt x="65" y="11"/>
                  <a:pt x="63" y="9"/>
                </a:cubicBezTo>
                <a:cubicBezTo>
                  <a:pt x="62" y="8"/>
                  <a:pt x="60" y="8"/>
                  <a:pt x="59" y="8"/>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 name="Freeform 74"/>
          <p:cNvSpPr>
            <a:spLocks/>
          </p:cNvSpPr>
          <p:nvPr/>
        </p:nvSpPr>
        <p:spPr bwMode="auto">
          <a:xfrm>
            <a:off x="5240539" y="2974196"/>
            <a:ext cx="169636" cy="177417"/>
          </a:xfrm>
          <a:custGeom>
            <a:avLst/>
            <a:gdLst>
              <a:gd name="T0" fmla="*/ 16 w 46"/>
              <a:gd name="T1" fmla="*/ 48 h 48"/>
              <a:gd name="T2" fmla="*/ 43 w 46"/>
              <a:gd name="T3" fmla="*/ 18 h 48"/>
              <a:gd name="T4" fmla="*/ 46 w 46"/>
              <a:gd name="T5" fmla="*/ 11 h 48"/>
              <a:gd name="T6" fmla="*/ 42 w 46"/>
              <a:gd name="T7" fmla="*/ 3 h 48"/>
              <a:gd name="T8" fmla="*/ 28 w 46"/>
              <a:gd name="T9" fmla="*/ 4 h 48"/>
              <a:gd name="T10" fmla="*/ 0 w 46"/>
              <a:gd name="T11" fmla="*/ 36 h 48"/>
              <a:gd name="T12" fmla="*/ 16 w 4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6" h="48">
                <a:moveTo>
                  <a:pt x="16" y="48"/>
                </a:moveTo>
                <a:cubicBezTo>
                  <a:pt x="31" y="31"/>
                  <a:pt x="43" y="18"/>
                  <a:pt x="43" y="18"/>
                </a:cubicBezTo>
                <a:cubicBezTo>
                  <a:pt x="45" y="16"/>
                  <a:pt x="46" y="13"/>
                  <a:pt x="46" y="11"/>
                </a:cubicBezTo>
                <a:cubicBezTo>
                  <a:pt x="46" y="8"/>
                  <a:pt x="45" y="5"/>
                  <a:pt x="42" y="3"/>
                </a:cubicBezTo>
                <a:cubicBezTo>
                  <a:pt x="38" y="0"/>
                  <a:pt x="32" y="0"/>
                  <a:pt x="28" y="4"/>
                </a:cubicBezTo>
                <a:cubicBezTo>
                  <a:pt x="0" y="36"/>
                  <a:pt x="0" y="36"/>
                  <a:pt x="0" y="36"/>
                </a:cubicBezTo>
                <a:lnTo>
                  <a:pt x="16" y="4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 name="Freeform 75"/>
          <p:cNvSpPr>
            <a:spLocks noEditPoints="1"/>
          </p:cNvSpPr>
          <p:nvPr/>
        </p:nvSpPr>
        <p:spPr bwMode="auto">
          <a:xfrm>
            <a:off x="5232758" y="2967971"/>
            <a:ext cx="180530" cy="191425"/>
          </a:xfrm>
          <a:custGeom>
            <a:avLst/>
            <a:gdLst>
              <a:gd name="T0" fmla="*/ 18 w 49"/>
              <a:gd name="T1" fmla="*/ 52 h 52"/>
              <a:gd name="T2" fmla="*/ 0 w 49"/>
              <a:gd name="T3" fmla="*/ 38 h 52"/>
              <a:gd name="T4" fmla="*/ 29 w 49"/>
              <a:gd name="T5" fmla="*/ 5 h 52"/>
              <a:gd name="T6" fmla="*/ 45 w 49"/>
              <a:gd name="T7" fmla="*/ 4 h 52"/>
              <a:gd name="T8" fmla="*/ 49 w 49"/>
              <a:gd name="T9" fmla="*/ 13 h 52"/>
              <a:gd name="T10" fmla="*/ 46 w 49"/>
              <a:gd name="T11" fmla="*/ 21 h 52"/>
              <a:gd name="T12" fmla="*/ 19 w 49"/>
              <a:gd name="T13" fmla="*/ 51 h 52"/>
              <a:gd name="T14" fmla="*/ 18 w 49"/>
              <a:gd name="T15" fmla="*/ 52 h 52"/>
              <a:gd name="T16" fmla="*/ 4 w 49"/>
              <a:gd name="T17" fmla="*/ 37 h 52"/>
              <a:gd name="T18" fmla="*/ 18 w 49"/>
              <a:gd name="T19" fmla="*/ 48 h 52"/>
              <a:gd name="T20" fmla="*/ 44 w 49"/>
              <a:gd name="T21" fmla="*/ 19 h 52"/>
              <a:gd name="T22" fmla="*/ 46 w 49"/>
              <a:gd name="T23" fmla="*/ 13 h 52"/>
              <a:gd name="T24" fmla="*/ 43 w 49"/>
              <a:gd name="T25" fmla="*/ 6 h 52"/>
              <a:gd name="T26" fmla="*/ 31 w 49"/>
              <a:gd name="T27" fmla="*/ 7 h 52"/>
              <a:gd name="T28" fmla="*/ 4 w 49"/>
              <a:gd name="T29"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52">
                <a:moveTo>
                  <a:pt x="18" y="52"/>
                </a:moveTo>
                <a:cubicBezTo>
                  <a:pt x="0" y="38"/>
                  <a:pt x="0" y="38"/>
                  <a:pt x="0" y="38"/>
                </a:cubicBezTo>
                <a:cubicBezTo>
                  <a:pt x="29" y="5"/>
                  <a:pt x="29" y="5"/>
                  <a:pt x="29" y="5"/>
                </a:cubicBezTo>
                <a:cubicBezTo>
                  <a:pt x="33" y="1"/>
                  <a:pt x="41" y="0"/>
                  <a:pt x="45" y="4"/>
                </a:cubicBezTo>
                <a:cubicBezTo>
                  <a:pt x="48" y="6"/>
                  <a:pt x="49" y="10"/>
                  <a:pt x="49" y="13"/>
                </a:cubicBezTo>
                <a:cubicBezTo>
                  <a:pt x="49" y="16"/>
                  <a:pt x="48" y="18"/>
                  <a:pt x="46" y="21"/>
                </a:cubicBezTo>
                <a:cubicBezTo>
                  <a:pt x="46" y="21"/>
                  <a:pt x="34" y="34"/>
                  <a:pt x="19" y="51"/>
                </a:cubicBezTo>
                <a:lnTo>
                  <a:pt x="18" y="52"/>
                </a:lnTo>
                <a:close/>
                <a:moveTo>
                  <a:pt x="4" y="37"/>
                </a:moveTo>
                <a:cubicBezTo>
                  <a:pt x="18" y="48"/>
                  <a:pt x="18" y="48"/>
                  <a:pt x="18" y="48"/>
                </a:cubicBezTo>
                <a:cubicBezTo>
                  <a:pt x="33" y="31"/>
                  <a:pt x="44" y="19"/>
                  <a:pt x="44" y="19"/>
                </a:cubicBezTo>
                <a:cubicBezTo>
                  <a:pt x="46" y="17"/>
                  <a:pt x="46" y="15"/>
                  <a:pt x="46" y="13"/>
                </a:cubicBezTo>
                <a:cubicBezTo>
                  <a:pt x="46" y="10"/>
                  <a:pt x="45" y="8"/>
                  <a:pt x="43" y="6"/>
                </a:cubicBezTo>
                <a:cubicBezTo>
                  <a:pt x="40" y="3"/>
                  <a:pt x="34" y="4"/>
                  <a:pt x="31" y="7"/>
                </a:cubicBezTo>
                <a:lnTo>
                  <a:pt x="4" y="3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 name="Freeform 76"/>
          <p:cNvSpPr>
            <a:spLocks noEditPoints="1"/>
          </p:cNvSpPr>
          <p:nvPr/>
        </p:nvSpPr>
        <p:spPr bwMode="auto">
          <a:xfrm>
            <a:off x="5347924" y="2967971"/>
            <a:ext cx="312815" cy="600729"/>
          </a:xfrm>
          <a:custGeom>
            <a:avLst/>
            <a:gdLst>
              <a:gd name="T0" fmla="*/ 78 w 85"/>
              <a:gd name="T1" fmla="*/ 0 h 163"/>
              <a:gd name="T2" fmla="*/ 61 w 85"/>
              <a:gd name="T3" fmla="*/ 0 h 163"/>
              <a:gd name="T4" fmla="*/ 43 w 85"/>
              <a:gd name="T5" fmla="*/ 23 h 163"/>
              <a:gd name="T6" fmla="*/ 24 w 85"/>
              <a:gd name="T7" fmla="*/ 0 h 163"/>
              <a:gd name="T8" fmla="*/ 7 w 85"/>
              <a:gd name="T9" fmla="*/ 0 h 163"/>
              <a:gd name="T10" fmla="*/ 1 w 85"/>
              <a:gd name="T11" fmla="*/ 6 h 163"/>
              <a:gd name="T12" fmla="*/ 3 w 85"/>
              <a:gd name="T13" fmla="*/ 92 h 163"/>
              <a:gd name="T14" fmla="*/ 0 w 85"/>
              <a:gd name="T15" fmla="*/ 163 h 163"/>
              <a:gd name="T16" fmla="*/ 77 w 85"/>
              <a:gd name="T17" fmla="*/ 163 h 163"/>
              <a:gd name="T18" fmla="*/ 83 w 85"/>
              <a:gd name="T19" fmla="*/ 147 h 163"/>
              <a:gd name="T20" fmla="*/ 82 w 85"/>
              <a:gd name="T21" fmla="*/ 92 h 163"/>
              <a:gd name="T22" fmla="*/ 85 w 85"/>
              <a:gd name="T23" fmla="*/ 7 h 163"/>
              <a:gd name="T24" fmla="*/ 78 w 85"/>
              <a:gd name="T25" fmla="*/ 0 h 163"/>
              <a:gd name="T26" fmla="*/ 13 w 85"/>
              <a:gd name="T27" fmla="*/ 120 h 163"/>
              <a:gd name="T28" fmla="*/ 4 w 85"/>
              <a:gd name="T29" fmla="*/ 120 h 163"/>
              <a:gd name="T30" fmla="*/ 4 w 85"/>
              <a:gd name="T31" fmla="*/ 112 h 163"/>
              <a:gd name="T32" fmla="*/ 13 w 85"/>
              <a:gd name="T33" fmla="*/ 112 h 163"/>
              <a:gd name="T34" fmla="*/ 13 w 85"/>
              <a:gd name="T35" fmla="*/ 120 h 163"/>
              <a:gd name="T36" fmla="*/ 32 w 85"/>
              <a:gd name="T37" fmla="*/ 120 h 163"/>
              <a:gd name="T38" fmla="*/ 18 w 85"/>
              <a:gd name="T39" fmla="*/ 120 h 163"/>
              <a:gd name="T40" fmla="*/ 18 w 85"/>
              <a:gd name="T41" fmla="*/ 112 h 163"/>
              <a:gd name="T42" fmla="*/ 32 w 85"/>
              <a:gd name="T43" fmla="*/ 113 h 163"/>
              <a:gd name="T44" fmla="*/ 32 w 85"/>
              <a:gd name="T45" fmla="*/ 120 h 163"/>
              <a:gd name="T46" fmla="*/ 48 w 85"/>
              <a:gd name="T47" fmla="*/ 122 h 163"/>
              <a:gd name="T48" fmla="*/ 36 w 85"/>
              <a:gd name="T49" fmla="*/ 122 h 163"/>
              <a:gd name="T50" fmla="*/ 36 w 85"/>
              <a:gd name="T51" fmla="*/ 110 h 163"/>
              <a:gd name="T52" fmla="*/ 48 w 85"/>
              <a:gd name="T53" fmla="*/ 110 h 163"/>
              <a:gd name="T54" fmla="*/ 48 w 85"/>
              <a:gd name="T55" fmla="*/ 122 h 163"/>
              <a:gd name="T56" fmla="*/ 67 w 85"/>
              <a:gd name="T57" fmla="*/ 120 h 163"/>
              <a:gd name="T58" fmla="*/ 53 w 85"/>
              <a:gd name="T59" fmla="*/ 120 h 163"/>
              <a:gd name="T60" fmla="*/ 53 w 85"/>
              <a:gd name="T61" fmla="*/ 113 h 163"/>
              <a:gd name="T62" fmla="*/ 67 w 85"/>
              <a:gd name="T63" fmla="*/ 113 h 163"/>
              <a:gd name="T64" fmla="*/ 67 w 85"/>
              <a:gd name="T65" fmla="*/ 120 h 163"/>
              <a:gd name="T66" fmla="*/ 80 w 85"/>
              <a:gd name="T67" fmla="*/ 120 h 163"/>
              <a:gd name="T68" fmla="*/ 71 w 85"/>
              <a:gd name="T69" fmla="*/ 120 h 163"/>
              <a:gd name="T70" fmla="*/ 71 w 85"/>
              <a:gd name="T71" fmla="*/ 113 h 163"/>
              <a:gd name="T72" fmla="*/ 80 w 85"/>
              <a:gd name="T73" fmla="*/ 113 h 163"/>
              <a:gd name="T74" fmla="*/ 80 w 85"/>
              <a:gd name="T75" fmla="*/ 12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63">
                <a:moveTo>
                  <a:pt x="78" y="0"/>
                </a:moveTo>
                <a:cubicBezTo>
                  <a:pt x="61" y="0"/>
                  <a:pt x="61" y="0"/>
                  <a:pt x="61" y="0"/>
                </a:cubicBezTo>
                <a:cubicBezTo>
                  <a:pt x="57" y="8"/>
                  <a:pt x="43" y="23"/>
                  <a:pt x="43" y="23"/>
                </a:cubicBezTo>
                <a:cubicBezTo>
                  <a:pt x="43" y="23"/>
                  <a:pt x="29" y="8"/>
                  <a:pt x="24" y="0"/>
                </a:cubicBezTo>
                <a:cubicBezTo>
                  <a:pt x="7" y="0"/>
                  <a:pt x="7" y="0"/>
                  <a:pt x="7" y="0"/>
                </a:cubicBezTo>
                <a:cubicBezTo>
                  <a:pt x="4" y="0"/>
                  <a:pt x="1" y="3"/>
                  <a:pt x="1" y="6"/>
                </a:cubicBezTo>
                <a:cubicBezTo>
                  <a:pt x="3" y="92"/>
                  <a:pt x="3" y="92"/>
                  <a:pt x="3" y="92"/>
                </a:cubicBezTo>
                <a:cubicBezTo>
                  <a:pt x="0" y="163"/>
                  <a:pt x="0" y="163"/>
                  <a:pt x="0" y="163"/>
                </a:cubicBezTo>
                <a:cubicBezTo>
                  <a:pt x="77" y="163"/>
                  <a:pt x="77" y="163"/>
                  <a:pt x="77" y="163"/>
                </a:cubicBezTo>
                <a:cubicBezTo>
                  <a:pt x="83" y="147"/>
                  <a:pt x="83" y="147"/>
                  <a:pt x="83" y="147"/>
                </a:cubicBezTo>
                <a:cubicBezTo>
                  <a:pt x="82" y="92"/>
                  <a:pt x="82" y="92"/>
                  <a:pt x="82" y="92"/>
                </a:cubicBezTo>
                <a:cubicBezTo>
                  <a:pt x="85" y="7"/>
                  <a:pt x="85" y="7"/>
                  <a:pt x="85" y="7"/>
                </a:cubicBezTo>
                <a:cubicBezTo>
                  <a:pt x="85" y="3"/>
                  <a:pt x="82" y="0"/>
                  <a:pt x="78" y="0"/>
                </a:cubicBezTo>
                <a:close/>
                <a:moveTo>
                  <a:pt x="13" y="120"/>
                </a:moveTo>
                <a:cubicBezTo>
                  <a:pt x="4" y="120"/>
                  <a:pt x="4" y="120"/>
                  <a:pt x="4" y="120"/>
                </a:cubicBezTo>
                <a:cubicBezTo>
                  <a:pt x="4" y="112"/>
                  <a:pt x="4" y="112"/>
                  <a:pt x="4" y="112"/>
                </a:cubicBezTo>
                <a:cubicBezTo>
                  <a:pt x="13" y="112"/>
                  <a:pt x="13" y="112"/>
                  <a:pt x="13" y="112"/>
                </a:cubicBezTo>
                <a:lnTo>
                  <a:pt x="13" y="120"/>
                </a:lnTo>
                <a:close/>
                <a:moveTo>
                  <a:pt x="32" y="120"/>
                </a:moveTo>
                <a:cubicBezTo>
                  <a:pt x="18" y="120"/>
                  <a:pt x="18" y="120"/>
                  <a:pt x="18" y="120"/>
                </a:cubicBezTo>
                <a:cubicBezTo>
                  <a:pt x="18" y="112"/>
                  <a:pt x="18" y="112"/>
                  <a:pt x="18" y="112"/>
                </a:cubicBezTo>
                <a:cubicBezTo>
                  <a:pt x="32" y="113"/>
                  <a:pt x="32" y="113"/>
                  <a:pt x="32" y="113"/>
                </a:cubicBezTo>
                <a:lnTo>
                  <a:pt x="32" y="120"/>
                </a:lnTo>
                <a:close/>
                <a:moveTo>
                  <a:pt x="48" y="122"/>
                </a:moveTo>
                <a:cubicBezTo>
                  <a:pt x="36" y="122"/>
                  <a:pt x="36" y="122"/>
                  <a:pt x="36" y="122"/>
                </a:cubicBezTo>
                <a:cubicBezTo>
                  <a:pt x="36" y="110"/>
                  <a:pt x="36" y="110"/>
                  <a:pt x="36" y="110"/>
                </a:cubicBezTo>
                <a:cubicBezTo>
                  <a:pt x="48" y="110"/>
                  <a:pt x="48" y="110"/>
                  <a:pt x="48" y="110"/>
                </a:cubicBezTo>
                <a:lnTo>
                  <a:pt x="48" y="122"/>
                </a:lnTo>
                <a:close/>
                <a:moveTo>
                  <a:pt x="67" y="120"/>
                </a:moveTo>
                <a:cubicBezTo>
                  <a:pt x="53" y="120"/>
                  <a:pt x="53" y="120"/>
                  <a:pt x="53" y="120"/>
                </a:cubicBezTo>
                <a:cubicBezTo>
                  <a:pt x="53" y="113"/>
                  <a:pt x="53" y="113"/>
                  <a:pt x="53" y="113"/>
                </a:cubicBezTo>
                <a:cubicBezTo>
                  <a:pt x="67" y="113"/>
                  <a:pt x="67" y="113"/>
                  <a:pt x="67" y="113"/>
                </a:cubicBezTo>
                <a:lnTo>
                  <a:pt x="67" y="120"/>
                </a:lnTo>
                <a:close/>
                <a:moveTo>
                  <a:pt x="80" y="120"/>
                </a:moveTo>
                <a:cubicBezTo>
                  <a:pt x="71" y="120"/>
                  <a:pt x="71" y="120"/>
                  <a:pt x="71" y="120"/>
                </a:cubicBezTo>
                <a:cubicBezTo>
                  <a:pt x="71" y="113"/>
                  <a:pt x="71" y="113"/>
                  <a:pt x="71" y="113"/>
                </a:cubicBezTo>
                <a:cubicBezTo>
                  <a:pt x="80" y="113"/>
                  <a:pt x="80" y="113"/>
                  <a:pt x="80" y="113"/>
                </a:cubicBezTo>
                <a:lnTo>
                  <a:pt x="80" y="12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 name="Freeform 77"/>
          <p:cNvSpPr>
            <a:spLocks noEditPoints="1"/>
          </p:cNvSpPr>
          <p:nvPr/>
        </p:nvSpPr>
        <p:spPr bwMode="auto">
          <a:xfrm>
            <a:off x="5587593" y="3041117"/>
            <a:ext cx="1660568" cy="1013147"/>
          </a:xfrm>
          <a:custGeom>
            <a:avLst/>
            <a:gdLst>
              <a:gd name="T0" fmla="*/ 414 w 451"/>
              <a:gd name="T1" fmla="*/ 213 h 274"/>
              <a:gd name="T2" fmla="*/ 415 w 451"/>
              <a:gd name="T3" fmla="*/ 18 h 274"/>
              <a:gd name="T4" fmla="*/ 395 w 451"/>
              <a:gd name="T5" fmla="*/ 1 h 274"/>
              <a:gd name="T6" fmla="*/ 58 w 451"/>
              <a:gd name="T7" fmla="*/ 0 h 274"/>
              <a:gd name="T8" fmla="*/ 39 w 451"/>
              <a:gd name="T9" fmla="*/ 17 h 274"/>
              <a:gd name="T10" fmla="*/ 39 w 451"/>
              <a:gd name="T11" fmla="*/ 211 h 274"/>
              <a:gd name="T12" fmla="*/ 0 w 451"/>
              <a:gd name="T13" fmla="*/ 252 h 274"/>
              <a:gd name="T14" fmla="*/ 24 w 451"/>
              <a:gd name="T15" fmla="*/ 273 h 274"/>
              <a:gd name="T16" fmla="*/ 428 w 451"/>
              <a:gd name="T17" fmla="*/ 274 h 274"/>
              <a:gd name="T18" fmla="*/ 451 w 451"/>
              <a:gd name="T19" fmla="*/ 254 h 274"/>
              <a:gd name="T20" fmla="*/ 414 w 451"/>
              <a:gd name="T21" fmla="*/ 213 h 274"/>
              <a:gd name="T22" fmla="*/ 414 w 451"/>
              <a:gd name="T23" fmla="*/ 213 h 274"/>
              <a:gd name="T24" fmla="*/ 257 w 451"/>
              <a:gd name="T25" fmla="*/ 258 h 274"/>
              <a:gd name="T26" fmla="*/ 187 w 451"/>
              <a:gd name="T27" fmla="*/ 257 h 274"/>
              <a:gd name="T28" fmla="*/ 180 w 451"/>
              <a:gd name="T29" fmla="*/ 254 h 274"/>
              <a:gd name="T30" fmla="*/ 188 w 451"/>
              <a:gd name="T31" fmla="*/ 241 h 274"/>
              <a:gd name="T32" fmla="*/ 194 w 451"/>
              <a:gd name="T33" fmla="*/ 239 h 274"/>
              <a:gd name="T34" fmla="*/ 250 w 451"/>
              <a:gd name="T35" fmla="*/ 239 h 274"/>
              <a:gd name="T36" fmla="*/ 256 w 451"/>
              <a:gd name="T37" fmla="*/ 241 h 274"/>
              <a:gd name="T38" fmla="*/ 264 w 451"/>
              <a:gd name="T39" fmla="*/ 254 h 274"/>
              <a:gd name="T40" fmla="*/ 257 w 451"/>
              <a:gd name="T41" fmla="*/ 258 h 274"/>
              <a:gd name="T42" fmla="*/ 400 w 451"/>
              <a:gd name="T43" fmla="*/ 213 h 274"/>
              <a:gd name="T44" fmla="*/ 53 w 451"/>
              <a:gd name="T45" fmla="*/ 211 h 274"/>
              <a:gd name="T46" fmla="*/ 54 w 451"/>
              <a:gd name="T47" fmla="*/ 20 h 274"/>
              <a:gd name="T48" fmla="*/ 64 w 451"/>
              <a:gd name="T49" fmla="*/ 11 h 274"/>
              <a:gd name="T50" fmla="*/ 391 w 451"/>
              <a:gd name="T51" fmla="*/ 12 h 274"/>
              <a:gd name="T52" fmla="*/ 401 w 451"/>
              <a:gd name="T53" fmla="*/ 21 h 274"/>
              <a:gd name="T54" fmla="*/ 400 w 451"/>
              <a:gd name="T55" fmla="*/ 213 h 274"/>
              <a:gd name="T56" fmla="*/ 400 w 451"/>
              <a:gd name="T57" fmla="*/ 21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1" h="274">
                <a:moveTo>
                  <a:pt x="414" y="213"/>
                </a:moveTo>
                <a:cubicBezTo>
                  <a:pt x="415" y="18"/>
                  <a:pt x="415" y="18"/>
                  <a:pt x="415" y="18"/>
                </a:cubicBezTo>
                <a:cubicBezTo>
                  <a:pt x="415" y="9"/>
                  <a:pt x="406" y="1"/>
                  <a:pt x="395" y="1"/>
                </a:cubicBezTo>
                <a:cubicBezTo>
                  <a:pt x="58" y="0"/>
                  <a:pt x="58" y="0"/>
                  <a:pt x="58" y="0"/>
                </a:cubicBezTo>
                <a:cubicBezTo>
                  <a:pt x="48" y="0"/>
                  <a:pt x="39" y="8"/>
                  <a:pt x="39" y="17"/>
                </a:cubicBezTo>
                <a:cubicBezTo>
                  <a:pt x="39" y="211"/>
                  <a:pt x="39" y="211"/>
                  <a:pt x="39" y="211"/>
                </a:cubicBezTo>
                <a:cubicBezTo>
                  <a:pt x="0" y="252"/>
                  <a:pt x="0" y="252"/>
                  <a:pt x="0" y="252"/>
                </a:cubicBezTo>
                <a:cubicBezTo>
                  <a:pt x="0" y="263"/>
                  <a:pt x="11" y="272"/>
                  <a:pt x="24" y="273"/>
                </a:cubicBezTo>
                <a:cubicBezTo>
                  <a:pt x="428" y="274"/>
                  <a:pt x="428" y="274"/>
                  <a:pt x="428" y="274"/>
                </a:cubicBezTo>
                <a:cubicBezTo>
                  <a:pt x="440" y="274"/>
                  <a:pt x="451" y="265"/>
                  <a:pt x="451" y="254"/>
                </a:cubicBezTo>
                <a:cubicBezTo>
                  <a:pt x="414" y="213"/>
                  <a:pt x="414" y="213"/>
                  <a:pt x="414" y="213"/>
                </a:cubicBezTo>
                <a:cubicBezTo>
                  <a:pt x="414" y="213"/>
                  <a:pt x="414" y="213"/>
                  <a:pt x="414" y="213"/>
                </a:cubicBezTo>
                <a:close/>
                <a:moveTo>
                  <a:pt x="257" y="258"/>
                </a:moveTo>
                <a:cubicBezTo>
                  <a:pt x="187" y="257"/>
                  <a:pt x="187" y="257"/>
                  <a:pt x="187" y="257"/>
                </a:cubicBezTo>
                <a:cubicBezTo>
                  <a:pt x="184" y="257"/>
                  <a:pt x="180" y="256"/>
                  <a:pt x="180" y="254"/>
                </a:cubicBezTo>
                <a:cubicBezTo>
                  <a:pt x="188" y="241"/>
                  <a:pt x="188" y="241"/>
                  <a:pt x="188" y="241"/>
                </a:cubicBezTo>
                <a:cubicBezTo>
                  <a:pt x="188" y="240"/>
                  <a:pt x="191" y="239"/>
                  <a:pt x="194" y="239"/>
                </a:cubicBezTo>
                <a:cubicBezTo>
                  <a:pt x="250" y="239"/>
                  <a:pt x="250" y="239"/>
                  <a:pt x="250" y="239"/>
                </a:cubicBezTo>
                <a:cubicBezTo>
                  <a:pt x="253" y="239"/>
                  <a:pt x="256" y="240"/>
                  <a:pt x="256" y="241"/>
                </a:cubicBezTo>
                <a:cubicBezTo>
                  <a:pt x="264" y="254"/>
                  <a:pt x="264" y="254"/>
                  <a:pt x="264" y="254"/>
                </a:cubicBezTo>
                <a:cubicBezTo>
                  <a:pt x="264" y="256"/>
                  <a:pt x="261" y="258"/>
                  <a:pt x="257" y="258"/>
                </a:cubicBezTo>
                <a:close/>
                <a:moveTo>
                  <a:pt x="400" y="213"/>
                </a:moveTo>
                <a:cubicBezTo>
                  <a:pt x="53" y="211"/>
                  <a:pt x="53" y="211"/>
                  <a:pt x="53" y="211"/>
                </a:cubicBezTo>
                <a:cubicBezTo>
                  <a:pt x="54" y="20"/>
                  <a:pt x="54" y="20"/>
                  <a:pt x="54" y="20"/>
                </a:cubicBezTo>
                <a:cubicBezTo>
                  <a:pt x="54" y="15"/>
                  <a:pt x="58" y="11"/>
                  <a:pt x="64" y="11"/>
                </a:cubicBezTo>
                <a:cubicBezTo>
                  <a:pt x="391" y="12"/>
                  <a:pt x="391" y="12"/>
                  <a:pt x="391" y="12"/>
                </a:cubicBezTo>
                <a:cubicBezTo>
                  <a:pt x="396" y="12"/>
                  <a:pt x="401" y="16"/>
                  <a:pt x="401" y="21"/>
                </a:cubicBezTo>
                <a:cubicBezTo>
                  <a:pt x="400" y="213"/>
                  <a:pt x="400" y="213"/>
                  <a:pt x="400" y="213"/>
                </a:cubicBezTo>
                <a:cubicBezTo>
                  <a:pt x="400" y="213"/>
                  <a:pt x="400" y="213"/>
                  <a:pt x="400" y="21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 name="Freeform 78"/>
          <p:cNvSpPr>
            <a:spLocks/>
          </p:cNvSpPr>
          <p:nvPr/>
        </p:nvSpPr>
        <p:spPr bwMode="auto">
          <a:xfrm>
            <a:off x="5782130" y="3081580"/>
            <a:ext cx="1280832" cy="747021"/>
          </a:xfrm>
          <a:custGeom>
            <a:avLst/>
            <a:gdLst>
              <a:gd name="T0" fmla="*/ 347 w 348"/>
              <a:gd name="T1" fmla="*/ 202 h 202"/>
              <a:gd name="T2" fmla="*/ 0 w 348"/>
              <a:gd name="T3" fmla="*/ 200 h 202"/>
              <a:gd name="T4" fmla="*/ 1 w 348"/>
              <a:gd name="T5" fmla="*/ 9 h 202"/>
              <a:gd name="T6" fmla="*/ 11 w 348"/>
              <a:gd name="T7" fmla="*/ 0 h 202"/>
              <a:gd name="T8" fmla="*/ 338 w 348"/>
              <a:gd name="T9" fmla="*/ 1 h 202"/>
              <a:gd name="T10" fmla="*/ 348 w 348"/>
              <a:gd name="T11" fmla="*/ 10 h 202"/>
              <a:gd name="T12" fmla="*/ 347 w 348"/>
              <a:gd name="T13" fmla="*/ 202 h 202"/>
              <a:gd name="T14" fmla="*/ 347 w 348"/>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8" h="202">
                <a:moveTo>
                  <a:pt x="347" y="202"/>
                </a:moveTo>
                <a:cubicBezTo>
                  <a:pt x="0" y="200"/>
                  <a:pt x="0" y="200"/>
                  <a:pt x="0" y="200"/>
                </a:cubicBezTo>
                <a:cubicBezTo>
                  <a:pt x="1" y="9"/>
                  <a:pt x="1" y="9"/>
                  <a:pt x="1" y="9"/>
                </a:cubicBezTo>
                <a:cubicBezTo>
                  <a:pt x="1" y="4"/>
                  <a:pt x="5" y="0"/>
                  <a:pt x="11" y="0"/>
                </a:cubicBezTo>
                <a:cubicBezTo>
                  <a:pt x="338" y="1"/>
                  <a:pt x="338" y="1"/>
                  <a:pt x="338" y="1"/>
                </a:cubicBezTo>
                <a:cubicBezTo>
                  <a:pt x="343" y="1"/>
                  <a:pt x="348" y="5"/>
                  <a:pt x="348" y="10"/>
                </a:cubicBezTo>
                <a:cubicBezTo>
                  <a:pt x="347" y="202"/>
                  <a:pt x="347" y="202"/>
                  <a:pt x="347" y="202"/>
                </a:cubicBezTo>
                <a:cubicBezTo>
                  <a:pt x="347" y="202"/>
                  <a:pt x="347" y="202"/>
                  <a:pt x="347" y="202"/>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 name="Freeform 79"/>
          <p:cNvSpPr>
            <a:spLocks noEditPoints="1"/>
          </p:cNvSpPr>
          <p:nvPr/>
        </p:nvSpPr>
        <p:spPr bwMode="auto">
          <a:xfrm>
            <a:off x="8304888" y="2350123"/>
            <a:ext cx="522915" cy="225663"/>
          </a:xfrm>
          <a:custGeom>
            <a:avLst/>
            <a:gdLst>
              <a:gd name="T0" fmla="*/ 132 w 142"/>
              <a:gd name="T1" fmla="*/ 0 h 61"/>
              <a:gd name="T2" fmla="*/ 122 w 142"/>
              <a:gd name="T3" fmla="*/ 10 h 61"/>
              <a:gd name="T4" fmla="*/ 122 w 142"/>
              <a:gd name="T5" fmla="*/ 50 h 61"/>
              <a:gd name="T6" fmla="*/ 132 w 142"/>
              <a:gd name="T7" fmla="*/ 61 h 61"/>
              <a:gd name="T8" fmla="*/ 142 w 142"/>
              <a:gd name="T9" fmla="*/ 50 h 61"/>
              <a:gd name="T10" fmla="*/ 142 w 142"/>
              <a:gd name="T11" fmla="*/ 10 h 61"/>
              <a:gd name="T12" fmla="*/ 132 w 142"/>
              <a:gd name="T13" fmla="*/ 0 h 61"/>
              <a:gd name="T14" fmla="*/ 10 w 142"/>
              <a:gd name="T15" fmla="*/ 0 h 61"/>
              <a:gd name="T16" fmla="*/ 0 w 142"/>
              <a:gd name="T17" fmla="*/ 10 h 61"/>
              <a:gd name="T18" fmla="*/ 0 w 142"/>
              <a:gd name="T19" fmla="*/ 50 h 61"/>
              <a:gd name="T20" fmla="*/ 10 w 142"/>
              <a:gd name="T21" fmla="*/ 61 h 61"/>
              <a:gd name="T22" fmla="*/ 21 w 142"/>
              <a:gd name="T23" fmla="*/ 50 h 61"/>
              <a:gd name="T24" fmla="*/ 21 w 142"/>
              <a:gd name="T25" fmla="*/ 10 h 61"/>
              <a:gd name="T26" fmla="*/ 10 w 142"/>
              <a:gd name="T2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61">
                <a:moveTo>
                  <a:pt x="132" y="0"/>
                </a:moveTo>
                <a:cubicBezTo>
                  <a:pt x="127" y="0"/>
                  <a:pt x="122" y="5"/>
                  <a:pt x="122" y="10"/>
                </a:cubicBezTo>
                <a:cubicBezTo>
                  <a:pt x="122" y="50"/>
                  <a:pt x="122" y="50"/>
                  <a:pt x="122" y="50"/>
                </a:cubicBezTo>
                <a:cubicBezTo>
                  <a:pt x="122" y="56"/>
                  <a:pt x="127" y="61"/>
                  <a:pt x="132" y="61"/>
                </a:cubicBezTo>
                <a:cubicBezTo>
                  <a:pt x="138" y="61"/>
                  <a:pt x="142" y="56"/>
                  <a:pt x="142" y="50"/>
                </a:cubicBezTo>
                <a:cubicBezTo>
                  <a:pt x="142" y="10"/>
                  <a:pt x="142" y="10"/>
                  <a:pt x="142" y="10"/>
                </a:cubicBezTo>
                <a:cubicBezTo>
                  <a:pt x="142" y="5"/>
                  <a:pt x="138" y="0"/>
                  <a:pt x="132" y="0"/>
                </a:cubicBezTo>
                <a:close/>
                <a:moveTo>
                  <a:pt x="10" y="0"/>
                </a:moveTo>
                <a:cubicBezTo>
                  <a:pt x="5" y="0"/>
                  <a:pt x="0" y="5"/>
                  <a:pt x="0" y="10"/>
                </a:cubicBezTo>
                <a:cubicBezTo>
                  <a:pt x="0" y="50"/>
                  <a:pt x="0" y="50"/>
                  <a:pt x="0" y="50"/>
                </a:cubicBezTo>
                <a:cubicBezTo>
                  <a:pt x="0" y="56"/>
                  <a:pt x="5" y="61"/>
                  <a:pt x="10" y="61"/>
                </a:cubicBezTo>
                <a:cubicBezTo>
                  <a:pt x="16" y="61"/>
                  <a:pt x="21" y="56"/>
                  <a:pt x="21" y="50"/>
                </a:cubicBezTo>
                <a:cubicBezTo>
                  <a:pt x="21" y="10"/>
                  <a:pt x="21" y="10"/>
                  <a:pt x="21" y="10"/>
                </a:cubicBezTo>
                <a:cubicBezTo>
                  <a:pt x="21" y="5"/>
                  <a:pt x="16" y="0"/>
                  <a:pt x="10" y="0"/>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 name="Freeform 80"/>
          <p:cNvSpPr>
            <a:spLocks/>
          </p:cNvSpPr>
          <p:nvPr/>
        </p:nvSpPr>
        <p:spPr bwMode="auto">
          <a:xfrm>
            <a:off x="8404490" y="2350123"/>
            <a:ext cx="326823" cy="421756"/>
          </a:xfrm>
          <a:custGeom>
            <a:avLst/>
            <a:gdLst>
              <a:gd name="T0" fmla="*/ 0 w 89"/>
              <a:gd name="T1" fmla="*/ 0 h 114"/>
              <a:gd name="T2" fmla="*/ 0 w 89"/>
              <a:gd name="T3" fmla="*/ 74 h 114"/>
              <a:gd name="T4" fmla="*/ 7 w 89"/>
              <a:gd name="T5" fmla="*/ 81 h 114"/>
              <a:gd name="T6" fmla="*/ 16 w 89"/>
              <a:gd name="T7" fmla="*/ 81 h 114"/>
              <a:gd name="T8" fmla="*/ 16 w 89"/>
              <a:gd name="T9" fmla="*/ 104 h 114"/>
              <a:gd name="T10" fmla="*/ 27 w 89"/>
              <a:gd name="T11" fmla="*/ 114 h 114"/>
              <a:gd name="T12" fmla="*/ 37 w 89"/>
              <a:gd name="T13" fmla="*/ 104 h 114"/>
              <a:gd name="T14" fmla="*/ 37 w 89"/>
              <a:gd name="T15" fmla="*/ 81 h 114"/>
              <a:gd name="T16" fmla="*/ 52 w 89"/>
              <a:gd name="T17" fmla="*/ 81 h 114"/>
              <a:gd name="T18" fmla="*/ 52 w 89"/>
              <a:gd name="T19" fmla="*/ 104 h 114"/>
              <a:gd name="T20" fmla="*/ 62 w 89"/>
              <a:gd name="T21" fmla="*/ 114 h 114"/>
              <a:gd name="T22" fmla="*/ 73 w 89"/>
              <a:gd name="T23" fmla="*/ 104 h 114"/>
              <a:gd name="T24" fmla="*/ 73 w 89"/>
              <a:gd name="T25" fmla="*/ 81 h 114"/>
              <a:gd name="T26" fmla="*/ 82 w 89"/>
              <a:gd name="T27" fmla="*/ 81 h 114"/>
              <a:gd name="T28" fmla="*/ 89 w 89"/>
              <a:gd name="T29" fmla="*/ 74 h 114"/>
              <a:gd name="T30" fmla="*/ 89 w 89"/>
              <a:gd name="T31" fmla="*/ 0 h 114"/>
              <a:gd name="T32" fmla="*/ 0 w 89"/>
              <a:gd name="T3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114">
                <a:moveTo>
                  <a:pt x="0" y="0"/>
                </a:moveTo>
                <a:cubicBezTo>
                  <a:pt x="0" y="74"/>
                  <a:pt x="0" y="74"/>
                  <a:pt x="0" y="74"/>
                </a:cubicBezTo>
                <a:cubicBezTo>
                  <a:pt x="0" y="78"/>
                  <a:pt x="3" y="81"/>
                  <a:pt x="7" y="81"/>
                </a:cubicBezTo>
                <a:cubicBezTo>
                  <a:pt x="16" y="81"/>
                  <a:pt x="16" y="81"/>
                  <a:pt x="16" y="81"/>
                </a:cubicBezTo>
                <a:cubicBezTo>
                  <a:pt x="16" y="104"/>
                  <a:pt x="16" y="104"/>
                  <a:pt x="16" y="104"/>
                </a:cubicBezTo>
                <a:cubicBezTo>
                  <a:pt x="16" y="109"/>
                  <a:pt x="21" y="114"/>
                  <a:pt x="27" y="114"/>
                </a:cubicBezTo>
                <a:cubicBezTo>
                  <a:pt x="32" y="114"/>
                  <a:pt x="37" y="109"/>
                  <a:pt x="37" y="104"/>
                </a:cubicBezTo>
                <a:cubicBezTo>
                  <a:pt x="37" y="81"/>
                  <a:pt x="37" y="81"/>
                  <a:pt x="37" y="81"/>
                </a:cubicBezTo>
                <a:cubicBezTo>
                  <a:pt x="52" y="81"/>
                  <a:pt x="52" y="81"/>
                  <a:pt x="52" y="81"/>
                </a:cubicBezTo>
                <a:cubicBezTo>
                  <a:pt x="52" y="104"/>
                  <a:pt x="52" y="104"/>
                  <a:pt x="52" y="104"/>
                </a:cubicBezTo>
                <a:cubicBezTo>
                  <a:pt x="52" y="109"/>
                  <a:pt x="57" y="114"/>
                  <a:pt x="62" y="114"/>
                </a:cubicBezTo>
                <a:cubicBezTo>
                  <a:pt x="68" y="114"/>
                  <a:pt x="73" y="109"/>
                  <a:pt x="73" y="104"/>
                </a:cubicBezTo>
                <a:cubicBezTo>
                  <a:pt x="73" y="81"/>
                  <a:pt x="73" y="81"/>
                  <a:pt x="73" y="81"/>
                </a:cubicBezTo>
                <a:cubicBezTo>
                  <a:pt x="82" y="81"/>
                  <a:pt x="82" y="81"/>
                  <a:pt x="82" y="81"/>
                </a:cubicBezTo>
                <a:cubicBezTo>
                  <a:pt x="86" y="81"/>
                  <a:pt x="89" y="78"/>
                  <a:pt x="89" y="74"/>
                </a:cubicBezTo>
                <a:cubicBezTo>
                  <a:pt x="89" y="0"/>
                  <a:pt x="89" y="0"/>
                  <a:pt x="89" y="0"/>
                </a:cubicBezTo>
                <a:lnTo>
                  <a:pt x="0"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 name="Freeform 81"/>
          <p:cNvSpPr>
            <a:spLocks noEditPoints="1"/>
          </p:cNvSpPr>
          <p:nvPr/>
        </p:nvSpPr>
        <p:spPr bwMode="auto">
          <a:xfrm>
            <a:off x="8401378" y="2158698"/>
            <a:ext cx="329935" cy="169636"/>
          </a:xfrm>
          <a:custGeom>
            <a:avLst/>
            <a:gdLst>
              <a:gd name="T0" fmla="*/ 67 w 90"/>
              <a:gd name="T1" fmla="*/ 14 h 46"/>
              <a:gd name="T2" fmla="*/ 75 w 90"/>
              <a:gd name="T3" fmla="*/ 2 h 46"/>
              <a:gd name="T4" fmla="*/ 75 w 90"/>
              <a:gd name="T5" fmla="*/ 0 h 46"/>
              <a:gd name="T6" fmla="*/ 73 w 90"/>
              <a:gd name="T7" fmla="*/ 1 h 46"/>
              <a:gd name="T8" fmla="*/ 64 w 90"/>
              <a:gd name="T9" fmla="*/ 13 h 46"/>
              <a:gd name="T10" fmla="*/ 45 w 90"/>
              <a:gd name="T11" fmla="*/ 10 h 46"/>
              <a:gd name="T12" fmla="*/ 27 w 90"/>
              <a:gd name="T13" fmla="*/ 13 h 46"/>
              <a:gd name="T14" fmla="*/ 18 w 90"/>
              <a:gd name="T15" fmla="*/ 1 h 46"/>
              <a:gd name="T16" fmla="*/ 16 w 90"/>
              <a:gd name="T17" fmla="*/ 0 h 46"/>
              <a:gd name="T18" fmla="*/ 16 w 90"/>
              <a:gd name="T19" fmla="*/ 2 h 46"/>
              <a:gd name="T20" fmla="*/ 24 w 90"/>
              <a:gd name="T21" fmla="*/ 14 h 46"/>
              <a:gd name="T22" fmla="*/ 0 w 90"/>
              <a:gd name="T23" fmla="*/ 46 h 46"/>
              <a:gd name="T24" fmla="*/ 90 w 90"/>
              <a:gd name="T25" fmla="*/ 46 h 46"/>
              <a:gd name="T26" fmla="*/ 67 w 90"/>
              <a:gd name="T27" fmla="*/ 14 h 46"/>
              <a:gd name="T28" fmla="*/ 26 w 90"/>
              <a:gd name="T29" fmla="*/ 33 h 46"/>
              <a:gd name="T30" fmla="*/ 21 w 90"/>
              <a:gd name="T31" fmla="*/ 28 h 46"/>
              <a:gd name="T32" fmla="*/ 26 w 90"/>
              <a:gd name="T33" fmla="*/ 23 h 46"/>
              <a:gd name="T34" fmla="*/ 31 w 90"/>
              <a:gd name="T35" fmla="*/ 28 h 46"/>
              <a:gd name="T36" fmla="*/ 26 w 90"/>
              <a:gd name="T37" fmla="*/ 33 h 46"/>
              <a:gd name="T38" fmla="*/ 65 w 90"/>
              <a:gd name="T39" fmla="*/ 33 h 46"/>
              <a:gd name="T40" fmla="*/ 60 w 90"/>
              <a:gd name="T41" fmla="*/ 28 h 46"/>
              <a:gd name="T42" fmla="*/ 65 w 90"/>
              <a:gd name="T43" fmla="*/ 23 h 46"/>
              <a:gd name="T44" fmla="*/ 70 w 90"/>
              <a:gd name="T45" fmla="*/ 28 h 46"/>
              <a:gd name="T46" fmla="*/ 65 w 90"/>
              <a:gd name="T47"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6">
                <a:moveTo>
                  <a:pt x="67" y="14"/>
                </a:moveTo>
                <a:cubicBezTo>
                  <a:pt x="75" y="2"/>
                  <a:pt x="75" y="2"/>
                  <a:pt x="75" y="2"/>
                </a:cubicBezTo>
                <a:cubicBezTo>
                  <a:pt x="75" y="2"/>
                  <a:pt x="75" y="1"/>
                  <a:pt x="75" y="0"/>
                </a:cubicBezTo>
                <a:cubicBezTo>
                  <a:pt x="74" y="0"/>
                  <a:pt x="73" y="0"/>
                  <a:pt x="73" y="1"/>
                </a:cubicBezTo>
                <a:cubicBezTo>
                  <a:pt x="64" y="13"/>
                  <a:pt x="64" y="13"/>
                  <a:pt x="64" y="13"/>
                </a:cubicBezTo>
                <a:cubicBezTo>
                  <a:pt x="58" y="11"/>
                  <a:pt x="52" y="10"/>
                  <a:pt x="45" y="10"/>
                </a:cubicBezTo>
                <a:cubicBezTo>
                  <a:pt x="39" y="10"/>
                  <a:pt x="32" y="11"/>
                  <a:pt x="27" y="13"/>
                </a:cubicBezTo>
                <a:cubicBezTo>
                  <a:pt x="18" y="1"/>
                  <a:pt x="18" y="1"/>
                  <a:pt x="18" y="1"/>
                </a:cubicBezTo>
                <a:cubicBezTo>
                  <a:pt x="18" y="0"/>
                  <a:pt x="17" y="0"/>
                  <a:pt x="16" y="0"/>
                </a:cubicBezTo>
                <a:cubicBezTo>
                  <a:pt x="15" y="1"/>
                  <a:pt x="15" y="2"/>
                  <a:pt x="16" y="2"/>
                </a:cubicBezTo>
                <a:cubicBezTo>
                  <a:pt x="24" y="14"/>
                  <a:pt x="24" y="14"/>
                  <a:pt x="24" y="14"/>
                </a:cubicBezTo>
                <a:cubicBezTo>
                  <a:pt x="11" y="21"/>
                  <a:pt x="2" y="32"/>
                  <a:pt x="0" y="46"/>
                </a:cubicBezTo>
                <a:cubicBezTo>
                  <a:pt x="90" y="46"/>
                  <a:pt x="90" y="46"/>
                  <a:pt x="90" y="46"/>
                </a:cubicBezTo>
                <a:cubicBezTo>
                  <a:pt x="89" y="32"/>
                  <a:pt x="80" y="21"/>
                  <a:pt x="67" y="14"/>
                </a:cubicBezTo>
                <a:close/>
                <a:moveTo>
                  <a:pt x="26" y="33"/>
                </a:moveTo>
                <a:cubicBezTo>
                  <a:pt x="24" y="33"/>
                  <a:pt x="21" y="31"/>
                  <a:pt x="21" y="28"/>
                </a:cubicBezTo>
                <a:cubicBezTo>
                  <a:pt x="21" y="26"/>
                  <a:pt x="24" y="23"/>
                  <a:pt x="26" y="23"/>
                </a:cubicBezTo>
                <a:cubicBezTo>
                  <a:pt x="29" y="23"/>
                  <a:pt x="31" y="26"/>
                  <a:pt x="31" y="28"/>
                </a:cubicBezTo>
                <a:cubicBezTo>
                  <a:pt x="31" y="31"/>
                  <a:pt x="29" y="33"/>
                  <a:pt x="26" y="33"/>
                </a:cubicBezTo>
                <a:close/>
                <a:moveTo>
                  <a:pt x="65" y="33"/>
                </a:moveTo>
                <a:cubicBezTo>
                  <a:pt x="62" y="33"/>
                  <a:pt x="60" y="31"/>
                  <a:pt x="60" y="28"/>
                </a:cubicBezTo>
                <a:cubicBezTo>
                  <a:pt x="60" y="26"/>
                  <a:pt x="62" y="23"/>
                  <a:pt x="65" y="23"/>
                </a:cubicBezTo>
                <a:cubicBezTo>
                  <a:pt x="68" y="23"/>
                  <a:pt x="70" y="26"/>
                  <a:pt x="70" y="28"/>
                </a:cubicBezTo>
                <a:cubicBezTo>
                  <a:pt x="70" y="31"/>
                  <a:pt x="68" y="33"/>
                  <a:pt x="65" y="3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 name="Freeform 82"/>
          <p:cNvSpPr>
            <a:spLocks/>
          </p:cNvSpPr>
          <p:nvPr/>
        </p:nvSpPr>
        <p:spPr bwMode="auto">
          <a:xfrm>
            <a:off x="8264424" y="3218535"/>
            <a:ext cx="574274" cy="513577"/>
          </a:xfrm>
          <a:custGeom>
            <a:avLst/>
            <a:gdLst>
              <a:gd name="T0" fmla="*/ 132 w 156"/>
              <a:gd name="T1" fmla="*/ 54 h 139"/>
              <a:gd name="T2" fmla="*/ 151 w 156"/>
              <a:gd name="T3" fmla="*/ 20 h 139"/>
              <a:gd name="T4" fmla="*/ 118 w 156"/>
              <a:gd name="T5" fmla="*/ 2 h 139"/>
              <a:gd name="T6" fmla="*/ 83 w 156"/>
              <a:gd name="T7" fmla="*/ 10 h 139"/>
              <a:gd name="T8" fmla="*/ 54 w 156"/>
              <a:gd name="T9" fmla="*/ 2 h 139"/>
              <a:gd name="T10" fmla="*/ 16 w 156"/>
              <a:gd name="T11" fmla="*/ 25 h 139"/>
              <a:gd name="T12" fmla="*/ 28 w 156"/>
              <a:gd name="T13" fmla="*/ 116 h 139"/>
              <a:gd name="T14" fmla="*/ 56 w 156"/>
              <a:gd name="T15" fmla="*/ 139 h 139"/>
              <a:gd name="T16" fmla="*/ 86 w 156"/>
              <a:gd name="T17" fmla="*/ 131 h 139"/>
              <a:gd name="T18" fmla="*/ 116 w 156"/>
              <a:gd name="T19" fmla="*/ 138 h 139"/>
              <a:gd name="T20" fmla="*/ 143 w 156"/>
              <a:gd name="T21" fmla="*/ 116 h 139"/>
              <a:gd name="T22" fmla="*/ 156 w 156"/>
              <a:gd name="T23" fmla="*/ 90 h 139"/>
              <a:gd name="T24" fmla="*/ 132 w 156"/>
              <a:gd name="T25" fmla="*/ 5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39">
                <a:moveTo>
                  <a:pt x="132" y="54"/>
                </a:moveTo>
                <a:cubicBezTo>
                  <a:pt x="131" y="31"/>
                  <a:pt x="150" y="20"/>
                  <a:pt x="151" y="20"/>
                </a:cubicBezTo>
                <a:cubicBezTo>
                  <a:pt x="141" y="4"/>
                  <a:pt x="124" y="2"/>
                  <a:pt x="118" y="2"/>
                </a:cubicBezTo>
                <a:cubicBezTo>
                  <a:pt x="104" y="0"/>
                  <a:pt x="91" y="10"/>
                  <a:pt x="83" y="10"/>
                </a:cubicBezTo>
                <a:cubicBezTo>
                  <a:pt x="76" y="10"/>
                  <a:pt x="65" y="2"/>
                  <a:pt x="54" y="2"/>
                </a:cubicBezTo>
                <a:cubicBezTo>
                  <a:pt x="38" y="2"/>
                  <a:pt x="24" y="11"/>
                  <a:pt x="16" y="25"/>
                </a:cubicBezTo>
                <a:cubicBezTo>
                  <a:pt x="0" y="52"/>
                  <a:pt x="12" y="93"/>
                  <a:pt x="28" y="116"/>
                </a:cubicBezTo>
                <a:cubicBezTo>
                  <a:pt x="35" y="127"/>
                  <a:pt x="44" y="139"/>
                  <a:pt x="56" y="139"/>
                </a:cubicBezTo>
                <a:cubicBezTo>
                  <a:pt x="68" y="138"/>
                  <a:pt x="72" y="131"/>
                  <a:pt x="86" y="131"/>
                </a:cubicBezTo>
                <a:cubicBezTo>
                  <a:pt x="100" y="131"/>
                  <a:pt x="104" y="139"/>
                  <a:pt x="116" y="138"/>
                </a:cubicBezTo>
                <a:cubicBezTo>
                  <a:pt x="128" y="138"/>
                  <a:pt x="136" y="127"/>
                  <a:pt x="143" y="116"/>
                </a:cubicBezTo>
                <a:cubicBezTo>
                  <a:pt x="152" y="103"/>
                  <a:pt x="156" y="91"/>
                  <a:pt x="156" y="90"/>
                </a:cubicBezTo>
                <a:cubicBezTo>
                  <a:pt x="156" y="90"/>
                  <a:pt x="132" y="81"/>
                  <a:pt x="132" y="54"/>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 name="Freeform 83"/>
          <p:cNvSpPr>
            <a:spLocks/>
          </p:cNvSpPr>
          <p:nvPr/>
        </p:nvSpPr>
        <p:spPr bwMode="auto">
          <a:xfrm>
            <a:off x="8563233" y="3062905"/>
            <a:ext cx="140066" cy="155629"/>
          </a:xfrm>
          <a:custGeom>
            <a:avLst/>
            <a:gdLst>
              <a:gd name="T0" fmla="*/ 28 w 38"/>
              <a:gd name="T1" fmla="*/ 29 h 42"/>
              <a:gd name="T2" fmla="*/ 37 w 38"/>
              <a:gd name="T3" fmla="*/ 0 h 42"/>
              <a:gd name="T4" fmla="*/ 11 w 38"/>
              <a:gd name="T5" fmla="*/ 14 h 42"/>
              <a:gd name="T6" fmla="*/ 1 w 38"/>
              <a:gd name="T7" fmla="*/ 42 h 42"/>
              <a:gd name="T8" fmla="*/ 28 w 38"/>
              <a:gd name="T9" fmla="*/ 29 h 42"/>
            </a:gdLst>
            <a:ahLst/>
            <a:cxnLst>
              <a:cxn ang="0">
                <a:pos x="T0" y="T1"/>
              </a:cxn>
              <a:cxn ang="0">
                <a:pos x="T2" y="T3"/>
              </a:cxn>
              <a:cxn ang="0">
                <a:pos x="T4" y="T5"/>
              </a:cxn>
              <a:cxn ang="0">
                <a:pos x="T6" y="T7"/>
              </a:cxn>
              <a:cxn ang="0">
                <a:pos x="T8" y="T9"/>
              </a:cxn>
            </a:cxnLst>
            <a:rect l="0" t="0" r="r" b="b"/>
            <a:pathLst>
              <a:path w="38" h="42">
                <a:moveTo>
                  <a:pt x="28" y="29"/>
                </a:moveTo>
                <a:cubicBezTo>
                  <a:pt x="34" y="21"/>
                  <a:pt x="38" y="10"/>
                  <a:pt x="37" y="0"/>
                </a:cubicBezTo>
                <a:cubicBezTo>
                  <a:pt x="28" y="0"/>
                  <a:pt x="17" y="6"/>
                  <a:pt x="11" y="14"/>
                </a:cubicBezTo>
                <a:cubicBezTo>
                  <a:pt x="5" y="20"/>
                  <a:pt x="0" y="31"/>
                  <a:pt x="1" y="42"/>
                </a:cubicBezTo>
                <a:cubicBezTo>
                  <a:pt x="11" y="42"/>
                  <a:pt x="22" y="36"/>
                  <a:pt x="28" y="29"/>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 name="Freeform 84"/>
          <p:cNvSpPr>
            <a:spLocks/>
          </p:cNvSpPr>
          <p:nvPr/>
        </p:nvSpPr>
        <p:spPr bwMode="auto">
          <a:xfrm>
            <a:off x="8536776" y="4046483"/>
            <a:ext cx="312815" cy="277020"/>
          </a:xfrm>
          <a:custGeom>
            <a:avLst/>
            <a:gdLst>
              <a:gd name="T0" fmla="*/ 0 w 201"/>
              <a:gd name="T1" fmla="*/ 178 h 178"/>
              <a:gd name="T2" fmla="*/ 201 w 201"/>
              <a:gd name="T3" fmla="*/ 178 h 178"/>
              <a:gd name="T4" fmla="*/ 201 w 201"/>
              <a:gd name="T5" fmla="*/ 0 h 178"/>
              <a:gd name="T6" fmla="*/ 0 w 201"/>
              <a:gd name="T7" fmla="*/ 28 h 178"/>
              <a:gd name="T8" fmla="*/ 0 w 201"/>
              <a:gd name="T9" fmla="*/ 178 h 178"/>
            </a:gdLst>
            <a:ahLst/>
            <a:cxnLst>
              <a:cxn ang="0">
                <a:pos x="T0" y="T1"/>
              </a:cxn>
              <a:cxn ang="0">
                <a:pos x="T2" y="T3"/>
              </a:cxn>
              <a:cxn ang="0">
                <a:pos x="T4" y="T5"/>
              </a:cxn>
              <a:cxn ang="0">
                <a:pos x="T6" y="T7"/>
              </a:cxn>
              <a:cxn ang="0">
                <a:pos x="T8" y="T9"/>
              </a:cxn>
            </a:cxnLst>
            <a:rect l="0" t="0" r="r" b="b"/>
            <a:pathLst>
              <a:path w="201" h="178">
                <a:moveTo>
                  <a:pt x="0" y="178"/>
                </a:moveTo>
                <a:lnTo>
                  <a:pt x="201" y="178"/>
                </a:lnTo>
                <a:lnTo>
                  <a:pt x="201" y="0"/>
                </a:lnTo>
                <a:lnTo>
                  <a:pt x="0" y="28"/>
                </a:lnTo>
                <a:lnTo>
                  <a:pt x="0" y="17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 name="Freeform 85"/>
          <p:cNvSpPr>
            <a:spLocks/>
          </p:cNvSpPr>
          <p:nvPr/>
        </p:nvSpPr>
        <p:spPr bwMode="auto">
          <a:xfrm>
            <a:off x="8286212" y="4090059"/>
            <a:ext cx="239670" cy="233444"/>
          </a:xfrm>
          <a:custGeom>
            <a:avLst/>
            <a:gdLst>
              <a:gd name="T0" fmla="*/ 154 w 154"/>
              <a:gd name="T1" fmla="*/ 150 h 150"/>
              <a:gd name="T2" fmla="*/ 154 w 154"/>
              <a:gd name="T3" fmla="*/ 0 h 150"/>
              <a:gd name="T4" fmla="*/ 0 w 154"/>
              <a:gd name="T5" fmla="*/ 22 h 150"/>
              <a:gd name="T6" fmla="*/ 0 w 154"/>
              <a:gd name="T7" fmla="*/ 150 h 150"/>
              <a:gd name="T8" fmla="*/ 154 w 154"/>
              <a:gd name="T9" fmla="*/ 150 h 150"/>
            </a:gdLst>
            <a:ahLst/>
            <a:cxnLst>
              <a:cxn ang="0">
                <a:pos x="T0" y="T1"/>
              </a:cxn>
              <a:cxn ang="0">
                <a:pos x="T2" y="T3"/>
              </a:cxn>
              <a:cxn ang="0">
                <a:pos x="T4" y="T5"/>
              </a:cxn>
              <a:cxn ang="0">
                <a:pos x="T6" y="T7"/>
              </a:cxn>
              <a:cxn ang="0">
                <a:pos x="T8" y="T9"/>
              </a:cxn>
            </a:cxnLst>
            <a:rect l="0" t="0" r="r" b="b"/>
            <a:pathLst>
              <a:path w="154" h="150">
                <a:moveTo>
                  <a:pt x="154" y="150"/>
                </a:moveTo>
                <a:lnTo>
                  <a:pt x="154" y="0"/>
                </a:lnTo>
                <a:lnTo>
                  <a:pt x="0" y="22"/>
                </a:lnTo>
                <a:lnTo>
                  <a:pt x="0" y="150"/>
                </a:lnTo>
                <a:lnTo>
                  <a:pt x="154" y="15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86"/>
          <p:cNvSpPr>
            <a:spLocks/>
          </p:cNvSpPr>
          <p:nvPr/>
        </p:nvSpPr>
        <p:spPr bwMode="auto">
          <a:xfrm>
            <a:off x="8286212" y="4334397"/>
            <a:ext cx="239670" cy="233444"/>
          </a:xfrm>
          <a:custGeom>
            <a:avLst/>
            <a:gdLst>
              <a:gd name="T0" fmla="*/ 154 w 154"/>
              <a:gd name="T1" fmla="*/ 0 h 150"/>
              <a:gd name="T2" fmla="*/ 0 w 154"/>
              <a:gd name="T3" fmla="*/ 0 h 150"/>
              <a:gd name="T4" fmla="*/ 0 w 154"/>
              <a:gd name="T5" fmla="*/ 128 h 150"/>
              <a:gd name="T6" fmla="*/ 154 w 154"/>
              <a:gd name="T7" fmla="*/ 150 h 150"/>
              <a:gd name="T8" fmla="*/ 154 w 154"/>
              <a:gd name="T9" fmla="*/ 0 h 150"/>
            </a:gdLst>
            <a:ahLst/>
            <a:cxnLst>
              <a:cxn ang="0">
                <a:pos x="T0" y="T1"/>
              </a:cxn>
              <a:cxn ang="0">
                <a:pos x="T2" y="T3"/>
              </a:cxn>
              <a:cxn ang="0">
                <a:pos x="T4" y="T5"/>
              </a:cxn>
              <a:cxn ang="0">
                <a:pos x="T6" y="T7"/>
              </a:cxn>
              <a:cxn ang="0">
                <a:pos x="T8" y="T9"/>
              </a:cxn>
            </a:cxnLst>
            <a:rect l="0" t="0" r="r" b="b"/>
            <a:pathLst>
              <a:path w="154" h="150">
                <a:moveTo>
                  <a:pt x="154" y="0"/>
                </a:moveTo>
                <a:lnTo>
                  <a:pt x="0" y="0"/>
                </a:lnTo>
                <a:lnTo>
                  <a:pt x="0" y="128"/>
                </a:lnTo>
                <a:lnTo>
                  <a:pt x="154" y="150"/>
                </a:lnTo>
                <a:lnTo>
                  <a:pt x="154"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87"/>
          <p:cNvSpPr>
            <a:spLocks/>
          </p:cNvSpPr>
          <p:nvPr/>
        </p:nvSpPr>
        <p:spPr bwMode="auto">
          <a:xfrm>
            <a:off x="8536776" y="4334397"/>
            <a:ext cx="312815" cy="277020"/>
          </a:xfrm>
          <a:custGeom>
            <a:avLst/>
            <a:gdLst>
              <a:gd name="T0" fmla="*/ 0 w 201"/>
              <a:gd name="T1" fmla="*/ 0 h 178"/>
              <a:gd name="T2" fmla="*/ 0 w 201"/>
              <a:gd name="T3" fmla="*/ 150 h 178"/>
              <a:gd name="T4" fmla="*/ 201 w 201"/>
              <a:gd name="T5" fmla="*/ 178 h 178"/>
              <a:gd name="T6" fmla="*/ 201 w 201"/>
              <a:gd name="T7" fmla="*/ 0 h 178"/>
              <a:gd name="T8" fmla="*/ 0 w 201"/>
              <a:gd name="T9" fmla="*/ 0 h 178"/>
            </a:gdLst>
            <a:ahLst/>
            <a:cxnLst>
              <a:cxn ang="0">
                <a:pos x="T0" y="T1"/>
              </a:cxn>
              <a:cxn ang="0">
                <a:pos x="T2" y="T3"/>
              </a:cxn>
              <a:cxn ang="0">
                <a:pos x="T4" y="T5"/>
              </a:cxn>
              <a:cxn ang="0">
                <a:pos x="T6" y="T7"/>
              </a:cxn>
              <a:cxn ang="0">
                <a:pos x="T8" y="T9"/>
              </a:cxn>
            </a:cxnLst>
            <a:rect l="0" t="0" r="r" b="b"/>
            <a:pathLst>
              <a:path w="201" h="178">
                <a:moveTo>
                  <a:pt x="0" y="0"/>
                </a:moveTo>
                <a:lnTo>
                  <a:pt x="0" y="150"/>
                </a:lnTo>
                <a:lnTo>
                  <a:pt x="201" y="178"/>
                </a:lnTo>
                <a:lnTo>
                  <a:pt x="201" y="0"/>
                </a:lnTo>
                <a:lnTo>
                  <a:pt x="0"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88"/>
          <p:cNvSpPr>
            <a:spLocks noChangeArrowheads="1"/>
          </p:cNvSpPr>
          <p:nvPr/>
        </p:nvSpPr>
        <p:spPr bwMode="auto">
          <a:xfrm>
            <a:off x="10197344" y="3451978"/>
            <a:ext cx="306590" cy="516689"/>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Rectangle 89"/>
          <p:cNvSpPr>
            <a:spLocks noChangeArrowheads="1"/>
          </p:cNvSpPr>
          <p:nvPr/>
        </p:nvSpPr>
        <p:spPr bwMode="auto">
          <a:xfrm>
            <a:off x="10234695" y="3492442"/>
            <a:ext cx="231888" cy="431094"/>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90"/>
          <p:cNvSpPr>
            <a:spLocks noEditPoints="1"/>
          </p:cNvSpPr>
          <p:nvPr/>
        </p:nvSpPr>
        <p:spPr bwMode="auto">
          <a:xfrm>
            <a:off x="10342080" y="3939098"/>
            <a:ext cx="17120" cy="18676"/>
          </a:xfrm>
          <a:custGeom>
            <a:avLst/>
            <a:gdLst>
              <a:gd name="T0" fmla="*/ 0 w 11"/>
              <a:gd name="T1" fmla="*/ 12 h 12"/>
              <a:gd name="T2" fmla="*/ 0 w 11"/>
              <a:gd name="T3" fmla="*/ 0 h 12"/>
              <a:gd name="T4" fmla="*/ 11 w 11"/>
              <a:gd name="T5" fmla="*/ 0 h 12"/>
              <a:gd name="T6" fmla="*/ 11 w 11"/>
              <a:gd name="T7" fmla="*/ 12 h 12"/>
              <a:gd name="T8" fmla="*/ 0 w 11"/>
              <a:gd name="T9" fmla="*/ 12 h 12"/>
              <a:gd name="T10" fmla="*/ 2 w 11"/>
              <a:gd name="T11" fmla="*/ 0 h 12"/>
              <a:gd name="T12" fmla="*/ 2 w 11"/>
              <a:gd name="T13" fmla="*/ 9 h 12"/>
              <a:gd name="T14" fmla="*/ 9 w 11"/>
              <a:gd name="T15" fmla="*/ 9 h 12"/>
              <a:gd name="T16" fmla="*/ 9 w 11"/>
              <a:gd name="T17" fmla="*/ 0 h 12"/>
              <a:gd name="T18" fmla="*/ 2 w 11"/>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2">
                <a:moveTo>
                  <a:pt x="0" y="12"/>
                </a:moveTo>
                <a:lnTo>
                  <a:pt x="0" y="0"/>
                </a:lnTo>
                <a:lnTo>
                  <a:pt x="11" y="0"/>
                </a:lnTo>
                <a:lnTo>
                  <a:pt x="11" y="12"/>
                </a:lnTo>
                <a:lnTo>
                  <a:pt x="0" y="12"/>
                </a:lnTo>
                <a:close/>
                <a:moveTo>
                  <a:pt x="2" y="0"/>
                </a:moveTo>
                <a:lnTo>
                  <a:pt x="2" y="9"/>
                </a:lnTo>
                <a:lnTo>
                  <a:pt x="9" y="9"/>
                </a:lnTo>
                <a:lnTo>
                  <a:pt x="9" y="0"/>
                </a:lnTo>
                <a:lnTo>
                  <a:pt x="2"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Oval 91"/>
          <p:cNvSpPr>
            <a:spLocks noChangeArrowheads="1"/>
          </p:cNvSpPr>
          <p:nvPr/>
        </p:nvSpPr>
        <p:spPr bwMode="auto">
          <a:xfrm>
            <a:off x="10352973" y="3465985"/>
            <a:ext cx="6225" cy="7782"/>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92"/>
          <p:cNvSpPr>
            <a:spLocks/>
          </p:cNvSpPr>
          <p:nvPr/>
        </p:nvSpPr>
        <p:spPr bwMode="auto">
          <a:xfrm>
            <a:off x="9851845" y="2801448"/>
            <a:ext cx="1002255" cy="578941"/>
          </a:xfrm>
          <a:custGeom>
            <a:avLst/>
            <a:gdLst>
              <a:gd name="T0" fmla="*/ 0 w 644"/>
              <a:gd name="T1" fmla="*/ 325 h 372"/>
              <a:gd name="T2" fmla="*/ 0 w 644"/>
              <a:gd name="T3" fmla="*/ 372 h 372"/>
              <a:gd name="T4" fmla="*/ 644 w 644"/>
              <a:gd name="T5" fmla="*/ 372 h 372"/>
              <a:gd name="T6" fmla="*/ 644 w 644"/>
              <a:gd name="T7" fmla="*/ 0 h 372"/>
              <a:gd name="T8" fmla="*/ 0 w 644"/>
              <a:gd name="T9" fmla="*/ 0 h 372"/>
              <a:gd name="T10" fmla="*/ 0 w 644"/>
              <a:gd name="T11" fmla="*/ 249 h 372"/>
              <a:gd name="T12" fmla="*/ 0 w 644"/>
              <a:gd name="T13" fmla="*/ 325 h 372"/>
            </a:gdLst>
            <a:ahLst/>
            <a:cxnLst>
              <a:cxn ang="0">
                <a:pos x="T0" y="T1"/>
              </a:cxn>
              <a:cxn ang="0">
                <a:pos x="T2" y="T3"/>
              </a:cxn>
              <a:cxn ang="0">
                <a:pos x="T4" y="T5"/>
              </a:cxn>
              <a:cxn ang="0">
                <a:pos x="T6" y="T7"/>
              </a:cxn>
              <a:cxn ang="0">
                <a:pos x="T8" y="T9"/>
              </a:cxn>
              <a:cxn ang="0">
                <a:pos x="T10" y="T11"/>
              </a:cxn>
              <a:cxn ang="0">
                <a:pos x="T12" y="T13"/>
              </a:cxn>
            </a:cxnLst>
            <a:rect l="0" t="0" r="r" b="b"/>
            <a:pathLst>
              <a:path w="644" h="372">
                <a:moveTo>
                  <a:pt x="0" y="325"/>
                </a:moveTo>
                <a:lnTo>
                  <a:pt x="0" y="372"/>
                </a:lnTo>
                <a:lnTo>
                  <a:pt x="644" y="372"/>
                </a:lnTo>
                <a:lnTo>
                  <a:pt x="644" y="0"/>
                </a:lnTo>
                <a:lnTo>
                  <a:pt x="0" y="0"/>
                </a:lnTo>
                <a:lnTo>
                  <a:pt x="0" y="249"/>
                </a:lnTo>
                <a:lnTo>
                  <a:pt x="0" y="325"/>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Rectangle 93"/>
          <p:cNvSpPr>
            <a:spLocks noChangeArrowheads="1"/>
          </p:cNvSpPr>
          <p:nvPr/>
        </p:nvSpPr>
        <p:spPr bwMode="auto">
          <a:xfrm>
            <a:off x="9906316" y="2860587"/>
            <a:ext cx="883976" cy="457550"/>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Oval 94"/>
          <p:cNvSpPr>
            <a:spLocks noChangeArrowheads="1"/>
          </p:cNvSpPr>
          <p:nvPr/>
        </p:nvSpPr>
        <p:spPr bwMode="auto">
          <a:xfrm>
            <a:off x="10352973" y="2823236"/>
            <a:ext cx="10895" cy="14007"/>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95"/>
          <p:cNvSpPr>
            <a:spLocks noEditPoints="1"/>
          </p:cNvSpPr>
          <p:nvPr/>
        </p:nvSpPr>
        <p:spPr bwMode="auto">
          <a:xfrm>
            <a:off x="10348304" y="3344594"/>
            <a:ext cx="18676" cy="21788"/>
          </a:xfrm>
          <a:custGeom>
            <a:avLst/>
            <a:gdLst>
              <a:gd name="T0" fmla="*/ 0 w 12"/>
              <a:gd name="T1" fmla="*/ 14 h 14"/>
              <a:gd name="T2" fmla="*/ 0 w 12"/>
              <a:gd name="T3" fmla="*/ 0 h 14"/>
              <a:gd name="T4" fmla="*/ 12 w 12"/>
              <a:gd name="T5" fmla="*/ 0 h 14"/>
              <a:gd name="T6" fmla="*/ 12 w 12"/>
              <a:gd name="T7" fmla="*/ 14 h 14"/>
              <a:gd name="T8" fmla="*/ 0 w 12"/>
              <a:gd name="T9" fmla="*/ 14 h 14"/>
              <a:gd name="T10" fmla="*/ 3 w 12"/>
              <a:gd name="T11" fmla="*/ 2 h 14"/>
              <a:gd name="T12" fmla="*/ 3 w 12"/>
              <a:gd name="T13" fmla="*/ 12 h 14"/>
              <a:gd name="T14" fmla="*/ 10 w 12"/>
              <a:gd name="T15" fmla="*/ 12 h 14"/>
              <a:gd name="T16" fmla="*/ 10 w 12"/>
              <a:gd name="T17" fmla="*/ 2 h 14"/>
              <a:gd name="T18" fmla="*/ 3 w 12"/>
              <a:gd name="T1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4">
                <a:moveTo>
                  <a:pt x="0" y="14"/>
                </a:moveTo>
                <a:lnTo>
                  <a:pt x="0" y="0"/>
                </a:lnTo>
                <a:lnTo>
                  <a:pt x="12" y="0"/>
                </a:lnTo>
                <a:lnTo>
                  <a:pt x="12" y="14"/>
                </a:lnTo>
                <a:lnTo>
                  <a:pt x="0" y="14"/>
                </a:lnTo>
                <a:close/>
                <a:moveTo>
                  <a:pt x="3" y="2"/>
                </a:moveTo>
                <a:lnTo>
                  <a:pt x="3" y="12"/>
                </a:lnTo>
                <a:lnTo>
                  <a:pt x="10" y="12"/>
                </a:lnTo>
                <a:lnTo>
                  <a:pt x="10" y="2"/>
                </a:lnTo>
                <a:lnTo>
                  <a:pt x="3" y="2"/>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96"/>
          <p:cNvSpPr>
            <a:spLocks/>
          </p:cNvSpPr>
          <p:nvPr/>
        </p:nvSpPr>
        <p:spPr bwMode="auto">
          <a:xfrm>
            <a:off x="10584862" y="3451979"/>
            <a:ext cx="781261" cy="508908"/>
          </a:xfrm>
          <a:custGeom>
            <a:avLst/>
            <a:gdLst>
              <a:gd name="T0" fmla="*/ 203 w 212"/>
              <a:gd name="T1" fmla="*/ 138 h 138"/>
              <a:gd name="T2" fmla="*/ 212 w 212"/>
              <a:gd name="T3" fmla="*/ 129 h 138"/>
              <a:gd name="T4" fmla="*/ 212 w 212"/>
              <a:gd name="T5" fmla="*/ 9 h 138"/>
              <a:gd name="T6" fmla="*/ 203 w 212"/>
              <a:gd name="T7" fmla="*/ 0 h 138"/>
              <a:gd name="T8" fmla="*/ 9 w 212"/>
              <a:gd name="T9" fmla="*/ 0 h 138"/>
              <a:gd name="T10" fmla="*/ 0 w 212"/>
              <a:gd name="T11" fmla="*/ 9 h 138"/>
              <a:gd name="T12" fmla="*/ 0 w 212"/>
              <a:gd name="T13" fmla="*/ 129 h 138"/>
              <a:gd name="T14" fmla="*/ 9 w 212"/>
              <a:gd name="T15" fmla="*/ 138 h 138"/>
              <a:gd name="T16" fmla="*/ 203 w 21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38">
                <a:moveTo>
                  <a:pt x="203" y="138"/>
                </a:moveTo>
                <a:cubicBezTo>
                  <a:pt x="208" y="138"/>
                  <a:pt x="212" y="134"/>
                  <a:pt x="212" y="129"/>
                </a:cubicBezTo>
                <a:cubicBezTo>
                  <a:pt x="212" y="9"/>
                  <a:pt x="212" y="9"/>
                  <a:pt x="212" y="9"/>
                </a:cubicBezTo>
                <a:cubicBezTo>
                  <a:pt x="212" y="4"/>
                  <a:pt x="208" y="0"/>
                  <a:pt x="203" y="0"/>
                </a:cubicBezTo>
                <a:cubicBezTo>
                  <a:pt x="9" y="0"/>
                  <a:pt x="9" y="0"/>
                  <a:pt x="9" y="0"/>
                </a:cubicBezTo>
                <a:cubicBezTo>
                  <a:pt x="4" y="0"/>
                  <a:pt x="0" y="4"/>
                  <a:pt x="0" y="9"/>
                </a:cubicBezTo>
                <a:cubicBezTo>
                  <a:pt x="0" y="129"/>
                  <a:pt x="0" y="129"/>
                  <a:pt x="0" y="129"/>
                </a:cubicBezTo>
                <a:cubicBezTo>
                  <a:pt x="0" y="134"/>
                  <a:pt x="4" y="138"/>
                  <a:pt x="9" y="138"/>
                </a:cubicBezTo>
                <a:lnTo>
                  <a:pt x="203" y="13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Rectangle 97"/>
          <p:cNvSpPr>
            <a:spLocks noChangeArrowheads="1"/>
          </p:cNvSpPr>
          <p:nvPr/>
        </p:nvSpPr>
        <p:spPr bwMode="auto">
          <a:xfrm>
            <a:off x="10636220" y="3473767"/>
            <a:ext cx="636525" cy="465332"/>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Rectangle 98"/>
          <p:cNvSpPr>
            <a:spLocks noChangeArrowheads="1"/>
          </p:cNvSpPr>
          <p:nvPr/>
        </p:nvSpPr>
        <p:spPr bwMode="auto">
          <a:xfrm>
            <a:off x="11302314" y="3699430"/>
            <a:ext cx="21788" cy="21788"/>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Oval 99"/>
          <p:cNvSpPr>
            <a:spLocks noChangeArrowheads="1"/>
          </p:cNvSpPr>
          <p:nvPr/>
        </p:nvSpPr>
        <p:spPr bwMode="auto">
          <a:xfrm>
            <a:off x="10603537" y="3705654"/>
            <a:ext cx="10895" cy="7782"/>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100"/>
          <p:cNvSpPr>
            <a:spLocks/>
          </p:cNvSpPr>
          <p:nvPr/>
        </p:nvSpPr>
        <p:spPr bwMode="auto">
          <a:xfrm>
            <a:off x="10927247" y="2804561"/>
            <a:ext cx="323710" cy="569603"/>
          </a:xfrm>
          <a:custGeom>
            <a:avLst/>
            <a:gdLst>
              <a:gd name="T0" fmla="*/ 88 w 88"/>
              <a:gd name="T1" fmla="*/ 147 h 154"/>
              <a:gd name="T2" fmla="*/ 82 w 88"/>
              <a:gd name="T3" fmla="*/ 154 h 154"/>
              <a:gd name="T4" fmla="*/ 7 w 88"/>
              <a:gd name="T5" fmla="*/ 154 h 154"/>
              <a:gd name="T6" fmla="*/ 0 w 88"/>
              <a:gd name="T7" fmla="*/ 147 h 154"/>
              <a:gd name="T8" fmla="*/ 0 w 88"/>
              <a:gd name="T9" fmla="*/ 7 h 154"/>
              <a:gd name="T10" fmla="*/ 7 w 88"/>
              <a:gd name="T11" fmla="*/ 0 h 154"/>
              <a:gd name="T12" fmla="*/ 82 w 88"/>
              <a:gd name="T13" fmla="*/ 0 h 154"/>
              <a:gd name="T14" fmla="*/ 88 w 88"/>
              <a:gd name="T15" fmla="*/ 7 h 154"/>
              <a:gd name="T16" fmla="*/ 88 w 88"/>
              <a:gd name="T17" fmla="*/ 14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54">
                <a:moveTo>
                  <a:pt x="88" y="147"/>
                </a:moveTo>
                <a:cubicBezTo>
                  <a:pt x="88" y="151"/>
                  <a:pt x="85" y="154"/>
                  <a:pt x="82" y="154"/>
                </a:cubicBezTo>
                <a:cubicBezTo>
                  <a:pt x="7" y="154"/>
                  <a:pt x="7" y="154"/>
                  <a:pt x="7" y="154"/>
                </a:cubicBezTo>
                <a:cubicBezTo>
                  <a:pt x="3" y="154"/>
                  <a:pt x="0" y="151"/>
                  <a:pt x="0" y="147"/>
                </a:cubicBezTo>
                <a:cubicBezTo>
                  <a:pt x="0" y="7"/>
                  <a:pt x="0" y="7"/>
                  <a:pt x="0" y="7"/>
                </a:cubicBezTo>
                <a:cubicBezTo>
                  <a:pt x="0" y="4"/>
                  <a:pt x="3" y="0"/>
                  <a:pt x="7" y="0"/>
                </a:cubicBezTo>
                <a:cubicBezTo>
                  <a:pt x="82" y="0"/>
                  <a:pt x="82" y="0"/>
                  <a:pt x="82" y="0"/>
                </a:cubicBezTo>
                <a:cubicBezTo>
                  <a:pt x="85" y="0"/>
                  <a:pt x="88" y="4"/>
                  <a:pt x="88" y="7"/>
                </a:cubicBezTo>
                <a:lnTo>
                  <a:pt x="88" y="14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Rectangle 101"/>
          <p:cNvSpPr>
            <a:spLocks noChangeArrowheads="1"/>
          </p:cNvSpPr>
          <p:nvPr/>
        </p:nvSpPr>
        <p:spPr bwMode="auto">
          <a:xfrm>
            <a:off x="10945923" y="2845024"/>
            <a:ext cx="291027" cy="462220"/>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102"/>
          <p:cNvSpPr>
            <a:spLocks noEditPoints="1"/>
          </p:cNvSpPr>
          <p:nvPr/>
        </p:nvSpPr>
        <p:spPr bwMode="auto">
          <a:xfrm>
            <a:off x="11022181" y="3325919"/>
            <a:ext cx="136954" cy="21788"/>
          </a:xfrm>
          <a:custGeom>
            <a:avLst/>
            <a:gdLst>
              <a:gd name="T0" fmla="*/ 36 w 88"/>
              <a:gd name="T1" fmla="*/ 14 h 14"/>
              <a:gd name="T2" fmla="*/ 36 w 88"/>
              <a:gd name="T3" fmla="*/ 0 h 14"/>
              <a:gd name="T4" fmla="*/ 53 w 88"/>
              <a:gd name="T5" fmla="*/ 0 h 14"/>
              <a:gd name="T6" fmla="*/ 53 w 88"/>
              <a:gd name="T7" fmla="*/ 14 h 14"/>
              <a:gd name="T8" fmla="*/ 36 w 88"/>
              <a:gd name="T9" fmla="*/ 14 h 14"/>
              <a:gd name="T10" fmla="*/ 38 w 88"/>
              <a:gd name="T11" fmla="*/ 2 h 14"/>
              <a:gd name="T12" fmla="*/ 38 w 88"/>
              <a:gd name="T13" fmla="*/ 12 h 14"/>
              <a:gd name="T14" fmla="*/ 50 w 88"/>
              <a:gd name="T15" fmla="*/ 12 h 14"/>
              <a:gd name="T16" fmla="*/ 50 w 88"/>
              <a:gd name="T17" fmla="*/ 2 h 14"/>
              <a:gd name="T18" fmla="*/ 38 w 88"/>
              <a:gd name="T19" fmla="*/ 2 h 14"/>
              <a:gd name="T20" fmla="*/ 76 w 88"/>
              <a:gd name="T21" fmla="*/ 2 h 14"/>
              <a:gd name="T22" fmla="*/ 76 w 88"/>
              <a:gd name="T23" fmla="*/ 12 h 14"/>
              <a:gd name="T24" fmla="*/ 88 w 88"/>
              <a:gd name="T25" fmla="*/ 12 h 14"/>
              <a:gd name="T26" fmla="*/ 88 w 88"/>
              <a:gd name="T27" fmla="*/ 2 h 14"/>
              <a:gd name="T28" fmla="*/ 76 w 88"/>
              <a:gd name="T29" fmla="*/ 2 h 14"/>
              <a:gd name="T30" fmla="*/ 0 w 88"/>
              <a:gd name="T31" fmla="*/ 2 h 14"/>
              <a:gd name="T32" fmla="*/ 0 w 88"/>
              <a:gd name="T33" fmla="*/ 12 h 14"/>
              <a:gd name="T34" fmla="*/ 10 w 88"/>
              <a:gd name="T35" fmla="*/ 12 h 14"/>
              <a:gd name="T36" fmla="*/ 10 w 88"/>
              <a:gd name="T37" fmla="*/ 2 h 14"/>
              <a:gd name="T38" fmla="*/ 0 w 88"/>
              <a:gd name="T3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4">
                <a:moveTo>
                  <a:pt x="36" y="14"/>
                </a:moveTo>
                <a:lnTo>
                  <a:pt x="36" y="0"/>
                </a:lnTo>
                <a:lnTo>
                  <a:pt x="53" y="0"/>
                </a:lnTo>
                <a:lnTo>
                  <a:pt x="53" y="14"/>
                </a:lnTo>
                <a:lnTo>
                  <a:pt x="36" y="14"/>
                </a:lnTo>
                <a:close/>
                <a:moveTo>
                  <a:pt x="38" y="2"/>
                </a:moveTo>
                <a:lnTo>
                  <a:pt x="38" y="12"/>
                </a:lnTo>
                <a:lnTo>
                  <a:pt x="50" y="12"/>
                </a:lnTo>
                <a:lnTo>
                  <a:pt x="50" y="2"/>
                </a:lnTo>
                <a:lnTo>
                  <a:pt x="38" y="2"/>
                </a:lnTo>
                <a:close/>
                <a:moveTo>
                  <a:pt x="76" y="2"/>
                </a:moveTo>
                <a:lnTo>
                  <a:pt x="76" y="12"/>
                </a:lnTo>
                <a:lnTo>
                  <a:pt x="88" y="12"/>
                </a:lnTo>
                <a:lnTo>
                  <a:pt x="88" y="2"/>
                </a:lnTo>
                <a:lnTo>
                  <a:pt x="76" y="2"/>
                </a:lnTo>
                <a:close/>
                <a:moveTo>
                  <a:pt x="0" y="2"/>
                </a:moveTo>
                <a:lnTo>
                  <a:pt x="0" y="12"/>
                </a:lnTo>
                <a:lnTo>
                  <a:pt x="10" y="12"/>
                </a:lnTo>
                <a:lnTo>
                  <a:pt x="10" y="2"/>
                </a:lnTo>
                <a:lnTo>
                  <a:pt x="0" y="2"/>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Oval 103"/>
          <p:cNvSpPr>
            <a:spLocks noChangeArrowheads="1"/>
          </p:cNvSpPr>
          <p:nvPr/>
        </p:nvSpPr>
        <p:spPr bwMode="auto">
          <a:xfrm>
            <a:off x="11085988" y="2820124"/>
            <a:ext cx="6225" cy="10895"/>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104"/>
          <p:cNvSpPr>
            <a:spLocks noEditPoints="1"/>
          </p:cNvSpPr>
          <p:nvPr/>
        </p:nvSpPr>
        <p:spPr bwMode="auto">
          <a:xfrm>
            <a:off x="10142873" y="4178768"/>
            <a:ext cx="102715"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0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3 w 28"/>
              <a:gd name="T27" fmla="*/ 7 h 28"/>
              <a:gd name="T28" fmla="*/ 10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8" y="0"/>
                  <a:pt x="18" y="0"/>
                  <a:pt x="18" y="0"/>
                </a:cubicBezTo>
                <a:lnTo>
                  <a:pt x="28" y="28"/>
                </a:lnTo>
                <a:close/>
                <a:moveTo>
                  <a:pt x="18" y="17"/>
                </a:moveTo>
                <a:cubicBezTo>
                  <a:pt x="15" y="7"/>
                  <a:pt x="15" y="7"/>
                  <a:pt x="15" y="7"/>
                </a:cubicBezTo>
                <a:cubicBezTo>
                  <a:pt x="14" y="6"/>
                  <a:pt x="14" y="6"/>
                  <a:pt x="14" y="5"/>
                </a:cubicBezTo>
                <a:cubicBezTo>
                  <a:pt x="14" y="5"/>
                  <a:pt x="14" y="5"/>
                  <a:pt x="14" y="5"/>
                </a:cubicBezTo>
                <a:cubicBezTo>
                  <a:pt x="14" y="5"/>
                  <a:pt x="14" y="6"/>
                  <a:pt x="13" y="7"/>
                </a:cubicBezTo>
                <a:cubicBezTo>
                  <a:pt x="10" y="17"/>
                  <a:pt x="10" y="17"/>
                  <a:pt x="10" y="17"/>
                </a:cubicBezTo>
                <a:lnTo>
                  <a:pt x="18" y="1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105"/>
          <p:cNvSpPr>
            <a:spLocks/>
          </p:cNvSpPr>
          <p:nvPr/>
        </p:nvSpPr>
        <p:spPr bwMode="auto">
          <a:xfrm>
            <a:off x="10261152" y="4178768"/>
            <a:ext cx="94934" cy="104272"/>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106"/>
          <p:cNvSpPr>
            <a:spLocks/>
          </p:cNvSpPr>
          <p:nvPr/>
        </p:nvSpPr>
        <p:spPr bwMode="auto">
          <a:xfrm>
            <a:off x="10371649" y="4178768"/>
            <a:ext cx="87152"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107"/>
          <p:cNvSpPr>
            <a:spLocks/>
          </p:cNvSpPr>
          <p:nvPr/>
        </p:nvSpPr>
        <p:spPr bwMode="auto">
          <a:xfrm>
            <a:off x="10514828" y="4178768"/>
            <a:ext cx="118278" cy="104272"/>
          </a:xfrm>
          <a:custGeom>
            <a:avLst/>
            <a:gdLst>
              <a:gd name="T0" fmla="*/ 32 w 32"/>
              <a:gd name="T1" fmla="*/ 28 h 28"/>
              <a:gd name="T2" fmla="*/ 25 w 32"/>
              <a:gd name="T3" fmla="*/ 28 h 28"/>
              <a:gd name="T4" fmla="*/ 25 w 32"/>
              <a:gd name="T5" fmla="*/ 11 h 28"/>
              <a:gd name="T6" fmla="*/ 26 w 32"/>
              <a:gd name="T7" fmla="*/ 5 h 28"/>
              <a:gd name="T8" fmla="*/ 25 w 32"/>
              <a:gd name="T9" fmla="*/ 5 h 28"/>
              <a:gd name="T10" fmla="*/ 25 w 32"/>
              <a:gd name="T11" fmla="*/ 9 h 28"/>
              <a:gd name="T12" fmla="*/ 18 w 32"/>
              <a:gd name="T13" fmla="*/ 28 h 28"/>
              <a:gd name="T14" fmla="*/ 13 w 32"/>
              <a:gd name="T15" fmla="*/ 28 h 28"/>
              <a:gd name="T16" fmla="*/ 6 w 32"/>
              <a:gd name="T17" fmla="*/ 9 h 28"/>
              <a:gd name="T18" fmla="*/ 5 w 32"/>
              <a:gd name="T19" fmla="*/ 5 h 28"/>
              <a:gd name="T20" fmla="*/ 5 w 32"/>
              <a:gd name="T21" fmla="*/ 5 h 28"/>
              <a:gd name="T22" fmla="*/ 5 w 32"/>
              <a:gd name="T23" fmla="*/ 12 h 28"/>
              <a:gd name="T24" fmla="*/ 5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5" y="28"/>
                  <a:pt x="25" y="28"/>
                  <a:pt x="25" y="28"/>
                </a:cubicBezTo>
                <a:cubicBezTo>
                  <a:pt x="25" y="11"/>
                  <a:pt x="25" y="11"/>
                  <a:pt x="25" y="11"/>
                </a:cubicBezTo>
                <a:cubicBezTo>
                  <a:pt x="25" y="9"/>
                  <a:pt x="25" y="7"/>
                  <a:pt x="26" y="5"/>
                </a:cubicBezTo>
                <a:cubicBezTo>
                  <a:pt x="25" y="5"/>
                  <a:pt x="25" y="5"/>
                  <a:pt x="25"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5" y="5"/>
                </a:cubicBezTo>
                <a:cubicBezTo>
                  <a:pt x="5" y="5"/>
                  <a:pt x="5" y="5"/>
                  <a:pt x="5" y="5"/>
                </a:cubicBezTo>
                <a:cubicBezTo>
                  <a:pt x="5" y="7"/>
                  <a:pt x="5" y="10"/>
                  <a:pt x="5" y="12"/>
                </a:cubicBezTo>
                <a:cubicBezTo>
                  <a:pt x="5" y="28"/>
                  <a:pt x="5" y="28"/>
                  <a:pt x="5" y="28"/>
                </a:cubicBezTo>
                <a:cubicBezTo>
                  <a:pt x="0" y="28"/>
                  <a:pt x="0" y="28"/>
                  <a:pt x="0" y="28"/>
                </a:cubicBezTo>
                <a:cubicBezTo>
                  <a:pt x="0" y="0"/>
                  <a:pt x="0" y="0"/>
                  <a:pt x="0" y="0"/>
                </a:cubicBezTo>
                <a:cubicBezTo>
                  <a:pt x="9" y="0"/>
                  <a:pt x="9" y="0"/>
                  <a:pt x="9" y="0"/>
                </a:cubicBezTo>
                <a:cubicBezTo>
                  <a:pt x="15" y="16"/>
                  <a:pt x="15" y="16"/>
                  <a:pt x="15" y="16"/>
                </a:cubicBezTo>
                <a:cubicBezTo>
                  <a:pt x="15" y="17"/>
                  <a:pt x="15" y="19"/>
                  <a:pt x="16" y="20"/>
                </a:cubicBezTo>
                <a:cubicBezTo>
                  <a:pt x="16" y="20"/>
                  <a:pt x="16" y="20"/>
                  <a:pt x="16" y="20"/>
                </a:cubicBezTo>
                <a:cubicBezTo>
                  <a:pt x="16" y="19"/>
                  <a:pt x="16" y="17"/>
                  <a:pt x="17" y="16"/>
                </a:cubicBezTo>
                <a:cubicBezTo>
                  <a:pt x="23" y="0"/>
                  <a:pt x="23" y="0"/>
                  <a:pt x="23" y="0"/>
                </a:cubicBezTo>
                <a:cubicBezTo>
                  <a:pt x="32" y="0"/>
                  <a:pt x="32" y="0"/>
                  <a:pt x="32" y="0"/>
                </a:cubicBezTo>
                <a:lnTo>
                  <a:pt x="32"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108"/>
          <p:cNvSpPr>
            <a:spLocks noEditPoints="1"/>
          </p:cNvSpPr>
          <p:nvPr/>
        </p:nvSpPr>
        <p:spPr bwMode="auto">
          <a:xfrm>
            <a:off x="10650226" y="4175655"/>
            <a:ext cx="104272" cy="107385"/>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8"/>
                  <a:pt x="16" y="29"/>
                  <a:pt x="14" y="29"/>
                </a:cubicBezTo>
                <a:cubicBezTo>
                  <a:pt x="11" y="29"/>
                  <a:pt x="9" y="29"/>
                  <a:pt x="7" y="27"/>
                </a:cubicBezTo>
                <a:cubicBezTo>
                  <a:pt x="5" y="26"/>
                  <a:pt x="3" y="24"/>
                  <a:pt x="2" y="22"/>
                </a:cubicBezTo>
                <a:cubicBezTo>
                  <a:pt x="1" y="20"/>
                  <a:pt x="0" y="18"/>
                  <a:pt x="0" y="15"/>
                </a:cubicBezTo>
                <a:cubicBezTo>
                  <a:pt x="0" y="12"/>
                  <a:pt x="1" y="10"/>
                  <a:pt x="2" y="7"/>
                </a:cubicBezTo>
                <a:cubicBezTo>
                  <a:pt x="3" y="5"/>
                  <a:pt x="5" y="3"/>
                  <a:pt x="7" y="2"/>
                </a:cubicBezTo>
                <a:cubicBezTo>
                  <a:pt x="9" y="1"/>
                  <a:pt x="11" y="0"/>
                  <a:pt x="14" y="0"/>
                </a:cubicBezTo>
                <a:cubicBezTo>
                  <a:pt x="17" y="0"/>
                  <a:pt x="19" y="1"/>
                  <a:pt x="21" y="2"/>
                </a:cubicBezTo>
                <a:cubicBezTo>
                  <a:pt x="23" y="3"/>
                  <a:pt x="25" y="5"/>
                  <a:pt x="26" y="7"/>
                </a:cubicBezTo>
                <a:cubicBezTo>
                  <a:pt x="27" y="9"/>
                  <a:pt x="28" y="12"/>
                  <a:pt x="28"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9" y="21"/>
                </a:cubicBezTo>
                <a:cubicBezTo>
                  <a:pt x="10" y="23"/>
                  <a:pt x="12" y="24"/>
                  <a:pt x="14" y="24"/>
                </a:cubicBezTo>
                <a:cubicBezTo>
                  <a:pt x="16" y="24"/>
                  <a:pt x="18" y="23"/>
                  <a:pt x="19" y="21"/>
                </a:cubicBezTo>
                <a:cubicBezTo>
                  <a:pt x="20" y="20"/>
                  <a:pt x="21" y="18"/>
                  <a:pt x="21" y="15"/>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109"/>
          <p:cNvSpPr>
            <a:spLocks noEditPoints="1"/>
          </p:cNvSpPr>
          <p:nvPr/>
        </p:nvSpPr>
        <p:spPr bwMode="auto">
          <a:xfrm>
            <a:off x="10773173" y="4178768"/>
            <a:ext cx="76259" cy="104272"/>
          </a:xfrm>
          <a:custGeom>
            <a:avLst/>
            <a:gdLst>
              <a:gd name="T0" fmla="*/ 21 w 21"/>
              <a:gd name="T1" fmla="*/ 19 h 28"/>
              <a:gd name="T2" fmla="*/ 19 w 21"/>
              <a:gd name="T3" fmla="*/ 25 h 28"/>
              <a:gd name="T4" fmla="*/ 11 w 21"/>
              <a:gd name="T5" fmla="*/ 28 h 28"/>
              <a:gd name="T6" fmla="*/ 0 w 21"/>
              <a:gd name="T7" fmla="*/ 28 h 28"/>
              <a:gd name="T8" fmla="*/ 0 w 21"/>
              <a:gd name="T9" fmla="*/ 0 h 28"/>
              <a:gd name="T10" fmla="*/ 10 w 21"/>
              <a:gd name="T11" fmla="*/ 0 h 28"/>
              <a:gd name="T12" fmla="*/ 18 w 21"/>
              <a:gd name="T13" fmla="*/ 1 h 28"/>
              <a:gd name="T14" fmla="*/ 20 w 21"/>
              <a:gd name="T15" fmla="*/ 6 h 28"/>
              <a:gd name="T16" fmla="*/ 19 w 21"/>
              <a:gd name="T17" fmla="*/ 10 h 28"/>
              <a:gd name="T18" fmla="*/ 15 w 21"/>
              <a:gd name="T19" fmla="*/ 13 h 28"/>
              <a:gd name="T20" fmla="*/ 15 w 21"/>
              <a:gd name="T21" fmla="*/ 13 h 28"/>
              <a:gd name="T22" fmla="*/ 19 w 21"/>
              <a:gd name="T23" fmla="*/ 15 h 28"/>
              <a:gd name="T24" fmla="*/ 21 w 21"/>
              <a:gd name="T25" fmla="*/ 19 h 28"/>
              <a:gd name="T26" fmla="*/ 14 w 21"/>
              <a:gd name="T27" fmla="*/ 7 h 28"/>
              <a:gd name="T28" fmla="*/ 9 w 21"/>
              <a:gd name="T29" fmla="*/ 4 h 28"/>
              <a:gd name="T30" fmla="*/ 7 w 21"/>
              <a:gd name="T31" fmla="*/ 4 h 28"/>
              <a:gd name="T32" fmla="*/ 7 w 21"/>
              <a:gd name="T33" fmla="*/ 11 h 28"/>
              <a:gd name="T34" fmla="*/ 9 w 21"/>
              <a:gd name="T35" fmla="*/ 11 h 28"/>
              <a:gd name="T36" fmla="*/ 12 w 21"/>
              <a:gd name="T37" fmla="*/ 10 h 28"/>
              <a:gd name="T38" fmla="*/ 14 w 21"/>
              <a:gd name="T39" fmla="*/ 7 h 28"/>
              <a:gd name="T40" fmla="*/ 15 w 21"/>
              <a:gd name="T41" fmla="*/ 19 h 28"/>
              <a:gd name="T42" fmla="*/ 13 w 21"/>
              <a:gd name="T43" fmla="*/ 17 h 28"/>
              <a:gd name="T44" fmla="*/ 10 w 21"/>
              <a:gd name="T45" fmla="*/ 16 h 28"/>
              <a:gd name="T46" fmla="*/ 7 w 21"/>
              <a:gd name="T47" fmla="*/ 16 h 28"/>
              <a:gd name="T48" fmla="*/ 7 w 21"/>
              <a:gd name="T49" fmla="*/ 23 h 28"/>
              <a:gd name="T50" fmla="*/ 10 w 21"/>
              <a:gd name="T51" fmla="*/ 23 h 28"/>
              <a:gd name="T52" fmla="*/ 13 w 21"/>
              <a:gd name="T53" fmla="*/ 22 h 28"/>
              <a:gd name="T54" fmla="*/ 15 w 21"/>
              <a:gd name="T55"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21" y="19"/>
                </a:moveTo>
                <a:cubicBezTo>
                  <a:pt x="21" y="22"/>
                  <a:pt x="20" y="24"/>
                  <a:pt x="19" y="25"/>
                </a:cubicBezTo>
                <a:cubicBezTo>
                  <a:pt x="17" y="27"/>
                  <a:pt x="14" y="28"/>
                  <a:pt x="11" y="28"/>
                </a:cubicBezTo>
                <a:cubicBezTo>
                  <a:pt x="0" y="28"/>
                  <a:pt x="0" y="28"/>
                  <a:pt x="0" y="28"/>
                </a:cubicBezTo>
                <a:cubicBezTo>
                  <a:pt x="0" y="0"/>
                  <a:pt x="0" y="0"/>
                  <a:pt x="0" y="0"/>
                </a:cubicBezTo>
                <a:cubicBezTo>
                  <a:pt x="10" y="0"/>
                  <a:pt x="10" y="0"/>
                  <a:pt x="10" y="0"/>
                </a:cubicBezTo>
                <a:cubicBezTo>
                  <a:pt x="14" y="0"/>
                  <a:pt x="16" y="0"/>
                  <a:pt x="18" y="1"/>
                </a:cubicBezTo>
                <a:cubicBezTo>
                  <a:pt x="19" y="2"/>
                  <a:pt x="20" y="4"/>
                  <a:pt x="20" y="6"/>
                </a:cubicBezTo>
                <a:cubicBezTo>
                  <a:pt x="20" y="8"/>
                  <a:pt x="20" y="9"/>
                  <a:pt x="19" y="10"/>
                </a:cubicBezTo>
                <a:cubicBezTo>
                  <a:pt x="18" y="11"/>
                  <a:pt x="16" y="12"/>
                  <a:pt x="15" y="13"/>
                </a:cubicBezTo>
                <a:cubicBezTo>
                  <a:pt x="15" y="13"/>
                  <a:pt x="15" y="13"/>
                  <a:pt x="15" y="13"/>
                </a:cubicBezTo>
                <a:cubicBezTo>
                  <a:pt x="17" y="13"/>
                  <a:pt x="18" y="14"/>
                  <a:pt x="19" y="15"/>
                </a:cubicBezTo>
                <a:cubicBezTo>
                  <a:pt x="21" y="16"/>
                  <a:pt x="21" y="17"/>
                  <a:pt x="21" y="19"/>
                </a:cubicBezTo>
                <a:close/>
                <a:moveTo>
                  <a:pt x="14" y="7"/>
                </a:moveTo>
                <a:cubicBezTo>
                  <a:pt x="14" y="5"/>
                  <a:pt x="12" y="4"/>
                  <a:pt x="9" y="4"/>
                </a:cubicBezTo>
                <a:cubicBezTo>
                  <a:pt x="7" y="4"/>
                  <a:pt x="7" y="4"/>
                  <a:pt x="7" y="4"/>
                </a:cubicBezTo>
                <a:cubicBezTo>
                  <a:pt x="7" y="11"/>
                  <a:pt x="7" y="11"/>
                  <a:pt x="7" y="11"/>
                </a:cubicBezTo>
                <a:cubicBezTo>
                  <a:pt x="9" y="11"/>
                  <a:pt x="9" y="11"/>
                  <a:pt x="9" y="11"/>
                </a:cubicBezTo>
                <a:cubicBezTo>
                  <a:pt x="11" y="11"/>
                  <a:pt x="12" y="11"/>
                  <a:pt x="12" y="10"/>
                </a:cubicBezTo>
                <a:cubicBezTo>
                  <a:pt x="13" y="9"/>
                  <a:pt x="14" y="8"/>
                  <a:pt x="14" y="7"/>
                </a:cubicBezTo>
                <a:close/>
                <a:moveTo>
                  <a:pt x="15" y="19"/>
                </a:moveTo>
                <a:cubicBezTo>
                  <a:pt x="15" y="18"/>
                  <a:pt x="14" y="17"/>
                  <a:pt x="13" y="17"/>
                </a:cubicBezTo>
                <a:cubicBezTo>
                  <a:pt x="13" y="16"/>
                  <a:pt x="11" y="16"/>
                  <a:pt x="10" y="16"/>
                </a:cubicBezTo>
                <a:cubicBezTo>
                  <a:pt x="7" y="16"/>
                  <a:pt x="7" y="16"/>
                  <a:pt x="7" y="16"/>
                </a:cubicBezTo>
                <a:cubicBezTo>
                  <a:pt x="7" y="23"/>
                  <a:pt x="7" y="23"/>
                  <a:pt x="7" y="23"/>
                </a:cubicBezTo>
                <a:cubicBezTo>
                  <a:pt x="10" y="23"/>
                  <a:pt x="10" y="23"/>
                  <a:pt x="10" y="23"/>
                </a:cubicBezTo>
                <a:cubicBezTo>
                  <a:pt x="11" y="23"/>
                  <a:pt x="13" y="23"/>
                  <a:pt x="13" y="22"/>
                </a:cubicBezTo>
                <a:cubicBezTo>
                  <a:pt x="14" y="21"/>
                  <a:pt x="15" y="20"/>
                  <a:pt x="15" y="19"/>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Rectangle 110"/>
          <p:cNvSpPr>
            <a:spLocks noChangeArrowheads="1"/>
          </p:cNvSpPr>
          <p:nvPr/>
        </p:nvSpPr>
        <p:spPr bwMode="auto">
          <a:xfrm>
            <a:off x="10871220" y="4178768"/>
            <a:ext cx="23345" cy="104272"/>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Freeform 111"/>
          <p:cNvSpPr>
            <a:spLocks/>
          </p:cNvSpPr>
          <p:nvPr/>
        </p:nvSpPr>
        <p:spPr bwMode="auto">
          <a:xfrm>
            <a:off x="10924134" y="4178768"/>
            <a:ext cx="57583" cy="104272"/>
          </a:xfrm>
          <a:custGeom>
            <a:avLst/>
            <a:gdLst>
              <a:gd name="T0" fmla="*/ 37 w 37"/>
              <a:gd name="T1" fmla="*/ 67 h 67"/>
              <a:gd name="T2" fmla="*/ 0 w 37"/>
              <a:gd name="T3" fmla="*/ 67 h 67"/>
              <a:gd name="T4" fmla="*/ 0 w 37"/>
              <a:gd name="T5" fmla="*/ 0 h 67"/>
              <a:gd name="T6" fmla="*/ 14 w 37"/>
              <a:gd name="T7" fmla="*/ 0 h 67"/>
              <a:gd name="T8" fmla="*/ 14 w 37"/>
              <a:gd name="T9" fmla="*/ 55 h 67"/>
              <a:gd name="T10" fmla="*/ 37 w 37"/>
              <a:gd name="T11" fmla="*/ 55 h 67"/>
              <a:gd name="T12" fmla="*/ 37 w 37"/>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7" h="67">
                <a:moveTo>
                  <a:pt x="37" y="67"/>
                </a:moveTo>
                <a:lnTo>
                  <a:pt x="0" y="67"/>
                </a:lnTo>
                <a:lnTo>
                  <a:pt x="0" y="0"/>
                </a:lnTo>
                <a:lnTo>
                  <a:pt x="14" y="0"/>
                </a:lnTo>
                <a:lnTo>
                  <a:pt x="14" y="55"/>
                </a:lnTo>
                <a:lnTo>
                  <a:pt x="37" y="55"/>
                </a:lnTo>
                <a:lnTo>
                  <a:pt x="37"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Freeform 112"/>
          <p:cNvSpPr>
            <a:spLocks/>
          </p:cNvSpPr>
          <p:nvPr/>
        </p:nvSpPr>
        <p:spPr bwMode="auto">
          <a:xfrm>
            <a:off x="11000393" y="4178768"/>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4 w 40"/>
              <a:gd name="T11" fmla="*/ 12 h 67"/>
              <a:gd name="T12" fmla="*/ 14 w 40"/>
              <a:gd name="T13" fmla="*/ 26 h 67"/>
              <a:gd name="T14" fmla="*/ 36 w 40"/>
              <a:gd name="T15" fmla="*/ 26 h 67"/>
              <a:gd name="T16" fmla="*/ 36 w 40"/>
              <a:gd name="T17" fmla="*/ 38 h 67"/>
              <a:gd name="T18" fmla="*/ 14 w 40"/>
              <a:gd name="T19" fmla="*/ 38 h 67"/>
              <a:gd name="T20" fmla="*/ 14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4" y="12"/>
                </a:lnTo>
                <a:lnTo>
                  <a:pt x="14" y="26"/>
                </a:lnTo>
                <a:lnTo>
                  <a:pt x="36" y="26"/>
                </a:lnTo>
                <a:lnTo>
                  <a:pt x="36" y="38"/>
                </a:lnTo>
                <a:lnTo>
                  <a:pt x="14" y="38"/>
                </a:lnTo>
                <a:lnTo>
                  <a:pt x="14" y="55"/>
                </a:lnTo>
                <a:lnTo>
                  <a:pt x="40" y="55"/>
                </a:lnTo>
                <a:lnTo>
                  <a:pt x="40"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113"/>
          <p:cNvSpPr>
            <a:spLocks noEditPoints="1"/>
          </p:cNvSpPr>
          <p:nvPr/>
        </p:nvSpPr>
        <p:spPr bwMode="auto">
          <a:xfrm>
            <a:off x="10356086" y="4356186"/>
            <a:ext cx="91822" cy="104272"/>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10 w 25"/>
              <a:gd name="T21" fmla="*/ 5 h 28"/>
              <a:gd name="T22" fmla="*/ 6 w 25"/>
              <a:gd name="T23" fmla="*/ 5 h 28"/>
              <a:gd name="T24" fmla="*/ 6 w 25"/>
              <a:gd name="T25" fmla="*/ 23 h 28"/>
              <a:gd name="T26" fmla="*/ 10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6"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8" y="9"/>
                  <a:pt x="16" y="7"/>
                </a:cubicBezTo>
                <a:cubicBezTo>
                  <a:pt x="14" y="6"/>
                  <a:pt x="12" y="5"/>
                  <a:pt x="10" y="5"/>
                </a:cubicBezTo>
                <a:cubicBezTo>
                  <a:pt x="6" y="5"/>
                  <a:pt x="6" y="5"/>
                  <a:pt x="6" y="5"/>
                </a:cubicBezTo>
                <a:cubicBezTo>
                  <a:pt x="6" y="23"/>
                  <a:pt x="6" y="23"/>
                  <a:pt x="6" y="23"/>
                </a:cubicBezTo>
                <a:cubicBezTo>
                  <a:pt x="10" y="23"/>
                  <a:pt x="10" y="23"/>
                  <a:pt x="10" y="23"/>
                </a:cubicBezTo>
                <a:cubicBezTo>
                  <a:pt x="12" y="23"/>
                  <a:pt x="14" y="22"/>
                  <a:pt x="16" y="20"/>
                </a:cubicBezTo>
                <a:cubicBezTo>
                  <a:pt x="18" y="18"/>
                  <a:pt x="18" y="16"/>
                  <a:pt x="18" y="1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114"/>
          <p:cNvSpPr>
            <a:spLocks/>
          </p:cNvSpPr>
          <p:nvPr/>
        </p:nvSpPr>
        <p:spPr bwMode="auto">
          <a:xfrm>
            <a:off x="10469696" y="4356186"/>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5 w 38"/>
              <a:gd name="T11" fmla="*/ 12 h 67"/>
              <a:gd name="T12" fmla="*/ 15 w 38"/>
              <a:gd name="T13" fmla="*/ 26 h 67"/>
              <a:gd name="T14" fmla="*/ 36 w 38"/>
              <a:gd name="T15" fmla="*/ 26 h 67"/>
              <a:gd name="T16" fmla="*/ 36 w 38"/>
              <a:gd name="T17" fmla="*/ 38 h 67"/>
              <a:gd name="T18" fmla="*/ 15 w 38"/>
              <a:gd name="T19" fmla="*/ 38 h 67"/>
              <a:gd name="T20" fmla="*/ 15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5" y="12"/>
                </a:lnTo>
                <a:lnTo>
                  <a:pt x="15" y="26"/>
                </a:lnTo>
                <a:lnTo>
                  <a:pt x="36" y="26"/>
                </a:lnTo>
                <a:lnTo>
                  <a:pt x="36" y="38"/>
                </a:lnTo>
                <a:lnTo>
                  <a:pt x="15" y="38"/>
                </a:lnTo>
                <a:lnTo>
                  <a:pt x="15" y="55"/>
                </a:lnTo>
                <a:lnTo>
                  <a:pt x="38" y="55"/>
                </a:lnTo>
                <a:lnTo>
                  <a:pt x="38"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Freeform 115"/>
          <p:cNvSpPr>
            <a:spLocks/>
          </p:cNvSpPr>
          <p:nvPr/>
        </p:nvSpPr>
        <p:spPr bwMode="auto">
          <a:xfrm>
            <a:off x="10539730" y="4356186"/>
            <a:ext cx="96490" cy="104272"/>
          </a:xfrm>
          <a:custGeom>
            <a:avLst/>
            <a:gdLst>
              <a:gd name="T0" fmla="*/ 26 w 26"/>
              <a:gd name="T1" fmla="*/ 0 h 28"/>
              <a:gd name="T2" fmla="*/ 17 w 26"/>
              <a:gd name="T3" fmla="*/ 28 h 28"/>
              <a:gd name="T4" fmla="*/ 9 w 26"/>
              <a:gd name="T5" fmla="*/ 28 h 28"/>
              <a:gd name="T6" fmla="*/ 0 w 26"/>
              <a:gd name="T7" fmla="*/ 0 h 28"/>
              <a:gd name="T8" fmla="*/ 7 w 26"/>
              <a:gd name="T9" fmla="*/ 0 h 28"/>
              <a:gd name="T10" fmla="*/ 12 w 26"/>
              <a:gd name="T11" fmla="*/ 19 h 28"/>
              <a:gd name="T12" fmla="*/ 13 w 26"/>
              <a:gd name="T13" fmla="*/ 22 h 28"/>
              <a:gd name="T14" fmla="*/ 13 w 26"/>
              <a:gd name="T15" fmla="*/ 22 h 28"/>
              <a:gd name="T16" fmla="*/ 14 w 26"/>
              <a:gd name="T17" fmla="*/ 19 h 28"/>
              <a:gd name="T18" fmla="*/ 20 w 26"/>
              <a:gd name="T19" fmla="*/ 0 h 28"/>
              <a:gd name="T20" fmla="*/ 26 w 2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6" y="0"/>
                </a:moveTo>
                <a:cubicBezTo>
                  <a:pt x="17" y="28"/>
                  <a:pt x="17" y="28"/>
                  <a:pt x="17" y="28"/>
                </a:cubicBezTo>
                <a:cubicBezTo>
                  <a:pt x="9" y="28"/>
                  <a:pt x="9" y="28"/>
                  <a:pt x="9" y="28"/>
                </a:cubicBezTo>
                <a:cubicBezTo>
                  <a:pt x="0" y="0"/>
                  <a:pt x="0" y="0"/>
                  <a:pt x="0" y="0"/>
                </a:cubicBezTo>
                <a:cubicBezTo>
                  <a:pt x="7" y="0"/>
                  <a:pt x="7" y="0"/>
                  <a:pt x="7" y="0"/>
                </a:cubicBezTo>
                <a:cubicBezTo>
                  <a:pt x="12" y="19"/>
                  <a:pt x="12" y="19"/>
                  <a:pt x="12" y="19"/>
                </a:cubicBezTo>
                <a:cubicBezTo>
                  <a:pt x="13" y="20"/>
                  <a:pt x="13" y="21"/>
                  <a:pt x="13" y="22"/>
                </a:cubicBezTo>
                <a:cubicBezTo>
                  <a:pt x="13" y="22"/>
                  <a:pt x="13" y="22"/>
                  <a:pt x="13" y="22"/>
                </a:cubicBezTo>
                <a:cubicBezTo>
                  <a:pt x="13" y="21"/>
                  <a:pt x="13" y="20"/>
                  <a:pt x="14" y="19"/>
                </a:cubicBezTo>
                <a:cubicBezTo>
                  <a:pt x="20" y="0"/>
                  <a:pt x="20" y="0"/>
                  <a:pt x="20" y="0"/>
                </a:cubicBezTo>
                <a:lnTo>
                  <a:pt x="26"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Rectangle 116"/>
          <p:cNvSpPr>
            <a:spLocks noChangeArrowheads="1"/>
          </p:cNvSpPr>
          <p:nvPr/>
        </p:nvSpPr>
        <p:spPr bwMode="auto">
          <a:xfrm>
            <a:off x="10654895" y="4356186"/>
            <a:ext cx="21788" cy="104272"/>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117"/>
          <p:cNvSpPr>
            <a:spLocks/>
          </p:cNvSpPr>
          <p:nvPr/>
        </p:nvSpPr>
        <p:spPr bwMode="auto">
          <a:xfrm>
            <a:off x="10695358" y="4353072"/>
            <a:ext cx="80927" cy="107385"/>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0"/>
                  <a:pt x="0" y="18"/>
                  <a:pt x="0" y="15"/>
                </a:cubicBezTo>
                <a:cubicBezTo>
                  <a:pt x="0" y="12"/>
                  <a:pt x="1" y="10"/>
                  <a:pt x="2" y="7"/>
                </a:cubicBezTo>
                <a:cubicBezTo>
                  <a:pt x="4" y="5"/>
                  <a:pt x="5" y="3"/>
                  <a:pt x="8" y="2"/>
                </a:cubicBezTo>
                <a:cubicBezTo>
                  <a:pt x="10" y="1"/>
                  <a:pt x="13" y="0"/>
                  <a:pt x="15" y="0"/>
                </a:cubicBezTo>
                <a:cubicBezTo>
                  <a:pt x="18" y="0"/>
                  <a:pt x="20" y="0"/>
                  <a:pt x="22" y="1"/>
                </a:cubicBezTo>
                <a:cubicBezTo>
                  <a:pt x="22" y="7"/>
                  <a:pt x="22" y="7"/>
                  <a:pt x="22" y="7"/>
                </a:cubicBezTo>
                <a:cubicBezTo>
                  <a:pt x="20" y="6"/>
                  <a:pt x="18" y="6"/>
                  <a:pt x="16" y="6"/>
                </a:cubicBezTo>
                <a:cubicBezTo>
                  <a:pt x="13" y="6"/>
                  <a:pt x="11" y="6"/>
                  <a:pt x="10" y="8"/>
                </a:cubicBezTo>
                <a:cubicBezTo>
                  <a:pt x="8" y="10"/>
                  <a:pt x="7" y="12"/>
                  <a:pt x="7" y="15"/>
                </a:cubicBezTo>
                <a:cubicBezTo>
                  <a:pt x="7" y="17"/>
                  <a:pt x="8" y="20"/>
                  <a:pt x="9" y="21"/>
                </a:cubicBezTo>
                <a:cubicBezTo>
                  <a:pt x="11" y="23"/>
                  <a:pt x="13" y="24"/>
                  <a:pt x="16" y="24"/>
                </a:cubicBezTo>
                <a:cubicBezTo>
                  <a:pt x="18" y="24"/>
                  <a:pt x="20" y="23"/>
                  <a:pt x="22" y="22"/>
                </a:cubicBezTo>
                <a:lnTo>
                  <a:pt x="22"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Freeform 118"/>
          <p:cNvSpPr>
            <a:spLocks/>
          </p:cNvSpPr>
          <p:nvPr/>
        </p:nvSpPr>
        <p:spPr bwMode="auto">
          <a:xfrm>
            <a:off x="10798073" y="4356186"/>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4 w 40"/>
              <a:gd name="T11" fmla="*/ 12 h 67"/>
              <a:gd name="T12" fmla="*/ 14 w 40"/>
              <a:gd name="T13" fmla="*/ 26 h 67"/>
              <a:gd name="T14" fmla="*/ 38 w 40"/>
              <a:gd name="T15" fmla="*/ 26 h 67"/>
              <a:gd name="T16" fmla="*/ 38 w 40"/>
              <a:gd name="T17" fmla="*/ 38 h 67"/>
              <a:gd name="T18" fmla="*/ 14 w 40"/>
              <a:gd name="T19" fmla="*/ 38 h 67"/>
              <a:gd name="T20" fmla="*/ 14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4" y="12"/>
                </a:lnTo>
                <a:lnTo>
                  <a:pt x="14" y="26"/>
                </a:lnTo>
                <a:lnTo>
                  <a:pt x="38" y="26"/>
                </a:lnTo>
                <a:lnTo>
                  <a:pt x="38" y="38"/>
                </a:lnTo>
                <a:lnTo>
                  <a:pt x="14" y="38"/>
                </a:lnTo>
                <a:lnTo>
                  <a:pt x="14" y="55"/>
                </a:lnTo>
                <a:lnTo>
                  <a:pt x="40" y="55"/>
                </a:lnTo>
                <a:lnTo>
                  <a:pt x="40"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 name="Freeform 119"/>
          <p:cNvSpPr>
            <a:spLocks/>
          </p:cNvSpPr>
          <p:nvPr/>
        </p:nvSpPr>
        <p:spPr bwMode="auto">
          <a:xfrm>
            <a:off x="7487831" y="2753203"/>
            <a:ext cx="334604" cy="1263711"/>
          </a:xfrm>
          <a:custGeom>
            <a:avLst/>
            <a:gdLst>
              <a:gd name="T0" fmla="*/ 5 w 91"/>
              <a:gd name="T1" fmla="*/ 342 h 342"/>
              <a:gd name="T2" fmla="*/ 1 w 91"/>
              <a:gd name="T3" fmla="*/ 341 h 342"/>
              <a:gd name="T4" fmla="*/ 1 w 91"/>
              <a:gd name="T5" fmla="*/ 334 h 342"/>
              <a:gd name="T6" fmla="*/ 1 w 91"/>
              <a:gd name="T7" fmla="*/ 8 h 342"/>
              <a:gd name="T8" fmla="*/ 1 w 91"/>
              <a:gd name="T9" fmla="*/ 2 h 342"/>
              <a:gd name="T10" fmla="*/ 8 w 91"/>
              <a:gd name="T11" fmla="*/ 2 h 342"/>
              <a:gd name="T12" fmla="*/ 78 w 91"/>
              <a:gd name="T13" fmla="*/ 171 h 342"/>
              <a:gd name="T14" fmla="*/ 8 w 91"/>
              <a:gd name="T15" fmla="*/ 341 h 342"/>
              <a:gd name="T16" fmla="*/ 5 w 9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342">
                <a:moveTo>
                  <a:pt x="5" y="342"/>
                </a:moveTo>
                <a:cubicBezTo>
                  <a:pt x="4" y="342"/>
                  <a:pt x="2" y="342"/>
                  <a:pt x="1" y="341"/>
                </a:cubicBezTo>
                <a:cubicBezTo>
                  <a:pt x="0" y="339"/>
                  <a:pt x="0" y="336"/>
                  <a:pt x="1" y="334"/>
                </a:cubicBezTo>
                <a:cubicBezTo>
                  <a:pt x="91" y="244"/>
                  <a:pt x="91" y="98"/>
                  <a:pt x="1" y="8"/>
                </a:cubicBezTo>
                <a:cubicBezTo>
                  <a:pt x="0" y="6"/>
                  <a:pt x="0" y="3"/>
                  <a:pt x="1" y="2"/>
                </a:cubicBezTo>
                <a:cubicBezTo>
                  <a:pt x="3" y="0"/>
                  <a:pt x="6" y="0"/>
                  <a:pt x="8" y="2"/>
                </a:cubicBezTo>
                <a:cubicBezTo>
                  <a:pt x="53" y="47"/>
                  <a:pt x="78" y="107"/>
                  <a:pt x="78" y="171"/>
                </a:cubicBezTo>
                <a:cubicBezTo>
                  <a:pt x="78" y="235"/>
                  <a:pt x="53" y="295"/>
                  <a:pt x="8" y="341"/>
                </a:cubicBezTo>
                <a:cubicBezTo>
                  <a:pt x="7" y="342"/>
                  <a:pt x="6" y="342"/>
                  <a:pt x="5" y="34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5" name="Freeform 120"/>
          <p:cNvSpPr>
            <a:spLocks/>
          </p:cNvSpPr>
          <p:nvPr/>
        </p:nvSpPr>
        <p:spPr bwMode="auto">
          <a:xfrm>
            <a:off x="7557864" y="2678501"/>
            <a:ext cx="319041" cy="1411558"/>
          </a:xfrm>
          <a:custGeom>
            <a:avLst/>
            <a:gdLst>
              <a:gd name="T0" fmla="*/ 5 w 87"/>
              <a:gd name="T1" fmla="*/ 382 h 382"/>
              <a:gd name="T2" fmla="*/ 2 w 87"/>
              <a:gd name="T3" fmla="*/ 380 h 382"/>
              <a:gd name="T4" fmla="*/ 2 w 87"/>
              <a:gd name="T5" fmla="*/ 373 h 382"/>
              <a:gd name="T6" fmla="*/ 78 w 87"/>
              <a:gd name="T7" fmla="*/ 191 h 382"/>
              <a:gd name="T8" fmla="*/ 2 w 87"/>
              <a:gd name="T9" fmla="*/ 9 h 382"/>
              <a:gd name="T10" fmla="*/ 2 w 87"/>
              <a:gd name="T11" fmla="*/ 2 h 382"/>
              <a:gd name="T12" fmla="*/ 9 w 87"/>
              <a:gd name="T13" fmla="*/ 2 h 382"/>
              <a:gd name="T14" fmla="*/ 87 w 87"/>
              <a:gd name="T15" fmla="*/ 191 h 382"/>
              <a:gd name="T16" fmla="*/ 9 w 87"/>
              <a:gd name="T17" fmla="*/ 380 h 382"/>
              <a:gd name="T18" fmla="*/ 5 w 87"/>
              <a:gd name="T19"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382">
                <a:moveTo>
                  <a:pt x="5" y="382"/>
                </a:moveTo>
                <a:cubicBezTo>
                  <a:pt x="4" y="382"/>
                  <a:pt x="3" y="381"/>
                  <a:pt x="2" y="380"/>
                </a:cubicBezTo>
                <a:cubicBezTo>
                  <a:pt x="0" y="378"/>
                  <a:pt x="0" y="375"/>
                  <a:pt x="2" y="373"/>
                </a:cubicBezTo>
                <a:cubicBezTo>
                  <a:pt x="51" y="325"/>
                  <a:pt x="78" y="260"/>
                  <a:pt x="78" y="191"/>
                </a:cubicBezTo>
                <a:cubicBezTo>
                  <a:pt x="78" y="122"/>
                  <a:pt x="51" y="57"/>
                  <a:pt x="2" y="9"/>
                </a:cubicBezTo>
                <a:cubicBezTo>
                  <a:pt x="0" y="7"/>
                  <a:pt x="0" y="4"/>
                  <a:pt x="2" y="2"/>
                </a:cubicBezTo>
                <a:cubicBezTo>
                  <a:pt x="4" y="0"/>
                  <a:pt x="7" y="0"/>
                  <a:pt x="9" y="2"/>
                </a:cubicBezTo>
                <a:cubicBezTo>
                  <a:pt x="59" y="52"/>
                  <a:pt x="87" y="120"/>
                  <a:pt x="87" y="191"/>
                </a:cubicBezTo>
                <a:cubicBezTo>
                  <a:pt x="87" y="262"/>
                  <a:pt x="59" y="330"/>
                  <a:pt x="9" y="380"/>
                </a:cubicBezTo>
                <a:cubicBezTo>
                  <a:pt x="8" y="381"/>
                  <a:pt x="7" y="382"/>
                  <a:pt x="5" y="38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6" name="Freeform 121"/>
          <p:cNvSpPr>
            <a:spLocks/>
          </p:cNvSpPr>
          <p:nvPr/>
        </p:nvSpPr>
        <p:spPr bwMode="auto">
          <a:xfrm>
            <a:off x="9255784" y="2753203"/>
            <a:ext cx="375067" cy="1263711"/>
          </a:xfrm>
          <a:custGeom>
            <a:avLst/>
            <a:gdLst>
              <a:gd name="T0" fmla="*/ 5 w 102"/>
              <a:gd name="T1" fmla="*/ 342 h 342"/>
              <a:gd name="T2" fmla="*/ 2 w 102"/>
              <a:gd name="T3" fmla="*/ 341 h 342"/>
              <a:gd name="T4" fmla="*/ 2 w 102"/>
              <a:gd name="T5" fmla="*/ 334 h 342"/>
              <a:gd name="T6" fmla="*/ 2 w 102"/>
              <a:gd name="T7" fmla="*/ 8 h 342"/>
              <a:gd name="T8" fmla="*/ 2 w 102"/>
              <a:gd name="T9" fmla="*/ 2 h 342"/>
              <a:gd name="T10" fmla="*/ 9 w 102"/>
              <a:gd name="T11" fmla="*/ 2 h 342"/>
              <a:gd name="T12" fmla="*/ 9 w 102"/>
              <a:gd name="T13" fmla="*/ 341 h 342"/>
              <a:gd name="T14" fmla="*/ 5 w 102"/>
              <a:gd name="T15" fmla="*/ 342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342">
                <a:moveTo>
                  <a:pt x="5" y="342"/>
                </a:moveTo>
                <a:cubicBezTo>
                  <a:pt x="4" y="342"/>
                  <a:pt x="3" y="342"/>
                  <a:pt x="2" y="341"/>
                </a:cubicBezTo>
                <a:cubicBezTo>
                  <a:pt x="0" y="339"/>
                  <a:pt x="0" y="336"/>
                  <a:pt x="2" y="334"/>
                </a:cubicBezTo>
                <a:cubicBezTo>
                  <a:pt x="92" y="244"/>
                  <a:pt x="92" y="98"/>
                  <a:pt x="2" y="8"/>
                </a:cubicBezTo>
                <a:cubicBezTo>
                  <a:pt x="0" y="6"/>
                  <a:pt x="0" y="3"/>
                  <a:pt x="2" y="2"/>
                </a:cubicBezTo>
                <a:cubicBezTo>
                  <a:pt x="4" y="0"/>
                  <a:pt x="7" y="0"/>
                  <a:pt x="9" y="2"/>
                </a:cubicBezTo>
                <a:cubicBezTo>
                  <a:pt x="102" y="95"/>
                  <a:pt x="102" y="247"/>
                  <a:pt x="9" y="341"/>
                </a:cubicBezTo>
                <a:cubicBezTo>
                  <a:pt x="8" y="342"/>
                  <a:pt x="6" y="342"/>
                  <a:pt x="5" y="34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7" name="Freeform 122"/>
          <p:cNvSpPr>
            <a:spLocks/>
          </p:cNvSpPr>
          <p:nvPr/>
        </p:nvSpPr>
        <p:spPr bwMode="auto">
          <a:xfrm>
            <a:off x="9328930" y="2678501"/>
            <a:ext cx="320597" cy="1411558"/>
          </a:xfrm>
          <a:custGeom>
            <a:avLst/>
            <a:gdLst>
              <a:gd name="T0" fmla="*/ 5 w 87"/>
              <a:gd name="T1" fmla="*/ 382 h 382"/>
              <a:gd name="T2" fmla="*/ 1 w 87"/>
              <a:gd name="T3" fmla="*/ 380 h 382"/>
              <a:gd name="T4" fmla="*/ 1 w 87"/>
              <a:gd name="T5" fmla="*/ 373 h 382"/>
              <a:gd name="T6" fmla="*/ 77 w 87"/>
              <a:gd name="T7" fmla="*/ 191 h 382"/>
              <a:gd name="T8" fmla="*/ 1 w 87"/>
              <a:gd name="T9" fmla="*/ 9 h 382"/>
              <a:gd name="T10" fmla="*/ 1 w 87"/>
              <a:gd name="T11" fmla="*/ 2 h 382"/>
              <a:gd name="T12" fmla="*/ 8 w 87"/>
              <a:gd name="T13" fmla="*/ 2 h 382"/>
              <a:gd name="T14" fmla="*/ 87 w 87"/>
              <a:gd name="T15" fmla="*/ 191 h 382"/>
              <a:gd name="T16" fmla="*/ 8 w 87"/>
              <a:gd name="T17" fmla="*/ 380 h 382"/>
              <a:gd name="T18" fmla="*/ 5 w 87"/>
              <a:gd name="T19"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382">
                <a:moveTo>
                  <a:pt x="5" y="382"/>
                </a:moveTo>
                <a:cubicBezTo>
                  <a:pt x="4" y="382"/>
                  <a:pt x="2" y="381"/>
                  <a:pt x="1" y="380"/>
                </a:cubicBezTo>
                <a:cubicBezTo>
                  <a:pt x="0" y="378"/>
                  <a:pt x="0" y="375"/>
                  <a:pt x="1" y="373"/>
                </a:cubicBezTo>
                <a:cubicBezTo>
                  <a:pt x="50" y="325"/>
                  <a:pt x="77" y="260"/>
                  <a:pt x="77" y="191"/>
                </a:cubicBezTo>
                <a:cubicBezTo>
                  <a:pt x="77" y="122"/>
                  <a:pt x="50" y="57"/>
                  <a:pt x="1" y="9"/>
                </a:cubicBezTo>
                <a:cubicBezTo>
                  <a:pt x="0" y="7"/>
                  <a:pt x="0" y="4"/>
                  <a:pt x="1" y="2"/>
                </a:cubicBezTo>
                <a:cubicBezTo>
                  <a:pt x="3" y="0"/>
                  <a:pt x="6" y="0"/>
                  <a:pt x="8" y="2"/>
                </a:cubicBezTo>
                <a:cubicBezTo>
                  <a:pt x="59" y="52"/>
                  <a:pt x="87" y="120"/>
                  <a:pt x="87" y="191"/>
                </a:cubicBezTo>
                <a:cubicBezTo>
                  <a:pt x="87" y="262"/>
                  <a:pt x="59" y="330"/>
                  <a:pt x="8" y="380"/>
                </a:cubicBezTo>
                <a:cubicBezTo>
                  <a:pt x="7" y="381"/>
                  <a:pt x="6" y="382"/>
                  <a:pt x="5" y="38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58" name="Group 157"/>
          <p:cNvGrpSpPr/>
          <p:nvPr/>
        </p:nvGrpSpPr>
        <p:grpSpPr>
          <a:xfrm>
            <a:off x="9676944" y="-1570"/>
            <a:ext cx="2206737" cy="506944"/>
            <a:chOff x="9870986" y="-2098"/>
            <a:chExt cx="2250987" cy="517109"/>
          </a:xfrm>
        </p:grpSpPr>
        <p:sp>
          <p:nvSpPr>
            <p:cNvPr id="159" name="Rectangle 158"/>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p:cNvSpPr/>
            <p:nvPr/>
          </p:nvSpPr>
          <p:spPr bwMode="auto">
            <a:xfrm>
              <a:off x="10448945" y="-2098"/>
              <a:ext cx="517109" cy="517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oup 26"/>
            <p:cNvGrpSpPr>
              <a:grpSpLocks noChangeAspect="1"/>
            </p:cNvGrpSpPr>
            <p:nvPr/>
          </p:nvGrpSpPr>
          <p:grpSpPr bwMode="auto">
            <a:xfrm>
              <a:off x="11697850" y="92121"/>
              <a:ext cx="329400" cy="334860"/>
              <a:chOff x="2229" y="853"/>
              <a:chExt cx="2654" cy="2698"/>
            </a:xfrm>
            <a:solidFill>
              <a:schemeClr val="bg1"/>
            </a:solidFill>
          </p:grpSpPr>
          <p:sp>
            <p:nvSpPr>
              <p:cNvPr id="18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4" name="Group 12"/>
            <p:cNvGrpSpPr>
              <a:grpSpLocks noChangeAspect="1"/>
            </p:cNvGrpSpPr>
            <p:nvPr/>
          </p:nvGrpSpPr>
          <p:grpSpPr bwMode="auto">
            <a:xfrm>
              <a:off x="9976903" y="67192"/>
              <a:ext cx="300702" cy="371266"/>
              <a:chOff x="505" y="-295"/>
              <a:chExt cx="2625" cy="3241"/>
            </a:xfrm>
            <a:solidFill>
              <a:schemeClr val="bg1"/>
            </a:solidFill>
          </p:grpSpPr>
          <p:sp>
            <p:nvSpPr>
              <p:cNvPr id="174" name="Freeform 17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Freeform 17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7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7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19" name="Group 218"/>
          <p:cNvGrpSpPr/>
          <p:nvPr/>
        </p:nvGrpSpPr>
        <p:grpSpPr>
          <a:xfrm>
            <a:off x="10404993" y="77561"/>
            <a:ext cx="174875" cy="337934"/>
            <a:chOff x="10613634" y="78620"/>
            <a:chExt cx="178382" cy="344710"/>
          </a:xfrm>
        </p:grpSpPr>
        <p:pic>
          <p:nvPicPr>
            <p:cNvPr id="220" name="Picture 219"/>
            <p:cNvPicPr>
              <a:picLocks noChangeAspect="1"/>
            </p:cNvPicPr>
            <p:nvPr/>
          </p:nvPicPr>
          <p:blipFill>
            <a:blip r:embed="rId3"/>
            <a:stretch>
              <a:fillRect/>
            </a:stretch>
          </p:blipFill>
          <p:spPr>
            <a:xfrm>
              <a:off x="10613634" y="78620"/>
              <a:ext cx="178382" cy="344710"/>
            </a:xfrm>
            <a:prstGeom prst="rect">
              <a:avLst/>
            </a:prstGeom>
          </p:spPr>
        </p:pic>
        <p:sp>
          <p:nvSpPr>
            <p:cNvPr id="221"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2" name="Group 221"/>
          <p:cNvGrpSpPr/>
          <p:nvPr/>
        </p:nvGrpSpPr>
        <p:grpSpPr>
          <a:xfrm>
            <a:off x="10939640" y="64456"/>
            <a:ext cx="272821" cy="349569"/>
            <a:chOff x="11159002" y="65251"/>
            <a:chExt cx="278292" cy="356579"/>
          </a:xfrm>
        </p:grpSpPr>
        <p:grpSp>
          <p:nvGrpSpPr>
            <p:cNvPr id="223" name="Group 4"/>
            <p:cNvGrpSpPr>
              <a:grpSpLocks noChangeAspect="1"/>
            </p:cNvGrpSpPr>
            <p:nvPr/>
          </p:nvGrpSpPr>
          <p:grpSpPr bwMode="auto">
            <a:xfrm>
              <a:off x="11159002" y="65251"/>
              <a:ext cx="278292" cy="335966"/>
              <a:chOff x="2882" y="887"/>
              <a:chExt cx="2070" cy="2499"/>
            </a:xfrm>
            <a:solidFill>
              <a:schemeClr val="bg1"/>
            </a:solidFill>
          </p:grpSpPr>
          <p:sp>
            <p:nvSpPr>
              <p:cNvPr id="225" name="Freeform 224"/>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225"/>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Rectangle 227"/>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224" name="Picture 223"/>
            <p:cNvPicPr>
              <a:picLocks noChangeAspect="1"/>
            </p:cNvPicPr>
            <p:nvPr/>
          </p:nvPicPr>
          <p:blipFill>
            <a:blip r:embed="rId3"/>
            <a:stretch>
              <a:fillRect/>
            </a:stretch>
          </p:blipFill>
          <p:spPr>
            <a:xfrm rot="5400000">
              <a:off x="11242768" y="256877"/>
              <a:ext cx="112503" cy="217404"/>
            </a:xfrm>
            <a:prstGeom prst="rect">
              <a:avLst/>
            </a:prstGeom>
          </p:spPr>
        </p:pic>
      </p:grpSp>
      <p:sp>
        <p:nvSpPr>
          <p:cNvPr id="3"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 name="Group 3"/>
          <p:cNvGrpSpPr/>
          <p:nvPr/>
        </p:nvGrpSpPr>
        <p:grpSpPr>
          <a:xfrm>
            <a:off x="4299071" y="5235104"/>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9" name="Group 228"/>
          <p:cNvGrpSpPr/>
          <p:nvPr/>
        </p:nvGrpSpPr>
        <p:grpSpPr>
          <a:xfrm>
            <a:off x="392432" y="5092637"/>
            <a:ext cx="720596" cy="1473851"/>
            <a:chOff x="3219451" y="4678431"/>
            <a:chExt cx="560388" cy="1146175"/>
          </a:xfrm>
        </p:grpSpPr>
        <p:sp>
          <p:nvSpPr>
            <p:cNvPr id="230"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7"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24447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Communication Platform</a:t>
            </a:r>
            <a:endParaRPr lang="en-US" dirty="0"/>
          </a:p>
        </p:txBody>
      </p:sp>
      <p:sp>
        <p:nvSpPr>
          <p:cNvPr id="1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58" name="Group 157"/>
          <p:cNvGrpSpPr/>
          <p:nvPr/>
        </p:nvGrpSpPr>
        <p:grpSpPr>
          <a:xfrm>
            <a:off x="9676944" y="-1570"/>
            <a:ext cx="2206737" cy="506944"/>
            <a:chOff x="9870986" y="-2098"/>
            <a:chExt cx="2250987" cy="517109"/>
          </a:xfrm>
        </p:grpSpPr>
        <p:sp>
          <p:nvSpPr>
            <p:cNvPr id="159" name="Rectangle 158"/>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p:cNvSpPr/>
            <p:nvPr/>
          </p:nvSpPr>
          <p:spPr bwMode="auto">
            <a:xfrm>
              <a:off x="10448945" y="-2098"/>
              <a:ext cx="517109" cy="517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oup 26"/>
            <p:cNvGrpSpPr>
              <a:grpSpLocks noChangeAspect="1"/>
            </p:cNvGrpSpPr>
            <p:nvPr/>
          </p:nvGrpSpPr>
          <p:grpSpPr bwMode="auto">
            <a:xfrm>
              <a:off x="11697850" y="92121"/>
              <a:ext cx="329400" cy="334860"/>
              <a:chOff x="2229" y="853"/>
              <a:chExt cx="2654" cy="2698"/>
            </a:xfrm>
            <a:solidFill>
              <a:schemeClr val="bg1"/>
            </a:solidFill>
          </p:grpSpPr>
          <p:sp>
            <p:nvSpPr>
              <p:cNvPr id="18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4" name="Group 12"/>
            <p:cNvGrpSpPr>
              <a:grpSpLocks noChangeAspect="1"/>
            </p:cNvGrpSpPr>
            <p:nvPr/>
          </p:nvGrpSpPr>
          <p:grpSpPr bwMode="auto">
            <a:xfrm>
              <a:off x="9976903" y="67192"/>
              <a:ext cx="300702" cy="371266"/>
              <a:chOff x="505" y="-295"/>
              <a:chExt cx="2625" cy="3241"/>
            </a:xfrm>
            <a:solidFill>
              <a:schemeClr val="bg1"/>
            </a:solidFill>
          </p:grpSpPr>
          <p:sp>
            <p:nvSpPr>
              <p:cNvPr id="174" name="Freeform 17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Freeform 17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7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7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19" name="Group 218"/>
          <p:cNvGrpSpPr/>
          <p:nvPr/>
        </p:nvGrpSpPr>
        <p:grpSpPr>
          <a:xfrm>
            <a:off x="10404993" y="77561"/>
            <a:ext cx="174875" cy="337934"/>
            <a:chOff x="10613634" y="78620"/>
            <a:chExt cx="178382" cy="344710"/>
          </a:xfrm>
        </p:grpSpPr>
        <p:pic>
          <p:nvPicPr>
            <p:cNvPr id="220" name="Picture 219"/>
            <p:cNvPicPr>
              <a:picLocks noChangeAspect="1"/>
            </p:cNvPicPr>
            <p:nvPr/>
          </p:nvPicPr>
          <p:blipFill>
            <a:blip r:embed="rId3"/>
            <a:stretch>
              <a:fillRect/>
            </a:stretch>
          </p:blipFill>
          <p:spPr>
            <a:xfrm>
              <a:off x="10613634" y="78620"/>
              <a:ext cx="178382" cy="344710"/>
            </a:xfrm>
            <a:prstGeom prst="rect">
              <a:avLst/>
            </a:prstGeom>
          </p:spPr>
        </p:pic>
        <p:sp>
          <p:nvSpPr>
            <p:cNvPr id="221"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2" name="Group 221"/>
          <p:cNvGrpSpPr/>
          <p:nvPr/>
        </p:nvGrpSpPr>
        <p:grpSpPr>
          <a:xfrm>
            <a:off x="10939640" y="64456"/>
            <a:ext cx="272821" cy="349569"/>
            <a:chOff x="11159002" y="65251"/>
            <a:chExt cx="278292" cy="356579"/>
          </a:xfrm>
        </p:grpSpPr>
        <p:grpSp>
          <p:nvGrpSpPr>
            <p:cNvPr id="223" name="Group 4"/>
            <p:cNvGrpSpPr>
              <a:grpSpLocks noChangeAspect="1"/>
            </p:cNvGrpSpPr>
            <p:nvPr/>
          </p:nvGrpSpPr>
          <p:grpSpPr bwMode="auto">
            <a:xfrm>
              <a:off x="11159002" y="65251"/>
              <a:ext cx="278292" cy="335966"/>
              <a:chOff x="2882" y="887"/>
              <a:chExt cx="2070" cy="2499"/>
            </a:xfrm>
            <a:solidFill>
              <a:schemeClr val="bg1"/>
            </a:solidFill>
          </p:grpSpPr>
          <p:sp>
            <p:nvSpPr>
              <p:cNvPr id="225" name="Freeform 224"/>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225"/>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Rectangle 227"/>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224" name="Picture 223"/>
            <p:cNvPicPr>
              <a:picLocks noChangeAspect="1"/>
            </p:cNvPicPr>
            <p:nvPr/>
          </p:nvPicPr>
          <p:blipFill>
            <a:blip r:embed="rId3"/>
            <a:stretch>
              <a:fillRect/>
            </a:stretch>
          </p:blipFill>
          <p:spPr>
            <a:xfrm rot="5400000">
              <a:off x="11242768" y="256877"/>
              <a:ext cx="112503" cy="217404"/>
            </a:xfrm>
            <a:prstGeom prst="rect">
              <a:avLst/>
            </a:prstGeom>
          </p:spPr>
        </p:pic>
      </p:grpSp>
      <p:sp>
        <p:nvSpPr>
          <p:cNvPr id="3"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 name="Group 3"/>
          <p:cNvGrpSpPr/>
          <p:nvPr/>
        </p:nvGrpSpPr>
        <p:grpSpPr>
          <a:xfrm>
            <a:off x="1526547" y="5563013"/>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9" name="Group 228"/>
          <p:cNvGrpSpPr/>
          <p:nvPr/>
        </p:nvGrpSpPr>
        <p:grpSpPr>
          <a:xfrm>
            <a:off x="392432" y="5092637"/>
            <a:ext cx="720596" cy="1473851"/>
            <a:chOff x="3219451" y="4678431"/>
            <a:chExt cx="560388" cy="1146175"/>
          </a:xfrm>
        </p:grpSpPr>
        <p:sp>
          <p:nvSpPr>
            <p:cNvPr id="230"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7"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65" name="Picture 164"/>
          <p:cNvPicPr>
            <a:picLocks noChangeAspect="1"/>
          </p:cNvPicPr>
          <p:nvPr/>
        </p:nvPicPr>
        <p:blipFill rotWithShape="1">
          <a:blip r:embed="rId4"/>
          <a:srcRect t="41964" b="-22321"/>
          <a:stretch/>
        </p:blipFill>
        <p:spPr>
          <a:xfrm>
            <a:off x="1095108" y="2776544"/>
            <a:ext cx="3394969" cy="1802638"/>
          </a:xfrm>
          <a:prstGeom prst="rect">
            <a:avLst/>
          </a:prstGeom>
        </p:spPr>
      </p:pic>
      <p:pic>
        <p:nvPicPr>
          <p:cNvPr id="166" name="Picture 165"/>
          <p:cNvPicPr>
            <a:picLocks noChangeAspect="1"/>
          </p:cNvPicPr>
          <p:nvPr/>
        </p:nvPicPr>
        <p:blipFill>
          <a:blip r:embed="rId5"/>
          <a:stretch>
            <a:fillRect/>
          </a:stretch>
        </p:blipFill>
        <p:spPr>
          <a:xfrm>
            <a:off x="5140686" y="1852479"/>
            <a:ext cx="2308992" cy="3461798"/>
          </a:xfrm>
          <a:prstGeom prst="rect">
            <a:avLst/>
          </a:prstGeom>
        </p:spPr>
      </p:pic>
      <p:pic>
        <p:nvPicPr>
          <p:cNvPr id="167" name="Picture 166"/>
          <p:cNvPicPr>
            <a:picLocks noChangeAspect="1"/>
          </p:cNvPicPr>
          <p:nvPr/>
        </p:nvPicPr>
        <p:blipFill>
          <a:blip r:embed="rId6"/>
          <a:stretch>
            <a:fillRect/>
          </a:stretch>
        </p:blipFill>
        <p:spPr>
          <a:xfrm>
            <a:off x="8453276" y="1959850"/>
            <a:ext cx="2150368" cy="3247055"/>
          </a:xfrm>
          <a:prstGeom prst="rect">
            <a:avLst/>
          </a:prstGeom>
        </p:spPr>
      </p:pic>
    </p:spTree>
    <p:extLst>
      <p:ext uri="{BB962C8B-B14F-4D97-AF65-F5344CB8AC3E}">
        <p14:creationId xmlns:p14="http://schemas.microsoft.com/office/powerpoint/2010/main" val="768109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APIs</a:t>
            </a:r>
            <a:endParaRPr lang="en-US" dirty="0"/>
          </a:p>
        </p:txBody>
      </p:sp>
      <p:sp>
        <p:nvSpPr>
          <p:cNvPr id="3" name="Freeform 7"/>
          <p:cNvSpPr>
            <a:spLocks/>
          </p:cNvSpPr>
          <p:nvPr/>
        </p:nvSpPr>
        <p:spPr bwMode="auto">
          <a:xfrm>
            <a:off x="364109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8"/>
          <p:cNvSpPr>
            <a:spLocks/>
          </p:cNvSpPr>
          <p:nvPr/>
        </p:nvSpPr>
        <p:spPr bwMode="auto">
          <a:xfrm flipH="1">
            <a:off x="1"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43522"/>
            <a:ext cx="3906297"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Integrate into applications easily with open APIs</a:t>
            </a:r>
          </a:p>
          <a:p>
            <a:pPr marL="0" indent="0" defTabSz="914367">
              <a:spcBef>
                <a:spcPts val="1568"/>
              </a:spcBef>
              <a:buNone/>
            </a:pPr>
            <a:r>
              <a:rPr lang="en-US" sz="1765" dirty="0">
                <a:solidFill>
                  <a:srgbClr val="505050"/>
                </a:solidFill>
                <a:latin typeface="Segoe UI Light"/>
              </a:rPr>
              <a:t>Leverage existing data from CRM, CMS, and other business related systems</a:t>
            </a:r>
          </a:p>
          <a:p>
            <a:pPr marL="0" indent="0" defTabSz="914367">
              <a:spcBef>
                <a:spcPts val="1568"/>
              </a:spcBef>
              <a:buNone/>
            </a:pPr>
            <a:r>
              <a:rPr lang="en-US" sz="1765" dirty="0">
                <a:solidFill>
                  <a:srgbClr val="505050"/>
                </a:solidFill>
                <a:latin typeface="Segoe UI Light"/>
              </a:rPr>
              <a:t>Improve audience targeting and protect existing investments</a:t>
            </a:r>
          </a:p>
        </p:txBody>
      </p:sp>
      <p:sp>
        <p:nvSpPr>
          <p:cNvPr id="15" name="Freeform 9"/>
          <p:cNvSpPr>
            <a:spLocks noEditPoints="1"/>
          </p:cNvSpPr>
          <p:nvPr/>
        </p:nvSpPr>
        <p:spPr bwMode="black">
          <a:xfrm>
            <a:off x="469443" y="151791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19717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288650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9" name="AutoShape 8"/>
          <p:cNvSpPr>
            <a:spLocks noChangeAspect="1" noChangeArrowheads="1" noTextEdit="1"/>
          </p:cNvSpPr>
          <p:nvPr/>
        </p:nvSpPr>
        <p:spPr bwMode="auto">
          <a:xfrm>
            <a:off x="5643016" y="2039231"/>
            <a:ext cx="5724046" cy="264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10"/>
          <p:cNvSpPr>
            <a:spLocks noEditPoints="1"/>
          </p:cNvSpPr>
          <p:nvPr/>
        </p:nvSpPr>
        <p:spPr bwMode="auto">
          <a:xfrm>
            <a:off x="10795902" y="3086617"/>
            <a:ext cx="298808" cy="298808"/>
          </a:xfrm>
          <a:custGeom>
            <a:avLst/>
            <a:gdLst>
              <a:gd name="T0" fmla="*/ 40 w 81"/>
              <a:gd name="T1" fmla="*/ 81 h 81"/>
              <a:gd name="T2" fmla="*/ 0 w 81"/>
              <a:gd name="T3" fmla="*/ 40 h 81"/>
              <a:gd name="T4" fmla="*/ 12 w 81"/>
              <a:gd name="T5" fmla="*/ 12 h 81"/>
              <a:gd name="T6" fmla="*/ 40 w 81"/>
              <a:gd name="T7" fmla="*/ 0 h 81"/>
              <a:gd name="T8" fmla="*/ 81 w 81"/>
              <a:gd name="T9" fmla="*/ 40 h 81"/>
              <a:gd name="T10" fmla="*/ 69 w 81"/>
              <a:gd name="T11" fmla="*/ 69 h 81"/>
              <a:gd name="T12" fmla="*/ 41 w 81"/>
              <a:gd name="T13" fmla="*/ 81 h 81"/>
              <a:gd name="T14" fmla="*/ 40 w 81"/>
              <a:gd name="T15" fmla="*/ 81 h 81"/>
              <a:gd name="T16" fmla="*/ 40 w 81"/>
              <a:gd name="T17" fmla="*/ 6 h 81"/>
              <a:gd name="T18" fmla="*/ 16 w 81"/>
              <a:gd name="T19" fmla="*/ 16 h 81"/>
              <a:gd name="T20" fmla="*/ 7 w 81"/>
              <a:gd name="T21" fmla="*/ 40 h 81"/>
              <a:gd name="T22" fmla="*/ 40 w 81"/>
              <a:gd name="T23" fmla="*/ 74 h 81"/>
              <a:gd name="T24" fmla="*/ 40 w 81"/>
              <a:gd name="T25" fmla="*/ 78 h 81"/>
              <a:gd name="T26" fmla="*/ 41 w 81"/>
              <a:gd name="T27" fmla="*/ 74 h 81"/>
              <a:gd name="T28" fmla="*/ 65 w 81"/>
              <a:gd name="T29" fmla="*/ 64 h 81"/>
              <a:gd name="T30" fmla="*/ 74 w 81"/>
              <a:gd name="T31" fmla="*/ 40 h 81"/>
              <a:gd name="T32" fmla="*/ 40 w 81"/>
              <a:gd name="T3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40" y="81"/>
                </a:moveTo>
                <a:cubicBezTo>
                  <a:pt x="18" y="81"/>
                  <a:pt x="0" y="63"/>
                  <a:pt x="0" y="40"/>
                </a:cubicBezTo>
                <a:cubicBezTo>
                  <a:pt x="0" y="30"/>
                  <a:pt x="4" y="19"/>
                  <a:pt x="12" y="12"/>
                </a:cubicBezTo>
                <a:cubicBezTo>
                  <a:pt x="19" y="4"/>
                  <a:pt x="29" y="0"/>
                  <a:pt x="40" y="0"/>
                </a:cubicBezTo>
                <a:cubicBezTo>
                  <a:pt x="63" y="0"/>
                  <a:pt x="81" y="18"/>
                  <a:pt x="81" y="40"/>
                </a:cubicBezTo>
                <a:cubicBezTo>
                  <a:pt x="81" y="51"/>
                  <a:pt x="77" y="61"/>
                  <a:pt x="69" y="69"/>
                </a:cubicBezTo>
                <a:cubicBezTo>
                  <a:pt x="62" y="77"/>
                  <a:pt x="51" y="81"/>
                  <a:pt x="41" y="81"/>
                </a:cubicBezTo>
                <a:lnTo>
                  <a:pt x="40" y="81"/>
                </a:lnTo>
                <a:close/>
                <a:moveTo>
                  <a:pt x="40" y="6"/>
                </a:moveTo>
                <a:cubicBezTo>
                  <a:pt x="31" y="6"/>
                  <a:pt x="23" y="10"/>
                  <a:pt x="16" y="16"/>
                </a:cubicBezTo>
                <a:cubicBezTo>
                  <a:pt x="10" y="23"/>
                  <a:pt x="6" y="31"/>
                  <a:pt x="7" y="40"/>
                </a:cubicBezTo>
                <a:cubicBezTo>
                  <a:pt x="7" y="59"/>
                  <a:pt x="22" y="74"/>
                  <a:pt x="40" y="74"/>
                </a:cubicBezTo>
                <a:cubicBezTo>
                  <a:pt x="40" y="78"/>
                  <a:pt x="40" y="78"/>
                  <a:pt x="40" y="78"/>
                </a:cubicBezTo>
                <a:cubicBezTo>
                  <a:pt x="41" y="74"/>
                  <a:pt x="41" y="74"/>
                  <a:pt x="41" y="74"/>
                </a:cubicBezTo>
                <a:cubicBezTo>
                  <a:pt x="50" y="74"/>
                  <a:pt x="58" y="71"/>
                  <a:pt x="65" y="64"/>
                </a:cubicBezTo>
                <a:cubicBezTo>
                  <a:pt x="71" y="58"/>
                  <a:pt x="74" y="49"/>
                  <a:pt x="74" y="40"/>
                </a:cubicBezTo>
                <a:cubicBezTo>
                  <a:pt x="74" y="22"/>
                  <a:pt x="59" y="6"/>
                  <a:pt x="40" y="6"/>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11"/>
          <p:cNvSpPr>
            <a:spLocks/>
          </p:cNvSpPr>
          <p:nvPr/>
        </p:nvSpPr>
        <p:spPr bwMode="auto">
          <a:xfrm>
            <a:off x="10954645" y="3888108"/>
            <a:ext cx="216325" cy="793709"/>
          </a:xfrm>
          <a:custGeom>
            <a:avLst/>
            <a:gdLst>
              <a:gd name="T0" fmla="*/ 0 w 59"/>
              <a:gd name="T1" fmla="*/ 42 h 215"/>
              <a:gd name="T2" fmla="*/ 18 w 59"/>
              <a:gd name="T3" fmla="*/ 215 h 215"/>
              <a:gd name="T4" fmla="*/ 59 w 59"/>
              <a:gd name="T5" fmla="*/ 215 h 215"/>
              <a:gd name="T6" fmla="*/ 45 w 59"/>
              <a:gd name="T7" fmla="*/ 0 h 215"/>
              <a:gd name="T8" fmla="*/ 43 w 59"/>
              <a:gd name="T9" fmla="*/ 21 h 215"/>
              <a:gd name="T10" fmla="*/ 0 w 59"/>
              <a:gd name="T11" fmla="*/ 42 h 215"/>
            </a:gdLst>
            <a:ahLst/>
            <a:cxnLst>
              <a:cxn ang="0">
                <a:pos x="T0" y="T1"/>
              </a:cxn>
              <a:cxn ang="0">
                <a:pos x="T2" y="T3"/>
              </a:cxn>
              <a:cxn ang="0">
                <a:pos x="T4" y="T5"/>
              </a:cxn>
              <a:cxn ang="0">
                <a:pos x="T6" y="T7"/>
              </a:cxn>
              <a:cxn ang="0">
                <a:pos x="T8" y="T9"/>
              </a:cxn>
              <a:cxn ang="0">
                <a:pos x="T10" y="T11"/>
              </a:cxn>
            </a:cxnLst>
            <a:rect l="0" t="0" r="r" b="b"/>
            <a:pathLst>
              <a:path w="59" h="215">
                <a:moveTo>
                  <a:pt x="0" y="42"/>
                </a:moveTo>
                <a:cubicBezTo>
                  <a:pt x="7" y="84"/>
                  <a:pt x="17" y="157"/>
                  <a:pt x="18" y="215"/>
                </a:cubicBezTo>
                <a:cubicBezTo>
                  <a:pt x="59" y="215"/>
                  <a:pt x="59" y="215"/>
                  <a:pt x="59" y="215"/>
                </a:cubicBezTo>
                <a:cubicBezTo>
                  <a:pt x="59" y="124"/>
                  <a:pt x="46" y="3"/>
                  <a:pt x="45" y="0"/>
                </a:cubicBezTo>
                <a:cubicBezTo>
                  <a:pt x="43" y="21"/>
                  <a:pt x="43" y="21"/>
                  <a:pt x="43" y="21"/>
                </a:cubicBezTo>
                <a:lnTo>
                  <a:pt x="0" y="42"/>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12"/>
          <p:cNvSpPr>
            <a:spLocks/>
          </p:cNvSpPr>
          <p:nvPr/>
        </p:nvSpPr>
        <p:spPr bwMode="auto">
          <a:xfrm>
            <a:off x="10747657" y="3902115"/>
            <a:ext cx="188312" cy="775034"/>
          </a:xfrm>
          <a:custGeom>
            <a:avLst/>
            <a:gdLst>
              <a:gd name="T0" fmla="*/ 17 w 121"/>
              <a:gd name="T1" fmla="*/ 62 h 498"/>
              <a:gd name="T2" fmla="*/ 121 w 121"/>
              <a:gd name="T3" fmla="*/ 76 h 498"/>
              <a:gd name="T4" fmla="*/ 102 w 121"/>
              <a:gd name="T5" fmla="*/ 496 h 498"/>
              <a:gd name="T6" fmla="*/ 0 w 121"/>
              <a:gd name="T7" fmla="*/ 498 h 498"/>
              <a:gd name="T8" fmla="*/ 7 w 121"/>
              <a:gd name="T9" fmla="*/ 0 h 498"/>
              <a:gd name="T10" fmla="*/ 17 w 121"/>
              <a:gd name="T11" fmla="*/ 62 h 498"/>
            </a:gdLst>
            <a:ahLst/>
            <a:cxnLst>
              <a:cxn ang="0">
                <a:pos x="T0" y="T1"/>
              </a:cxn>
              <a:cxn ang="0">
                <a:pos x="T2" y="T3"/>
              </a:cxn>
              <a:cxn ang="0">
                <a:pos x="T4" y="T5"/>
              </a:cxn>
              <a:cxn ang="0">
                <a:pos x="T6" y="T7"/>
              </a:cxn>
              <a:cxn ang="0">
                <a:pos x="T8" y="T9"/>
              </a:cxn>
              <a:cxn ang="0">
                <a:pos x="T10" y="T11"/>
              </a:cxn>
            </a:cxnLst>
            <a:rect l="0" t="0" r="r" b="b"/>
            <a:pathLst>
              <a:path w="121" h="498">
                <a:moveTo>
                  <a:pt x="17" y="62"/>
                </a:moveTo>
                <a:lnTo>
                  <a:pt x="121" y="76"/>
                </a:lnTo>
                <a:lnTo>
                  <a:pt x="102" y="496"/>
                </a:lnTo>
                <a:lnTo>
                  <a:pt x="0" y="498"/>
                </a:lnTo>
                <a:lnTo>
                  <a:pt x="7" y="0"/>
                </a:lnTo>
                <a:lnTo>
                  <a:pt x="17" y="62"/>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13"/>
          <p:cNvSpPr>
            <a:spLocks noEditPoints="1"/>
          </p:cNvSpPr>
          <p:nvPr/>
        </p:nvSpPr>
        <p:spPr bwMode="auto">
          <a:xfrm>
            <a:off x="10372591" y="3390094"/>
            <a:ext cx="471557" cy="320596"/>
          </a:xfrm>
          <a:custGeom>
            <a:avLst/>
            <a:gdLst>
              <a:gd name="T0" fmla="*/ 50 w 128"/>
              <a:gd name="T1" fmla="*/ 87 h 87"/>
              <a:gd name="T2" fmla="*/ 48 w 128"/>
              <a:gd name="T3" fmla="*/ 87 h 87"/>
              <a:gd name="T4" fmla="*/ 37 w 128"/>
              <a:gd name="T5" fmla="*/ 80 h 87"/>
              <a:gd name="T6" fmla="*/ 3 w 128"/>
              <a:gd name="T7" fmla="*/ 26 h 87"/>
              <a:gd name="T8" fmla="*/ 1 w 128"/>
              <a:gd name="T9" fmla="*/ 14 h 87"/>
              <a:gd name="T10" fmla="*/ 8 w 128"/>
              <a:gd name="T11" fmla="*/ 4 h 87"/>
              <a:gd name="T12" fmla="*/ 16 w 128"/>
              <a:gd name="T13" fmla="*/ 2 h 87"/>
              <a:gd name="T14" fmla="*/ 29 w 128"/>
              <a:gd name="T15" fmla="*/ 9 h 87"/>
              <a:gd name="T16" fmla="*/ 53 w 128"/>
              <a:gd name="T17" fmla="*/ 47 h 87"/>
              <a:gd name="T18" fmla="*/ 101 w 128"/>
              <a:gd name="T19" fmla="*/ 4 h 87"/>
              <a:gd name="T20" fmla="*/ 112 w 128"/>
              <a:gd name="T21" fmla="*/ 0 h 87"/>
              <a:gd name="T22" fmla="*/ 124 w 128"/>
              <a:gd name="T23" fmla="*/ 6 h 87"/>
              <a:gd name="T24" fmla="*/ 128 w 128"/>
              <a:gd name="T25" fmla="*/ 17 h 87"/>
              <a:gd name="T26" fmla="*/ 122 w 128"/>
              <a:gd name="T27" fmla="*/ 28 h 87"/>
              <a:gd name="T28" fmla="*/ 60 w 128"/>
              <a:gd name="T29" fmla="*/ 83 h 87"/>
              <a:gd name="T30" fmla="*/ 50 w 128"/>
              <a:gd name="T31" fmla="*/ 87 h 87"/>
              <a:gd name="T32" fmla="*/ 16 w 128"/>
              <a:gd name="T33" fmla="*/ 8 h 87"/>
              <a:gd name="T34" fmla="*/ 11 w 128"/>
              <a:gd name="T35" fmla="*/ 10 h 87"/>
              <a:gd name="T36" fmla="*/ 7 w 128"/>
              <a:gd name="T37" fmla="*/ 16 h 87"/>
              <a:gd name="T38" fmla="*/ 8 w 128"/>
              <a:gd name="T39" fmla="*/ 22 h 87"/>
              <a:gd name="T40" fmla="*/ 42 w 128"/>
              <a:gd name="T41" fmla="*/ 76 h 87"/>
              <a:gd name="T42" fmla="*/ 49 w 128"/>
              <a:gd name="T43" fmla="*/ 80 h 87"/>
              <a:gd name="T44" fmla="*/ 56 w 128"/>
              <a:gd name="T45" fmla="*/ 78 h 87"/>
              <a:gd name="T46" fmla="*/ 118 w 128"/>
              <a:gd name="T47" fmla="*/ 23 h 87"/>
              <a:gd name="T48" fmla="*/ 121 w 128"/>
              <a:gd name="T49" fmla="*/ 17 h 87"/>
              <a:gd name="T50" fmla="*/ 119 w 128"/>
              <a:gd name="T51" fmla="*/ 10 h 87"/>
              <a:gd name="T52" fmla="*/ 112 w 128"/>
              <a:gd name="T53" fmla="*/ 7 h 87"/>
              <a:gd name="T54" fmla="*/ 106 w 128"/>
              <a:gd name="T55" fmla="*/ 9 h 87"/>
              <a:gd name="T56" fmla="*/ 52 w 128"/>
              <a:gd name="T57" fmla="*/ 57 h 87"/>
              <a:gd name="T58" fmla="*/ 24 w 128"/>
              <a:gd name="T59" fmla="*/ 13 h 87"/>
              <a:gd name="T60" fmla="*/ 16 w 128"/>
              <a:gd name="T61" fmla="*/ 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87">
                <a:moveTo>
                  <a:pt x="50" y="87"/>
                </a:moveTo>
                <a:cubicBezTo>
                  <a:pt x="49" y="87"/>
                  <a:pt x="49" y="87"/>
                  <a:pt x="48" y="87"/>
                </a:cubicBezTo>
                <a:cubicBezTo>
                  <a:pt x="43" y="86"/>
                  <a:pt x="39" y="84"/>
                  <a:pt x="37" y="80"/>
                </a:cubicBezTo>
                <a:cubicBezTo>
                  <a:pt x="3" y="26"/>
                  <a:pt x="3" y="26"/>
                  <a:pt x="3" y="26"/>
                </a:cubicBezTo>
                <a:cubicBezTo>
                  <a:pt x="0" y="22"/>
                  <a:pt x="0" y="18"/>
                  <a:pt x="1" y="14"/>
                </a:cubicBezTo>
                <a:cubicBezTo>
                  <a:pt x="2" y="10"/>
                  <a:pt x="4" y="6"/>
                  <a:pt x="8" y="4"/>
                </a:cubicBezTo>
                <a:cubicBezTo>
                  <a:pt x="10" y="3"/>
                  <a:pt x="13" y="2"/>
                  <a:pt x="16" y="2"/>
                </a:cubicBezTo>
                <a:cubicBezTo>
                  <a:pt x="21" y="2"/>
                  <a:pt x="26" y="5"/>
                  <a:pt x="29" y="9"/>
                </a:cubicBezTo>
                <a:cubicBezTo>
                  <a:pt x="53" y="47"/>
                  <a:pt x="53" y="47"/>
                  <a:pt x="53" y="47"/>
                </a:cubicBezTo>
                <a:cubicBezTo>
                  <a:pt x="101" y="4"/>
                  <a:pt x="101" y="4"/>
                  <a:pt x="101" y="4"/>
                </a:cubicBezTo>
                <a:cubicBezTo>
                  <a:pt x="104" y="2"/>
                  <a:pt x="108" y="0"/>
                  <a:pt x="112" y="0"/>
                </a:cubicBezTo>
                <a:cubicBezTo>
                  <a:pt x="116" y="0"/>
                  <a:pt x="121" y="2"/>
                  <a:pt x="124" y="6"/>
                </a:cubicBezTo>
                <a:cubicBezTo>
                  <a:pt x="126" y="9"/>
                  <a:pt x="128" y="13"/>
                  <a:pt x="128" y="17"/>
                </a:cubicBezTo>
                <a:cubicBezTo>
                  <a:pt x="127" y="21"/>
                  <a:pt x="126" y="25"/>
                  <a:pt x="122" y="28"/>
                </a:cubicBezTo>
                <a:cubicBezTo>
                  <a:pt x="60" y="83"/>
                  <a:pt x="60" y="83"/>
                  <a:pt x="60" y="83"/>
                </a:cubicBezTo>
                <a:cubicBezTo>
                  <a:pt x="58" y="86"/>
                  <a:pt x="54" y="87"/>
                  <a:pt x="50" y="87"/>
                </a:cubicBezTo>
                <a:close/>
                <a:moveTo>
                  <a:pt x="16" y="8"/>
                </a:moveTo>
                <a:cubicBezTo>
                  <a:pt x="14" y="8"/>
                  <a:pt x="12" y="9"/>
                  <a:pt x="11" y="10"/>
                </a:cubicBezTo>
                <a:cubicBezTo>
                  <a:pt x="9" y="11"/>
                  <a:pt x="8" y="13"/>
                  <a:pt x="7" y="16"/>
                </a:cubicBezTo>
                <a:cubicBezTo>
                  <a:pt x="6" y="18"/>
                  <a:pt x="7" y="20"/>
                  <a:pt x="8" y="22"/>
                </a:cubicBezTo>
                <a:cubicBezTo>
                  <a:pt x="42" y="76"/>
                  <a:pt x="42" y="76"/>
                  <a:pt x="42" y="76"/>
                </a:cubicBezTo>
                <a:cubicBezTo>
                  <a:pt x="44" y="78"/>
                  <a:pt x="46" y="80"/>
                  <a:pt x="49" y="80"/>
                </a:cubicBezTo>
                <a:cubicBezTo>
                  <a:pt x="51" y="81"/>
                  <a:pt x="54" y="80"/>
                  <a:pt x="56" y="78"/>
                </a:cubicBezTo>
                <a:cubicBezTo>
                  <a:pt x="118" y="23"/>
                  <a:pt x="118" y="23"/>
                  <a:pt x="118" y="23"/>
                </a:cubicBezTo>
                <a:cubicBezTo>
                  <a:pt x="120" y="21"/>
                  <a:pt x="121" y="19"/>
                  <a:pt x="121" y="17"/>
                </a:cubicBezTo>
                <a:cubicBezTo>
                  <a:pt x="121" y="14"/>
                  <a:pt x="120" y="12"/>
                  <a:pt x="119" y="10"/>
                </a:cubicBezTo>
                <a:cubicBezTo>
                  <a:pt x="117" y="8"/>
                  <a:pt x="115" y="7"/>
                  <a:pt x="112" y="7"/>
                </a:cubicBezTo>
                <a:cubicBezTo>
                  <a:pt x="110" y="7"/>
                  <a:pt x="108" y="8"/>
                  <a:pt x="106" y="9"/>
                </a:cubicBezTo>
                <a:cubicBezTo>
                  <a:pt x="52" y="57"/>
                  <a:pt x="52" y="57"/>
                  <a:pt x="52" y="57"/>
                </a:cubicBezTo>
                <a:cubicBezTo>
                  <a:pt x="24" y="13"/>
                  <a:pt x="24" y="13"/>
                  <a:pt x="24" y="13"/>
                </a:cubicBezTo>
                <a:cubicBezTo>
                  <a:pt x="22" y="10"/>
                  <a:pt x="19" y="8"/>
                  <a:pt x="16" y="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4"/>
          <p:cNvSpPr>
            <a:spLocks/>
          </p:cNvSpPr>
          <p:nvPr/>
        </p:nvSpPr>
        <p:spPr bwMode="auto">
          <a:xfrm>
            <a:off x="10615372" y="3404101"/>
            <a:ext cx="220994" cy="206987"/>
          </a:xfrm>
          <a:custGeom>
            <a:avLst/>
            <a:gdLst>
              <a:gd name="T0" fmla="*/ 0 w 60"/>
              <a:gd name="T1" fmla="*/ 36 h 56"/>
              <a:gd name="T2" fmla="*/ 38 w 60"/>
              <a:gd name="T3" fmla="*/ 3 h 56"/>
              <a:gd name="T4" fmla="*/ 46 w 60"/>
              <a:gd name="T5" fmla="*/ 0 h 56"/>
              <a:gd name="T6" fmla="*/ 55 w 60"/>
              <a:gd name="T7" fmla="*/ 4 h 56"/>
              <a:gd name="T8" fmla="*/ 54 w 60"/>
              <a:gd name="T9" fmla="*/ 21 h 56"/>
              <a:gd name="T10" fmla="*/ 16 w 60"/>
              <a:gd name="T11" fmla="*/ 56 h 56"/>
              <a:gd name="T12" fmla="*/ 0 w 60"/>
              <a:gd name="T13" fmla="*/ 36 h 56"/>
            </a:gdLst>
            <a:ahLst/>
            <a:cxnLst>
              <a:cxn ang="0">
                <a:pos x="T0" y="T1"/>
              </a:cxn>
              <a:cxn ang="0">
                <a:pos x="T2" y="T3"/>
              </a:cxn>
              <a:cxn ang="0">
                <a:pos x="T4" y="T5"/>
              </a:cxn>
              <a:cxn ang="0">
                <a:pos x="T6" y="T7"/>
              </a:cxn>
              <a:cxn ang="0">
                <a:pos x="T8" y="T9"/>
              </a:cxn>
              <a:cxn ang="0">
                <a:pos x="T10" y="T11"/>
              </a:cxn>
              <a:cxn ang="0">
                <a:pos x="T12" y="T13"/>
              </a:cxn>
            </a:cxnLst>
            <a:rect l="0" t="0" r="r" b="b"/>
            <a:pathLst>
              <a:path w="60" h="56">
                <a:moveTo>
                  <a:pt x="0" y="36"/>
                </a:moveTo>
                <a:cubicBezTo>
                  <a:pt x="21" y="17"/>
                  <a:pt x="38" y="3"/>
                  <a:pt x="38" y="3"/>
                </a:cubicBezTo>
                <a:cubicBezTo>
                  <a:pt x="40" y="1"/>
                  <a:pt x="43" y="0"/>
                  <a:pt x="46" y="0"/>
                </a:cubicBezTo>
                <a:cubicBezTo>
                  <a:pt x="49" y="0"/>
                  <a:pt x="53" y="1"/>
                  <a:pt x="55" y="4"/>
                </a:cubicBezTo>
                <a:cubicBezTo>
                  <a:pt x="60" y="9"/>
                  <a:pt x="59" y="17"/>
                  <a:pt x="54" y="21"/>
                </a:cubicBezTo>
                <a:cubicBezTo>
                  <a:pt x="16" y="56"/>
                  <a:pt x="16" y="56"/>
                  <a:pt x="16" y="56"/>
                </a:cubicBezTo>
                <a:lnTo>
                  <a:pt x="0" y="36"/>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15"/>
          <p:cNvSpPr>
            <a:spLocks noEditPoints="1"/>
          </p:cNvSpPr>
          <p:nvPr/>
        </p:nvSpPr>
        <p:spPr bwMode="auto">
          <a:xfrm>
            <a:off x="10607590" y="3397875"/>
            <a:ext cx="228776" cy="220994"/>
          </a:xfrm>
          <a:custGeom>
            <a:avLst/>
            <a:gdLst>
              <a:gd name="T0" fmla="*/ 18 w 62"/>
              <a:gd name="T1" fmla="*/ 60 h 60"/>
              <a:gd name="T2" fmla="*/ 0 w 62"/>
              <a:gd name="T3" fmla="*/ 38 h 60"/>
              <a:gd name="T4" fmla="*/ 1 w 62"/>
              <a:gd name="T5" fmla="*/ 37 h 60"/>
              <a:gd name="T6" fmla="*/ 39 w 62"/>
              <a:gd name="T7" fmla="*/ 4 h 60"/>
              <a:gd name="T8" fmla="*/ 48 w 62"/>
              <a:gd name="T9" fmla="*/ 0 h 60"/>
              <a:gd name="T10" fmla="*/ 58 w 62"/>
              <a:gd name="T11" fmla="*/ 5 h 60"/>
              <a:gd name="T12" fmla="*/ 62 w 62"/>
              <a:gd name="T13" fmla="*/ 15 h 60"/>
              <a:gd name="T14" fmla="*/ 57 w 62"/>
              <a:gd name="T15" fmla="*/ 25 h 60"/>
              <a:gd name="T16" fmla="*/ 18 w 62"/>
              <a:gd name="T17" fmla="*/ 60 h 60"/>
              <a:gd name="T18" fmla="*/ 5 w 62"/>
              <a:gd name="T19" fmla="*/ 38 h 60"/>
              <a:gd name="T20" fmla="*/ 18 w 62"/>
              <a:gd name="T21" fmla="*/ 55 h 60"/>
              <a:gd name="T22" fmla="*/ 55 w 62"/>
              <a:gd name="T23" fmla="*/ 22 h 60"/>
              <a:gd name="T24" fmla="*/ 59 w 62"/>
              <a:gd name="T25" fmla="*/ 15 h 60"/>
              <a:gd name="T26" fmla="*/ 56 w 62"/>
              <a:gd name="T27" fmla="*/ 7 h 60"/>
              <a:gd name="T28" fmla="*/ 48 w 62"/>
              <a:gd name="T29" fmla="*/ 3 h 60"/>
              <a:gd name="T30" fmla="*/ 41 w 62"/>
              <a:gd name="T31" fmla="*/ 6 h 60"/>
              <a:gd name="T32" fmla="*/ 5 w 62"/>
              <a:gd name="T33"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60">
                <a:moveTo>
                  <a:pt x="18" y="60"/>
                </a:moveTo>
                <a:cubicBezTo>
                  <a:pt x="0" y="38"/>
                  <a:pt x="0" y="38"/>
                  <a:pt x="0" y="38"/>
                </a:cubicBezTo>
                <a:cubicBezTo>
                  <a:pt x="1" y="37"/>
                  <a:pt x="1" y="37"/>
                  <a:pt x="1" y="37"/>
                </a:cubicBezTo>
                <a:cubicBezTo>
                  <a:pt x="22" y="18"/>
                  <a:pt x="39" y="4"/>
                  <a:pt x="39" y="4"/>
                </a:cubicBezTo>
                <a:cubicBezTo>
                  <a:pt x="41" y="1"/>
                  <a:pt x="44" y="0"/>
                  <a:pt x="48" y="0"/>
                </a:cubicBezTo>
                <a:cubicBezTo>
                  <a:pt x="52" y="0"/>
                  <a:pt x="56" y="2"/>
                  <a:pt x="58" y="5"/>
                </a:cubicBezTo>
                <a:cubicBezTo>
                  <a:pt x="61" y="8"/>
                  <a:pt x="62" y="11"/>
                  <a:pt x="62" y="15"/>
                </a:cubicBezTo>
                <a:cubicBezTo>
                  <a:pt x="62" y="19"/>
                  <a:pt x="60" y="22"/>
                  <a:pt x="57" y="25"/>
                </a:cubicBezTo>
                <a:lnTo>
                  <a:pt x="18" y="60"/>
                </a:lnTo>
                <a:close/>
                <a:moveTo>
                  <a:pt x="5" y="38"/>
                </a:moveTo>
                <a:cubicBezTo>
                  <a:pt x="18" y="55"/>
                  <a:pt x="18" y="55"/>
                  <a:pt x="18" y="55"/>
                </a:cubicBezTo>
                <a:cubicBezTo>
                  <a:pt x="55" y="22"/>
                  <a:pt x="55" y="22"/>
                  <a:pt x="55" y="22"/>
                </a:cubicBezTo>
                <a:cubicBezTo>
                  <a:pt x="57" y="20"/>
                  <a:pt x="58" y="18"/>
                  <a:pt x="59" y="15"/>
                </a:cubicBezTo>
                <a:cubicBezTo>
                  <a:pt x="59" y="12"/>
                  <a:pt x="58" y="9"/>
                  <a:pt x="56" y="7"/>
                </a:cubicBezTo>
                <a:cubicBezTo>
                  <a:pt x="54" y="5"/>
                  <a:pt x="51" y="3"/>
                  <a:pt x="48" y="3"/>
                </a:cubicBezTo>
                <a:cubicBezTo>
                  <a:pt x="45" y="3"/>
                  <a:pt x="43" y="4"/>
                  <a:pt x="41" y="6"/>
                </a:cubicBezTo>
                <a:cubicBezTo>
                  <a:pt x="41" y="6"/>
                  <a:pt x="25" y="20"/>
                  <a:pt x="5" y="3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16"/>
          <p:cNvSpPr>
            <a:spLocks noEditPoints="1"/>
          </p:cNvSpPr>
          <p:nvPr/>
        </p:nvSpPr>
        <p:spPr bwMode="auto">
          <a:xfrm>
            <a:off x="11043353" y="3390094"/>
            <a:ext cx="320596" cy="471557"/>
          </a:xfrm>
          <a:custGeom>
            <a:avLst/>
            <a:gdLst>
              <a:gd name="T0" fmla="*/ 17 w 87"/>
              <a:gd name="T1" fmla="*/ 128 h 128"/>
              <a:gd name="T2" fmla="*/ 4 w 87"/>
              <a:gd name="T3" fmla="*/ 121 h 128"/>
              <a:gd name="T4" fmla="*/ 2 w 87"/>
              <a:gd name="T5" fmla="*/ 112 h 128"/>
              <a:gd name="T6" fmla="*/ 9 w 87"/>
              <a:gd name="T7" fmla="*/ 99 h 128"/>
              <a:gd name="T8" fmla="*/ 47 w 87"/>
              <a:gd name="T9" fmla="*/ 75 h 128"/>
              <a:gd name="T10" fmla="*/ 4 w 87"/>
              <a:gd name="T11" fmla="*/ 27 h 128"/>
              <a:gd name="T12" fmla="*/ 0 w 87"/>
              <a:gd name="T13" fmla="*/ 16 h 128"/>
              <a:gd name="T14" fmla="*/ 6 w 87"/>
              <a:gd name="T15" fmla="*/ 4 h 128"/>
              <a:gd name="T16" fmla="*/ 16 w 87"/>
              <a:gd name="T17" fmla="*/ 0 h 128"/>
              <a:gd name="T18" fmla="*/ 28 w 87"/>
              <a:gd name="T19" fmla="*/ 6 h 128"/>
              <a:gd name="T20" fmla="*/ 83 w 87"/>
              <a:gd name="T21" fmla="*/ 68 h 128"/>
              <a:gd name="T22" fmla="*/ 87 w 87"/>
              <a:gd name="T23" fmla="*/ 80 h 128"/>
              <a:gd name="T24" fmla="*/ 80 w 87"/>
              <a:gd name="T25" fmla="*/ 91 h 128"/>
              <a:gd name="T26" fmla="*/ 26 w 87"/>
              <a:gd name="T27" fmla="*/ 125 h 128"/>
              <a:gd name="T28" fmla="*/ 17 w 87"/>
              <a:gd name="T29" fmla="*/ 128 h 128"/>
              <a:gd name="T30" fmla="*/ 16 w 87"/>
              <a:gd name="T31" fmla="*/ 7 h 128"/>
              <a:gd name="T32" fmla="*/ 10 w 87"/>
              <a:gd name="T33" fmla="*/ 9 h 128"/>
              <a:gd name="T34" fmla="*/ 7 w 87"/>
              <a:gd name="T35" fmla="*/ 16 h 128"/>
              <a:gd name="T36" fmla="*/ 9 w 87"/>
              <a:gd name="T37" fmla="*/ 22 h 128"/>
              <a:gd name="T38" fmla="*/ 57 w 87"/>
              <a:gd name="T39" fmla="*/ 76 h 128"/>
              <a:gd name="T40" fmla="*/ 13 w 87"/>
              <a:gd name="T41" fmla="*/ 105 h 128"/>
              <a:gd name="T42" fmla="*/ 8 w 87"/>
              <a:gd name="T43" fmla="*/ 112 h 128"/>
              <a:gd name="T44" fmla="*/ 10 w 87"/>
              <a:gd name="T45" fmla="*/ 117 h 128"/>
              <a:gd name="T46" fmla="*/ 22 w 87"/>
              <a:gd name="T47" fmla="*/ 120 h 128"/>
              <a:gd name="T48" fmla="*/ 76 w 87"/>
              <a:gd name="T49" fmla="*/ 86 h 128"/>
              <a:gd name="T50" fmla="*/ 80 w 87"/>
              <a:gd name="T51" fmla="*/ 79 h 128"/>
              <a:gd name="T52" fmla="*/ 78 w 87"/>
              <a:gd name="T53" fmla="*/ 72 h 128"/>
              <a:gd name="T54" fmla="*/ 23 w 87"/>
              <a:gd name="T55" fmla="*/ 10 h 128"/>
              <a:gd name="T56" fmla="*/ 16 w 87"/>
              <a:gd name="T57"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128">
                <a:moveTo>
                  <a:pt x="17" y="128"/>
                </a:moveTo>
                <a:cubicBezTo>
                  <a:pt x="12" y="128"/>
                  <a:pt x="7" y="125"/>
                  <a:pt x="4" y="121"/>
                </a:cubicBezTo>
                <a:cubicBezTo>
                  <a:pt x="3" y="118"/>
                  <a:pt x="2" y="115"/>
                  <a:pt x="2" y="112"/>
                </a:cubicBezTo>
                <a:cubicBezTo>
                  <a:pt x="2" y="107"/>
                  <a:pt x="4" y="102"/>
                  <a:pt x="9" y="99"/>
                </a:cubicBezTo>
                <a:cubicBezTo>
                  <a:pt x="47" y="75"/>
                  <a:pt x="47" y="75"/>
                  <a:pt x="47" y="75"/>
                </a:cubicBezTo>
                <a:cubicBezTo>
                  <a:pt x="4" y="27"/>
                  <a:pt x="4" y="27"/>
                  <a:pt x="4" y="27"/>
                </a:cubicBezTo>
                <a:cubicBezTo>
                  <a:pt x="2" y="24"/>
                  <a:pt x="0" y="20"/>
                  <a:pt x="0" y="16"/>
                </a:cubicBezTo>
                <a:cubicBezTo>
                  <a:pt x="0" y="12"/>
                  <a:pt x="2" y="7"/>
                  <a:pt x="6" y="4"/>
                </a:cubicBezTo>
                <a:cubicBezTo>
                  <a:pt x="9" y="2"/>
                  <a:pt x="12" y="0"/>
                  <a:pt x="16" y="0"/>
                </a:cubicBezTo>
                <a:cubicBezTo>
                  <a:pt x="21" y="0"/>
                  <a:pt x="25" y="2"/>
                  <a:pt x="28" y="6"/>
                </a:cubicBezTo>
                <a:cubicBezTo>
                  <a:pt x="83" y="68"/>
                  <a:pt x="83" y="68"/>
                  <a:pt x="83" y="68"/>
                </a:cubicBezTo>
                <a:cubicBezTo>
                  <a:pt x="86" y="71"/>
                  <a:pt x="87" y="76"/>
                  <a:pt x="87" y="80"/>
                </a:cubicBezTo>
                <a:cubicBezTo>
                  <a:pt x="86" y="85"/>
                  <a:pt x="84" y="89"/>
                  <a:pt x="80" y="91"/>
                </a:cubicBezTo>
                <a:cubicBezTo>
                  <a:pt x="26" y="125"/>
                  <a:pt x="26" y="125"/>
                  <a:pt x="26" y="125"/>
                </a:cubicBezTo>
                <a:cubicBezTo>
                  <a:pt x="23" y="127"/>
                  <a:pt x="20" y="128"/>
                  <a:pt x="17" y="128"/>
                </a:cubicBezTo>
                <a:close/>
                <a:moveTo>
                  <a:pt x="16" y="7"/>
                </a:moveTo>
                <a:cubicBezTo>
                  <a:pt x="14" y="7"/>
                  <a:pt x="12" y="8"/>
                  <a:pt x="10" y="9"/>
                </a:cubicBezTo>
                <a:cubicBezTo>
                  <a:pt x="8" y="11"/>
                  <a:pt x="7" y="14"/>
                  <a:pt x="7" y="16"/>
                </a:cubicBezTo>
                <a:cubicBezTo>
                  <a:pt x="7" y="18"/>
                  <a:pt x="8" y="21"/>
                  <a:pt x="9" y="22"/>
                </a:cubicBezTo>
                <a:cubicBezTo>
                  <a:pt x="57" y="76"/>
                  <a:pt x="57" y="76"/>
                  <a:pt x="57" y="76"/>
                </a:cubicBezTo>
                <a:cubicBezTo>
                  <a:pt x="13" y="105"/>
                  <a:pt x="13" y="105"/>
                  <a:pt x="13" y="105"/>
                </a:cubicBezTo>
                <a:cubicBezTo>
                  <a:pt x="10" y="106"/>
                  <a:pt x="8" y="109"/>
                  <a:pt x="8" y="112"/>
                </a:cubicBezTo>
                <a:cubicBezTo>
                  <a:pt x="8" y="114"/>
                  <a:pt x="9" y="116"/>
                  <a:pt x="10" y="117"/>
                </a:cubicBezTo>
                <a:cubicBezTo>
                  <a:pt x="12" y="121"/>
                  <a:pt x="18" y="123"/>
                  <a:pt x="22" y="120"/>
                </a:cubicBezTo>
                <a:cubicBezTo>
                  <a:pt x="76" y="86"/>
                  <a:pt x="76" y="86"/>
                  <a:pt x="76" y="86"/>
                </a:cubicBezTo>
                <a:cubicBezTo>
                  <a:pt x="78" y="84"/>
                  <a:pt x="80" y="82"/>
                  <a:pt x="80" y="79"/>
                </a:cubicBezTo>
                <a:cubicBezTo>
                  <a:pt x="81" y="77"/>
                  <a:pt x="80" y="74"/>
                  <a:pt x="78" y="72"/>
                </a:cubicBezTo>
                <a:cubicBezTo>
                  <a:pt x="23" y="10"/>
                  <a:pt x="23" y="10"/>
                  <a:pt x="23" y="10"/>
                </a:cubicBezTo>
                <a:cubicBezTo>
                  <a:pt x="21" y="8"/>
                  <a:pt x="19" y="7"/>
                  <a:pt x="16" y="7"/>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17"/>
          <p:cNvSpPr>
            <a:spLocks/>
          </p:cNvSpPr>
          <p:nvPr/>
        </p:nvSpPr>
        <p:spPr bwMode="auto">
          <a:xfrm>
            <a:off x="11057360" y="3397875"/>
            <a:ext cx="206987" cy="220994"/>
          </a:xfrm>
          <a:custGeom>
            <a:avLst/>
            <a:gdLst>
              <a:gd name="T0" fmla="*/ 36 w 56"/>
              <a:gd name="T1" fmla="*/ 60 h 60"/>
              <a:gd name="T2" fmla="*/ 3 w 56"/>
              <a:gd name="T3" fmla="*/ 22 h 60"/>
              <a:gd name="T4" fmla="*/ 0 w 56"/>
              <a:gd name="T5" fmla="*/ 14 h 60"/>
              <a:gd name="T6" fmla="*/ 4 w 56"/>
              <a:gd name="T7" fmla="*/ 5 h 60"/>
              <a:gd name="T8" fmla="*/ 21 w 56"/>
              <a:gd name="T9" fmla="*/ 6 h 60"/>
              <a:gd name="T10" fmla="*/ 56 w 56"/>
              <a:gd name="T11" fmla="*/ 44 h 60"/>
              <a:gd name="T12" fmla="*/ 36 w 56"/>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6" h="60">
                <a:moveTo>
                  <a:pt x="36" y="60"/>
                </a:moveTo>
                <a:cubicBezTo>
                  <a:pt x="17" y="39"/>
                  <a:pt x="3" y="22"/>
                  <a:pt x="3" y="22"/>
                </a:cubicBezTo>
                <a:cubicBezTo>
                  <a:pt x="1" y="20"/>
                  <a:pt x="0" y="17"/>
                  <a:pt x="0" y="14"/>
                </a:cubicBezTo>
                <a:cubicBezTo>
                  <a:pt x="0" y="11"/>
                  <a:pt x="1" y="7"/>
                  <a:pt x="4" y="5"/>
                </a:cubicBezTo>
                <a:cubicBezTo>
                  <a:pt x="9" y="0"/>
                  <a:pt x="17" y="1"/>
                  <a:pt x="21" y="6"/>
                </a:cubicBezTo>
                <a:cubicBezTo>
                  <a:pt x="56" y="44"/>
                  <a:pt x="56" y="44"/>
                  <a:pt x="56" y="44"/>
                </a:cubicBezTo>
                <a:lnTo>
                  <a:pt x="36" y="6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8"/>
          <p:cNvSpPr>
            <a:spLocks noEditPoints="1"/>
          </p:cNvSpPr>
          <p:nvPr/>
        </p:nvSpPr>
        <p:spPr bwMode="auto">
          <a:xfrm>
            <a:off x="11049578" y="3393206"/>
            <a:ext cx="220994" cy="233444"/>
          </a:xfrm>
          <a:custGeom>
            <a:avLst/>
            <a:gdLst>
              <a:gd name="T0" fmla="*/ 38 w 60"/>
              <a:gd name="T1" fmla="*/ 63 h 63"/>
              <a:gd name="T2" fmla="*/ 37 w 60"/>
              <a:gd name="T3" fmla="*/ 62 h 63"/>
              <a:gd name="T4" fmla="*/ 4 w 60"/>
              <a:gd name="T5" fmla="*/ 25 h 63"/>
              <a:gd name="T6" fmla="*/ 0 w 60"/>
              <a:gd name="T7" fmla="*/ 15 h 63"/>
              <a:gd name="T8" fmla="*/ 5 w 60"/>
              <a:gd name="T9" fmla="*/ 5 h 63"/>
              <a:gd name="T10" fmla="*/ 25 w 60"/>
              <a:gd name="T11" fmla="*/ 6 h 63"/>
              <a:gd name="T12" fmla="*/ 60 w 60"/>
              <a:gd name="T13" fmla="*/ 46 h 63"/>
              <a:gd name="T14" fmla="*/ 38 w 60"/>
              <a:gd name="T15" fmla="*/ 63 h 63"/>
              <a:gd name="T16" fmla="*/ 14 w 60"/>
              <a:gd name="T17" fmla="*/ 4 h 63"/>
              <a:gd name="T18" fmla="*/ 7 w 60"/>
              <a:gd name="T19" fmla="*/ 7 h 63"/>
              <a:gd name="T20" fmla="*/ 3 w 60"/>
              <a:gd name="T21" fmla="*/ 15 h 63"/>
              <a:gd name="T22" fmla="*/ 6 w 60"/>
              <a:gd name="T23" fmla="*/ 22 h 63"/>
              <a:gd name="T24" fmla="*/ 38 w 60"/>
              <a:gd name="T25" fmla="*/ 58 h 63"/>
              <a:gd name="T26" fmla="*/ 55 w 60"/>
              <a:gd name="T27" fmla="*/ 45 h 63"/>
              <a:gd name="T28" fmla="*/ 22 w 60"/>
              <a:gd name="T29" fmla="*/ 8 h 63"/>
              <a:gd name="T30" fmla="*/ 14 w 60"/>
              <a:gd name="T31"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63">
                <a:moveTo>
                  <a:pt x="38" y="63"/>
                </a:moveTo>
                <a:cubicBezTo>
                  <a:pt x="37" y="62"/>
                  <a:pt x="37" y="62"/>
                  <a:pt x="37" y="62"/>
                </a:cubicBezTo>
                <a:cubicBezTo>
                  <a:pt x="18" y="41"/>
                  <a:pt x="4" y="25"/>
                  <a:pt x="4" y="25"/>
                </a:cubicBezTo>
                <a:cubicBezTo>
                  <a:pt x="1" y="22"/>
                  <a:pt x="0" y="19"/>
                  <a:pt x="0" y="15"/>
                </a:cubicBezTo>
                <a:cubicBezTo>
                  <a:pt x="0" y="11"/>
                  <a:pt x="2" y="7"/>
                  <a:pt x="5" y="5"/>
                </a:cubicBezTo>
                <a:cubicBezTo>
                  <a:pt x="10" y="0"/>
                  <a:pt x="20" y="0"/>
                  <a:pt x="25" y="6"/>
                </a:cubicBezTo>
                <a:cubicBezTo>
                  <a:pt x="60" y="46"/>
                  <a:pt x="60" y="46"/>
                  <a:pt x="60" y="46"/>
                </a:cubicBezTo>
                <a:lnTo>
                  <a:pt x="38" y="63"/>
                </a:lnTo>
                <a:close/>
                <a:moveTo>
                  <a:pt x="14" y="4"/>
                </a:moveTo>
                <a:cubicBezTo>
                  <a:pt x="11" y="4"/>
                  <a:pt x="9" y="5"/>
                  <a:pt x="7" y="7"/>
                </a:cubicBezTo>
                <a:cubicBezTo>
                  <a:pt x="5" y="9"/>
                  <a:pt x="3" y="12"/>
                  <a:pt x="3" y="15"/>
                </a:cubicBezTo>
                <a:cubicBezTo>
                  <a:pt x="3" y="18"/>
                  <a:pt x="4" y="20"/>
                  <a:pt x="6" y="22"/>
                </a:cubicBezTo>
                <a:cubicBezTo>
                  <a:pt x="6" y="22"/>
                  <a:pt x="20" y="38"/>
                  <a:pt x="38" y="58"/>
                </a:cubicBezTo>
                <a:cubicBezTo>
                  <a:pt x="55" y="45"/>
                  <a:pt x="55" y="45"/>
                  <a:pt x="55" y="45"/>
                </a:cubicBezTo>
                <a:cubicBezTo>
                  <a:pt x="22" y="8"/>
                  <a:pt x="22" y="8"/>
                  <a:pt x="22" y="8"/>
                </a:cubicBezTo>
                <a:cubicBezTo>
                  <a:pt x="20" y="6"/>
                  <a:pt x="17" y="4"/>
                  <a:pt x="14" y="4"/>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9"/>
          <p:cNvSpPr>
            <a:spLocks noEditPoints="1"/>
          </p:cNvSpPr>
          <p:nvPr/>
        </p:nvSpPr>
        <p:spPr bwMode="auto">
          <a:xfrm>
            <a:off x="10747657" y="3393206"/>
            <a:ext cx="382848" cy="734570"/>
          </a:xfrm>
          <a:custGeom>
            <a:avLst/>
            <a:gdLst>
              <a:gd name="T0" fmla="*/ 0 w 104"/>
              <a:gd name="T1" fmla="*/ 8 h 199"/>
              <a:gd name="T2" fmla="*/ 3 w 104"/>
              <a:gd name="T3" fmla="*/ 111 h 199"/>
              <a:gd name="T4" fmla="*/ 2 w 104"/>
              <a:gd name="T5" fmla="*/ 179 h 199"/>
              <a:gd name="T6" fmla="*/ 9 w 104"/>
              <a:gd name="T7" fmla="*/ 199 h 199"/>
              <a:gd name="T8" fmla="*/ 104 w 104"/>
              <a:gd name="T9" fmla="*/ 199 h 199"/>
              <a:gd name="T10" fmla="*/ 100 w 104"/>
              <a:gd name="T11" fmla="*/ 112 h 199"/>
              <a:gd name="T12" fmla="*/ 103 w 104"/>
              <a:gd name="T13" fmla="*/ 7 h 199"/>
              <a:gd name="T14" fmla="*/ 95 w 104"/>
              <a:gd name="T15" fmla="*/ 0 h 199"/>
              <a:gd name="T16" fmla="*/ 74 w 104"/>
              <a:gd name="T17" fmla="*/ 0 h 199"/>
              <a:gd name="T18" fmla="*/ 52 w 104"/>
              <a:gd name="T19" fmla="*/ 28 h 199"/>
              <a:gd name="T20" fmla="*/ 29 w 104"/>
              <a:gd name="T21" fmla="*/ 0 h 199"/>
              <a:gd name="T22" fmla="*/ 8 w 104"/>
              <a:gd name="T23" fmla="*/ 0 h 199"/>
              <a:gd name="T24" fmla="*/ 0 w 104"/>
              <a:gd name="T25" fmla="*/ 8 h 199"/>
              <a:gd name="T26" fmla="*/ 88 w 104"/>
              <a:gd name="T27" fmla="*/ 137 h 199"/>
              <a:gd name="T28" fmla="*/ 99 w 104"/>
              <a:gd name="T29" fmla="*/ 137 h 199"/>
              <a:gd name="T30" fmla="*/ 99 w 104"/>
              <a:gd name="T31" fmla="*/ 145 h 199"/>
              <a:gd name="T32" fmla="*/ 88 w 104"/>
              <a:gd name="T33" fmla="*/ 145 h 199"/>
              <a:gd name="T34" fmla="*/ 88 w 104"/>
              <a:gd name="T35" fmla="*/ 137 h 199"/>
              <a:gd name="T36" fmla="*/ 65 w 104"/>
              <a:gd name="T37" fmla="*/ 137 h 199"/>
              <a:gd name="T38" fmla="*/ 83 w 104"/>
              <a:gd name="T39" fmla="*/ 137 h 199"/>
              <a:gd name="T40" fmla="*/ 83 w 104"/>
              <a:gd name="T41" fmla="*/ 145 h 199"/>
              <a:gd name="T42" fmla="*/ 65 w 104"/>
              <a:gd name="T43" fmla="*/ 146 h 199"/>
              <a:gd name="T44" fmla="*/ 65 w 104"/>
              <a:gd name="T45" fmla="*/ 137 h 199"/>
              <a:gd name="T46" fmla="*/ 45 w 104"/>
              <a:gd name="T47" fmla="*/ 134 h 199"/>
              <a:gd name="T48" fmla="*/ 59 w 104"/>
              <a:gd name="T49" fmla="*/ 134 h 199"/>
              <a:gd name="T50" fmla="*/ 59 w 104"/>
              <a:gd name="T51" fmla="*/ 148 h 199"/>
              <a:gd name="T52" fmla="*/ 45 w 104"/>
              <a:gd name="T53" fmla="*/ 148 h 199"/>
              <a:gd name="T54" fmla="*/ 45 w 104"/>
              <a:gd name="T55" fmla="*/ 134 h 199"/>
              <a:gd name="T56" fmla="*/ 22 w 104"/>
              <a:gd name="T57" fmla="*/ 137 h 199"/>
              <a:gd name="T58" fmla="*/ 39 w 104"/>
              <a:gd name="T59" fmla="*/ 137 h 199"/>
              <a:gd name="T60" fmla="*/ 39 w 104"/>
              <a:gd name="T61" fmla="*/ 146 h 199"/>
              <a:gd name="T62" fmla="*/ 22 w 104"/>
              <a:gd name="T63" fmla="*/ 146 h 199"/>
              <a:gd name="T64" fmla="*/ 22 w 104"/>
              <a:gd name="T65" fmla="*/ 137 h 199"/>
              <a:gd name="T66" fmla="*/ 5 w 104"/>
              <a:gd name="T67" fmla="*/ 137 h 199"/>
              <a:gd name="T68" fmla="*/ 16 w 104"/>
              <a:gd name="T69" fmla="*/ 137 h 199"/>
              <a:gd name="T70" fmla="*/ 16 w 104"/>
              <a:gd name="T71" fmla="*/ 146 h 199"/>
              <a:gd name="T72" fmla="*/ 5 w 104"/>
              <a:gd name="T73" fmla="*/ 146 h 199"/>
              <a:gd name="T74" fmla="*/ 5 w 104"/>
              <a:gd name="T75" fmla="*/ 13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99">
                <a:moveTo>
                  <a:pt x="0" y="8"/>
                </a:moveTo>
                <a:cubicBezTo>
                  <a:pt x="3" y="111"/>
                  <a:pt x="3" y="111"/>
                  <a:pt x="3" y="111"/>
                </a:cubicBezTo>
                <a:cubicBezTo>
                  <a:pt x="2" y="179"/>
                  <a:pt x="2" y="179"/>
                  <a:pt x="2" y="179"/>
                </a:cubicBezTo>
                <a:cubicBezTo>
                  <a:pt x="9" y="199"/>
                  <a:pt x="9" y="199"/>
                  <a:pt x="9" y="199"/>
                </a:cubicBezTo>
                <a:cubicBezTo>
                  <a:pt x="104" y="199"/>
                  <a:pt x="104" y="199"/>
                  <a:pt x="104" y="199"/>
                </a:cubicBezTo>
                <a:cubicBezTo>
                  <a:pt x="100" y="112"/>
                  <a:pt x="100" y="112"/>
                  <a:pt x="100" y="112"/>
                </a:cubicBezTo>
                <a:cubicBezTo>
                  <a:pt x="103" y="7"/>
                  <a:pt x="103" y="7"/>
                  <a:pt x="103" y="7"/>
                </a:cubicBezTo>
                <a:cubicBezTo>
                  <a:pt x="103" y="3"/>
                  <a:pt x="100" y="0"/>
                  <a:pt x="95" y="0"/>
                </a:cubicBezTo>
                <a:cubicBezTo>
                  <a:pt x="74" y="0"/>
                  <a:pt x="74" y="0"/>
                  <a:pt x="74" y="0"/>
                </a:cubicBezTo>
                <a:cubicBezTo>
                  <a:pt x="69" y="10"/>
                  <a:pt x="52" y="28"/>
                  <a:pt x="52" y="28"/>
                </a:cubicBezTo>
                <a:cubicBezTo>
                  <a:pt x="52" y="28"/>
                  <a:pt x="34" y="10"/>
                  <a:pt x="29" y="0"/>
                </a:cubicBezTo>
                <a:cubicBezTo>
                  <a:pt x="8" y="0"/>
                  <a:pt x="8" y="0"/>
                  <a:pt x="8" y="0"/>
                </a:cubicBezTo>
                <a:cubicBezTo>
                  <a:pt x="3" y="0"/>
                  <a:pt x="0" y="3"/>
                  <a:pt x="0" y="8"/>
                </a:cubicBezTo>
                <a:close/>
                <a:moveTo>
                  <a:pt x="88" y="137"/>
                </a:moveTo>
                <a:cubicBezTo>
                  <a:pt x="99" y="137"/>
                  <a:pt x="99" y="137"/>
                  <a:pt x="99" y="137"/>
                </a:cubicBezTo>
                <a:cubicBezTo>
                  <a:pt x="99" y="145"/>
                  <a:pt x="99" y="145"/>
                  <a:pt x="99" y="145"/>
                </a:cubicBezTo>
                <a:cubicBezTo>
                  <a:pt x="88" y="145"/>
                  <a:pt x="88" y="145"/>
                  <a:pt x="88" y="145"/>
                </a:cubicBezTo>
                <a:lnTo>
                  <a:pt x="88" y="137"/>
                </a:lnTo>
                <a:close/>
                <a:moveTo>
                  <a:pt x="65" y="137"/>
                </a:moveTo>
                <a:cubicBezTo>
                  <a:pt x="83" y="137"/>
                  <a:pt x="83" y="137"/>
                  <a:pt x="83" y="137"/>
                </a:cubicBezTo>
                <a:cubicBezTo>
                  <a:pt x="83" y="145"/>
                  <a:pt x="83" y="145"/>
                  <a:pt x="83" y="145"/>
                </a:cubicBezTo>
                <a:cubicBezTo>
                  <a:pt x="65" y="146"/>
                  <a:pt x="65" y="146"/>
                  <a:pt x="65" y="146"/>
                </a:cubicBezTo>
                <a:lnTo>
                  <a:pt x="65" y="137"/>
                </a:lnTo>
                <a:close/>
                <a:moveTo>
                  <a:pt x="45" y="134"/>
                </a:moveTo>
                <a:cubicBezTo>
                  <a:pt x="59" y="134"/>
                  <a:pt x="59" y="134"/>
                  <a:pt x="59" y="134"/>
                </a:cubicBezTo>
                <a:cubicBezTo>
                  <a:pt x="59" y="148"/>
                  <a:pt x="59" y="148"/>
                  <a:pt x="59" y="148"/>
                </a:cubicBezTo>
                <a:cubicBezTo>
                  <a:pt x="45" y="148"/>
                  <a:pt x="45" y="148"/>
                  <a:pt x="45" y="148"/>
                </a:cubicBezTo>
                <a:lnTo>
                  <a:pt x="45" y="134"/>
                </a:lnTo>
                <a:close/>
                <a:moveTo>
                  <a:pt x="22" y="137"/>
                </a:moveTo>
                <a:cubicBezTo>
                  <a:pt x="39" y="137"/>
                  <a:pt x="39" y="137"/>
                  <a:pt x="39" y="137"/>
                </a:cubicBezTo>
                <a:cubicBezTo>
                  <a:pt x="39" y="146"/>
                  <a:pt x="39" y="146"/>
                  <a:pt x="39" y="146"/>
                </a:cubicBezTo>
                <a:cubicBezTo>
                  <a:pt x="22" y="146"/>
                  <a:pt x="22" y="146"/>
                  <a:pt x="22" y="146"/>
                </a:cubicBezTo>
                <a:lnTo>
                  <a:pt x="22" y="137"/>
                </a:lnTo>
                <a:close/>
                <a:moveTo>
                  <a:pt x="5" y="137"/>
                </a:moveTo>
                <a:cubicBezTo>
                  <a:pt x="16" y="137"/>
                  <a:pt x="16" y="137"/>
                  <a:pt x="16" y="137"/>
                </a:cubicBezTo>
                <a:cubicBezTo>
                  <a:pt x="16" y="146"/>
                  <a:pt x="16" y="146"/>
                  <a:pt x="16" y="146"/>
                </a:cubicBezTo>
                <a:cubicBezTo>
                  <a:pt x="5" y="146"/>
                  <a:pt x="5" y="146"/>
                  <a:pt x="5" y="146"/>
                </a:cubicBezTo>
                <a:lnTo>
                  <a:pt x="5" y="137"/>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20"/>
          <p:cNvSpPr>
            <a:spLocks/>
          </p:cNvSpPr>
          <p:nvPr/>
        </p:nvSpPr>
        <p:spPr bwMode="auto">
          <a:xfrm>
            <a:off x="10008418" y="3161319"/>
            <a:ext cx="518246" cy="910432"/>
          </a:xfrm>
          <a:custGeom>
            <a:avLst/>
            <a:gdLst>
              <a:gd name="T0" fmla="*/ 0 w 141"/>
              <a:gd name="T1" fmla="*/ 236 h 247"/>
              <a:gd name="T2" fmla="*/ 11 w 141"/>
              <a:gd name="T3" fmla="*/ 247 h 247"/>
              <a:gd name="T4" fmla="*/ 130 w 141"/>
              <a:gd name="T5" fmla="*/ 247 h 247"/>
              <a:gd name="T6" fmla="*/ 141 w 141"/>
              <a:gd name="T7" fmla="*/ 236 h 247"/>
              <a:gd name="T8" fmla="*/ 141 w 141"/>
              <a:gd name="T9" fmla="*/ 11 h 247"/>
              <a:gd name="T10" fmla="*/ 130 w 141"/>
              <a:gd name="T11" fmla="*/ 0 h 247"/>
              <a:gd name="T12" fmla="*/ 11 w 141"/>
              <a:gd name="T13" fmla="*/ 0 h 247"/>
              <a:gd name="T14" fmla="*/ 0 w 141"/>
              <a:gd name="T15" fmla="*/ 11 h 247"/>
              <a:gd name="T16" fmla="*/ 0 w 141"/>
              <a:gd name="T17" fmla="*/ 23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247">
                <a:moveTo>
                  <a:pt x="0" y="236"/>
                </a:moveTo>
                <a:cubicBezTo>
                  <a:pt x="0" y="242"/>
                  <a:pt x="5" y="247"/>
                  <a:pt x="11" y="247"/>
                </a:cubicBezTo>
                <a:cubicBezTo>
                  <a:pt x="130" y="247"/>
                  <a:pt x="130" y="247"/>
                  <a:pt x="130" y="247"/>
                </a:cubicBezTo>
                <a:cubicBezTo>
                  <a:pt x="136" y="247"/>
                  <a:pt x="141" y="242"/>
                  <a:pt x="141" y="236"/>
                </a:cubicBezTo>
                <a:cubicBezTo>
                  <a:pt x="141" y="11"/>
                  <a:pt x="141" y="11"/>
                  <a:pt x="141" y="11"/>
                </a:cubicBezTo>
                <a:cubicBezTo>
                  <a:pt x="141" y="5"/>
                  <a:pt x="136" y="0"/>
                  <a:pt x="130" y="0"/>
                </a:cubicBezTo>
                <a:cubicBezTo>
                  <a:pt x="11" y="0"/>
                  <a:pt x="11" y="0"/>
                  <a:pt x="11" y="0"/>
                </a:cubicBezTo>
                <a:cubicBezTo>
                  <a:pt x="5" y="0"/>
                  <a:pt x="0" y="5"/>
                  <a:pt x="0" y="11"/>
                </a:cubicBezTo>
                <a:lnTo>
                  <a:pt x="0" y="236"/>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Rectangle 21"/>
          <p:cNvSpPr>
            <a:spLocks noChangeArrowheads="1"/>
          </p:cNvSpPr>
          <p:nvPr/>
        </p:nvSpPr>
        <p:spPr bwMode="auto">
          <a:xfrm>
            <a:off x="10033319" y="3223571"/>
            <a:ext cx="463775" cy="74546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Rectangle 22"/>
          <p:cNvSpPr>
            <a:spLocks noChangeArrowheads="1"/>
          </p:cNvSpPr>
          <p:nvPr/>
        </p:nvSpPr>
        <p:spPr bwMode="auto">
          <a:xfrm>
            <a:off x="10254312" y="4001717"/>
            <a:ext cx="26457" cy="2645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23"/>
          <p:cNvSpPr>
            <a:spLocks/>
          </p:cNvSpPr>
          <p:nvPr/>
        </p:nvSpPr>
        <p:spPr bwMode="auto">
          <a:xfrm>
            <a:off x="9927490" y="3530160"/>
            <a:ext cx="70034" cy="147848"/>
          </a:xfrm>
          <a:custGeom>
            <a:avLst/>
            <a:gdLst>
              <a:gd name="T0" fmla="*/ 0 w 45"/>
              <a:gd name="T1" fmla="*/ 0 h 95"/>
              <a:gd name="T2" fmla="*/ 45 w 45"/>
              <a:gd name="T3" fmla="*/ 47 h 95"/>
              <a:gd name="T4" fmla="*/ 0 w 45"/>
              <a:gd name="T5" fmla="*/ 95 h 95"/>
              <a:gd name="T6" fmla="*/ 0 w 45"/>
              <a:gd name="T7" fmla="*/ 0 h 95"/>
            </a:gdLst>
            <a:ahLst/>
            <a:cxnLst>
              <a:cxn ang="0">
                <a:pos x="T0" y="T1"/>
              </a:cxn>
              <a:cxn ang="0">
                <a:pos x="T2" y="T3"/>
              </a:cxn>
              <a:cxn ang="0">
                <a:pos x="T4" y="T5"/>
              </a:cxn>
              <a:cxn ang="0">
                <a:pos x="T6" y="T7"/>
              </a:cxn>
            </a:cxnLst>
            <a:rect l="0" t="0" r="r" b="b"/>
            <a:pathLst>
              <a:path w="45" h="95">
                <a:moveTo>
                  <a:pt x="0" y="0"/>
                </a:moveTo>
                <a:lnTo>
                  <a:pt x="45" y="47"/>
                </a:lnTo>
                <a:lnTo>
                  <a:pt x="0" y="95"/>
                </a:lnTo>
                <a:lnTo>
                  <a:pt x="0" y="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24"/>
          <p:cNvSpPr>
            <a:spLocks noEditPoints="1"/>
          </p:cNvSpPr>
          <p:nvPr/>
        </p:nvSpPr>
        <p:spPr bwMode="auto">
          <a:xfrm>
            <a:off x="8733813" y="3349630"/>
            <a:ext cx="1251260" cy="264570"/>
          </a:xfrm>
          <a:custGeom>
            <a:avLst/>
            <a:gdLst>
              <a:gd name="T0" fmla="*/ 329 w 340"/>
              <a:gd name="T1" fmla="*/ 72 h 72"/>
              <a:gd name="T2" fmla="*/ 329 w 340"/>
              <a:gd name="T3" fmla="*/ 64 h 72"/>
              <a:gd name="T4" fmla="*/ 340 w 340"/>
              <a:gd name="T5" fmla="*/ 68 h 72"/>
              <a:gd name="T6" fmla="*/ 300 w 340"/>
              <a:gd name="T7" fmla="*/ 72 h 72"/>
              <a:gd name="T8" fmla="*/ 282 w 340"/>
              <a:gd name="T9" fmla="*/ 68 h 72"/>
              <a:gd name="T10" fmla="*/ 300 w 340"/>
              <a:gd name="T11" fmla="*/ 64 h 72"/>
              <a:gd name="T12" fmla="*/ 300 w 340"/>
              <a:gd name="T13" fmla="*/ 72 h 72"/>
              <a:gd name="T14" fmla="*/ 242 w 340"/>
              <a:gd name="T15" fmla="*/ 72 h 72"/>
              <a:gd name="T16" fmla="*/ 242 w 340"/>
              <a:gd name="T17" fmla="*/ 64 h 72"/>
              <a:gd name="T18" fmla="*/ 261 w 340"/>
              <a:gd name="T19" fmla="*/ 68 h 72"/>
              <a:gd name="T20" fmla="*/ 214 w 340"/>
              <a:gd name="T21" fmla="*/ 72 h 72"/>
              <a:gd name="T22" fmla="*/ 195 w 340"/>
              <a:gd name="T23" fmla="*/ 68 h 72"/>
              <a:gd name="T24" fmla="*/ 214 w 340"/>
              <a:gd name="T25" fmla="*/ 64 h 72"/>
              <a:gd name="T26" fmla="*/ 214 w 340"/>
              <a:gd name="T27" fmla="*/ 72 h 72"/>
              <a:gd name="T28" fmla="*/ 156 w 340"/>
              <a:gd name="T29" fmla="*/ 72 h 72"/>
              <a:gd name="T30" fmla="*/ 156 w 340"/>
              <a:gd name="T31" fmla="*/ 64 h 72"/>
              <a:gd name="T32" fmla="*/ 174 w 340"/>
              <a:gd name="T33" fmla="*/ 68 h 72"/>
              <a:gd name="T34" fmla="*/ 127 w 340"/>
              <a:gd name="T35" fmla="*/ 72 h 72"/>
              <a:gd name="T36" fmla="*/ 109 w 340"/>
              <a:gd name="T37" fmla="*/ 68 h 72"/>
              <a:gd name="T38" fmla="*/ 127 w 340"/>
              <a:gd name="T39" fmla="*/ 64 h 72"/>
              <a:gd name="T40" fmla="*/ 127 w 340"/>
              <a:gd name="T41" fmla="*/ 72 h 72"/>
              <a:gd name="T42" fmla="*/ 70 w 340"/>
              <a:gd name="T43" fmla="*/ 72 h 72"/>
              <a:gd name="T44" fmla="*/ 70 w 340"/>
              <a:gd name="T45" fmla="*/ 64 h 72"/>
              <a:gd name="T46" fmla="*/ 88 w 340"/>
              <a:gd name="T47" fmla="*/ 68 h 72"/>
              <a:gd name="T48" fmla="*/ 41 w 340"/>
              <a:gd name="T49" fmla="*/ 72 h 72"/>
              <a:gd name="T50" fmla="*/ 22 w 340"/>
              <a:gd name="T51" fmla="*/ 68 h 72"/>
              <a:gd name="T52" fmla="*/ 41 w 340"/>
              <a:gd name="T53" fmla="*/ 64 h 72"/>
              <a:gd name="T54" fmla="*/ 41 w 340"/>
              <a:gd name="T55" fmla="*/ 72 h 72"/>
              <a:gd name="T56" fmla="*/ 0 w 340"/>
              <a:gd name="T57" fmla="*/ 62 h 72"/>
              <a:gd name="T58" fmla="*/ 4 w 340"/>
              <a:gd name="T59" fmla="*/ 43 h 72"/>
              <a:gd name="T60" fmla="*/ 8 w 340"/>
              <a:gd name="T61" fmla="*/ 62 h 72"/>
              <a:gd name="T62" fmla="*/ 4 w 340"/>
              <a:gd name="T63" fmla="*/ 22 h 72"/>
              <a:gd name="T64" fmla="*/ 0 w 340"/>
              <a:gd name="T65" fmla="*/ 4 h 72"/>
              <a:gd name="T66" fmla="*/ 8 w 340"/>
              <a:gd name="T67" fmla="*/ 4 h 72"/>
              <a:gd name="T68" fmla="*/ 4 w 340"/>
              <a:gd name="T69" fmla="*/ 2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0" h="72">
                <a:moveTo>
                  <a:pt x="336" y="72"/>
                </a:moveTo>
                <a:cubicBezTo>
                  <a:pt x="329" y="72"/>
                  <a:pt x="329" y="72"/>
                  <a:pt x="329" y="72"/>
                </a:cubicBezTo>
                <a:cubicBezTo>
                  <a:pt x="327" y="72"/>
                  <a:pt x="325" y="71"/>
                  <a:pt x="325" y="68"/>
                </a:cubicBezTo>
                <a:cubicBezTo>
                  <a:pt x="325" y="66"/>
                  <a:pt x="327" y="64"/>
                  <a:pt x="329" y="64"/>
                </a:cubicBezTo>
                <a:cubicBezTo>
                  <a:pt x="336" y="64"/>
                  <a:pt x="336" y="64"/>
                  <a:pt x="336" y="64"/>
                </a:cubicBezTo>
                <a:cubicBezTo>
                  <a:pt x="338" y="64"/>
                  <a:pt x="340" y="66"/>
                  <a:pt x="340" y="68"/>
                </a:cubicBezTo>
                <a:cubicBezTo>
                  <a:pt x="340" y="71"/>
                  <a:pt x="338" y="72"/>
                  <a:pt x="336" y="72"/>
                </a:cubicBezTo>
                <a:close/>
                <a:moveTo>
                  <a:pt x="300" y="72"/>
                </a:moveTo>
                <a:cubicBezTo>
                  <a:pt x="286" y="72"/>
                  <a:pt x="286" y="72"/>
                  <a:pt x="286" y="72"/>
                </a:cubicBezTo>
                <a:cubicBezTo>
                  <a:pt x="283" y="72"/>
                  <a:pt x="282" y="71"/>
                  <a:pt x="282" y="68"/>
                </a:cubicBezTo>
                <a:cubicBezTo>
                  <a:pt x="282" y="66"/>
                  <a:pt x="283" y="64"/>
                  <a:pt x="286" y="64"/>
                </a:cubicBezTo>
                <a:cubicBezTo>
                  <a:pt x="300" y="64"/>
                  <a:pt x="300" y="64"/>
                  <a:pt x="300" y="64"/>
                </a:cubicBezTo>
                <a:cubicBezTo>
                  <a:pt x="302" y="64"/>
                  <a:pt x="304" y="66"/>
                  <a:pt x="304" y="68"/>
                </a:cubicBezTo>
                <a:cubicBezTo>
                  <a:pt x="304" y="71"/>
                  <a:pt x="302" y="72"/>
                  <a:pt x="300" y="72"/>
                </a:cubicBezTo>
                <a:close/>
                <a:moveTo>
                  <a:pt x="257" y="72"/>
                </a:moveTo>
                <a:cubicBezTo>
                  <a:pt x="242" y="72"/>
                  <a:pt x="242" y="72"/>
                  <a:pt x="242" y="72"/>
                </a:cubicBezTo>
                <a:cubicBezTo>
                  <a:pt x="240" y="72"/>
                  <a:pt x="238" y="71"/>
                  <a:pt x="238" y="68"/>
                </a:cubicBezTo>
                <a:cubicBezTo>
                  <a:pt x="238" y="66"/>
                  <a:pt x="240" y="64"/>
                  <a:pt x="242" y="64"/>
                </a:cubicBezTo>
                <a:cubicBezTo>
                  <a:pt x="257" y="64"/>
                  <a:pt x="257" y="64"/>
                  <a:pt x="257" y="64"/>
                </a:cubicBezTo>
                <a:cubicBezTo>
                  <a:pt x="259" y="64"/>
                  <a:pt x="261" y="66"/>
                  <a:pt x="261" y="68"/>
                </a:cubicBezTo>
                <a:cubicBezTo>
                  <a:pt x="261" y="71"/>
                  <a:pt x="259" y="72"/>
                  <a:pt x="257" y="72"/>
                </a:cubicBezTo>
                <a:close/>
                <a:moveTo>
                  <a:pt x="214" y="72"/>
                </a:moveTo>
                <a:cubicBezTo>
                  <a:pt x="199" y="72"/>
                  <a:pt x="199" y="72"/>
                  <a:pt x="199" y="72"/>
                </a:cubicBezTo>
                <a:cubicBezTo>
                  <a:pt x="197" y="72"/>
                  <a:pt x="195" y="71"/>
                  <a:pt x="195" y="68"/>
                </a:cubicBezTo>
                <a:cubicBezTo>
                  <a:pt x="195" y="66"/>
                  <a:pt x="197" y="64"/>
                  <a:pt x="199" y="64"/>
                </a:cubicBezTo>
                <a:cubicBezTo>
                  <a:pt x="214" y="64"/>
                  <a:pt x="214" y="64"/>
                  <a:pt x="214" y="64"/>
                </a:cubicBezTo>
                <a:cubicBezTo>
                  <a:pt x="216" y="64"/>
                  <a:pt x="218" y="66"/>
                  <a:pt x="218" y="68"/>
                </a:cubicBezTo>
                <a:cubicBezTo>
                  <a:pt x="218" y="71"/>
                  <a:pt x="216" y="72"/>
                  <a:pt x="214" y="72"/>
                </a:cubicBezTo>
                <a:close/>
                <a:moveTo>
                  <a:pt x="170" y="72"/>
                </a:moveTo>
                <a:cubicBezTo>
                  <a:pt x="156" y="72"/>
                  <a:pt x="156" y="72"/>
                  <a:pt x="156" y="72"/>
                </a:cubicBezTo>
                <a:cubicBezTo>
                  <a:pt x="154" y="72"/>
                  <a:pt x="152" y="71"/>
                  <a:pt x="152" y="68"/>
                </a:cubicBezTo>
                <a:cubicBezTo>
                  <a:pt x="152" y="66"/>
                  <a:pt x="154" y="64"/>
                  <a:pt x="156" y="64"/>
                </a:cubicBezTo>
                <a:cubicBezTo>
                  <a:pt x="170" y="64"/>
                  <a:pt x="170" y="64"/>
                  <a:pt x="170" y="64"/>
                </a:cubicBezTo>
                <a:cubicBezTo>
                  <a:pt x="173" y="64"/>
                  <a:pt x="174" y="66"/>
                  <a:pt x="174" y="68"/>
                </a:cubicBezTo>
                <a:cubicBezTo>
                  <a:pt x="174" y="71"/>
                  <a:pt x="173" y="72"/>
                  <a:pt x="170" y="72"/>
                </a:cubicBezTo>
                <a:close/>
                <a:moveTo>
                  <a:pt x="127" y="72"/>
                </a:moveTo>
                <a:cubicBezTo>
                  <a:pt x="113" y="72"/>
                  <a:pt x="113" y="72"/>
                  <a:pt x="113" y="72"/>
                </a:cubicBezTo>
                <a:cubicBezTo>
                  <a:pt x="111" y="72"/>
                  <a:pt x="109" y="71"/>
                  <a:pt x="109" y="68"/>
                </a:cubicBezTo>
                <a:cubicBezTo>
                  <a:pt x="109" y="66"/>
                  <a:pt x="111" y="64"/>
                  <a:pt x="113" y="64"/>
                </a:cubicBezTo>
                <a:cubicBezTo>
                  <a:pt x="127" y="64"/>
                  <a:pt x="127" y="64"/>
                  <a:pt x="127" y="64"/>
                </a:cubicBezTo>
                <a:cubicBezTo>
                  <a:pt x="129" y="64"/>
                  <a:pt x="131" y="66"/>
                  <a:pt x="131" y="68"/>
                </a:cubicBezTo>
                <a:cubicBezTo>
                  <a:pt x="131" y="71"/>
                  <a:pt x="129" y="72"/>
                  <a:pt x="127" y="72"/>
                </a:cubicBezTo>
                <a:close/>
                <a:moveTo>
                  <a:pt x="84" y="72"/>
                </a:moveTo>
                <a:cubicBezTo>
                  <a:pt x="70" y="72"/>
                  <a:pt x="70" y="72"/>
                  <a:pt x="70" y="72"/>
                </a:cubicBezTo>
                <a:cubicBezTo>
                  <a:pt x="67" y="72"/>
                  <a:pt x="66" y="71"/>
                  <a:pt x="66" y="68"/>
                </a:cubicBezTo>
                <a:cubicBezTo>
                  <a:pt x="66" y="66"/>
                  <a:pt x="67" y="64"/>
                  <a:pt x="70" y="64"/>
                </a:cubicBezTo>
                <a:cubicBezTo>
                  <a:pt x="84" y="64"/>
                  <a:pt x="84" y="64"/>
                  <a:pt x="84" y="64"/>
                </a:cubicBezTo>
                <a:cubicBezTo>
                  <a:pt x="86" y="64"/>
                  <a:pt x="88" y="66"/>
                  <a:pt x="88" y="68"/>
                </a:cubicBezTo>
                <a:cubicBezTo>
                  <a:pt x="88" y="71"/>
                  <a:pt x="86" y="72"/>
                  <a:pt x="84" y="72"/>
                </a:cubicBezTo>
                <a:close/>
                <a:moveTo>
                  <a:pt x="41" y="72"/>
                </a:moveTo>
                <a:cubicBezTo>
                  <a:pt x="26" y="72"/>
                  <a:pt x="26" y="72"/>
                  <a:pt x="26" y="72"/>
                </a:cubicBezTo>
                <a:cubicBezTo>
                  <a:pt x="24" y="72"/>
                  <a:pt x="22" y="71"/>
                  <a:pt x="22" y="68"/>
                </a:cubicBezTo>
                <a:cubicBezTo>
                  <a:pt x="22" y="66"/>
                  <a:pt x="24" y="64"/>
                  <a:pt x="26" y="64"/>
                </a:cubicBezTo>
                <a:cubicBezTo>
                  <a:pt x="41" y="64"/>
                  <a:pt x="41" y="64"/>
                  <a:pt x="41" y="64"/>
                </a:cubicBezTo>
                <a:cubicBezTo>
                  <a:pt x="43" y="64"/>
                  <a:pt x="45" y="66"/>
                  <a:pt x="45" y="68"/>
                </a:cubicBezTo>
                <a:cubicBezTo>
                  <a:pt x="45" y="71"/>
                  <a:pt x="43" y="72"/>
                  <a:pt x="41" y="72"/>
                </a:cubicBezTo>
                <a:close/>
                <a:moveTo>
                  <a:pt x="4" y="66"/>
                </a:moveTo>
                <a:cubicBezTo>
                  <a:pt x="2" y="66"/>
                  <a:pt x="0" y="64"/>
                  <a:pt x="0" y="62"/>
                </a:cubicBezTo>
                <a:cubicBezTo>
                  <a:pt x="0" y="47"/>
                  <a:pt x="0" y="47"/>
                  <a:pt x="0" y="47"/>
                </a:cubicBezTo>
                <a:cubicBezTo>
                  <a:pt x="0" y="45"/>
                  <a:pt x="2" y="43"/>
                  <a:pt x="4" y="43"/>
                </a:cubicBezTo>
                <a:cubicBezTo>
                  <a:pt x="6" y="43"/>
                  <a:pt x="8" y="45"/>
                  <a:pt x="8" y="47"/>
                </a:cubicBezTo>
                <a:cubicBezTo>
                  <a:pt x="8" y="62"/>
                  <a:pt x="8" y="62"/>
                  <a:pt x="8" y="62"/>
                </a:cubicBezTo>
                <a:cubicBezTo>
                  <a:pt x="8" y="64"/>
                  <a:pt x="6" y="66"/>
                  <a:pt x="4" y="66"/>
                </a:cubicBezTo>
                <a:close/>
                <a:moveTo>
                  <a:pt x="4" y="22"/>
                </a:moveTo>
                <a:cubicBezTo>
                  <a:pt x="2" y="22"/>
                  <a:pt x="0" y="21"/>
                  <a:pt x="0" y="18"/>
                </a:cubicBezTo>
                <a:cubicBezTo>
                  <a:pt x="0" y="4"/>
                  <a:pt x="0" y="4"/>
                  <a:pt x="0" y="4"/>
                </a:cubicBezTo>
                <a:cubicBezTo>
                  <a:pt x="0" y="2"/>
                  <a:pt x="2" y="0"/>
                  <a:pt x="4" y="0"/>
                </a:cubicBezTo>
                <a:cubicBezTo>
                  <a:pt x="6" y="0"/>
                  <a:pt x="8" y="2"/>
                  <a:pt x="8" y="4"/>
                </a:cubicBezTo>
                <a:cubicBezTo>
                  <a:pt x="8" y="18"/>
                  <a:pt x="8" y="18"/>
                  <a:pt x="8" y="18"/>
                </a:cubicBezTo>
                <a:cubicBezTo>
                  <a:pt x="8" y="21"/>
                  <a:pt x="6" y="22"/>
                  <a:pt x="4" y="22"/>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Freeform 25"/>
          <p:cNvSpPr>
            <a:spLocks/>
          </p:cNvSpPr>
          <p:nvPr/>
        </p:nvSpPr>
        <p:spPr bwMode="auto">
          <a:xfrm>
            <a:off x="7863847" y="3309167"/>
            <a:ext cx="147848" cy="73146"/>
          </a:xfrm>
          <a:custGeom>
            <a:avLst/>
            <a:gdLst>
              <a:gd name="T0" fmla="*/ 0 w 95"/>
              <a:gd name="T1" fmla="*/ 47 h 47"/>
              <a:gd name="T2" fmla="*/ 48 w 95"/>
              <a:gd name="T3" fmla="*/ 0 h 47"/>
              <a:gd name="T4" fmla="*/ 95 w 95"/>
              <a:gd name="T5" fmla="*/ 47 h 47"/>
              <a:gd name="T6" fmla="*/ 0 w 95"/>
              <a:gd name="T7" fmla="*/ 47 h 47"/>
            </a:gdLst>
            <a:ahLst/>
            <a:cxnLst>
              <a:cxn ang="0">
                <a:pos x="T0" y="T1"/>
              </a:cxn>
              <a:cxn ang="0">
                <a:pos x="T2" y="T3"/>
              </a:cxn>
              <a:cxn ang="0">
                <a:pos x="T4" y="T5"/>
              </a:cxn>
              <a:cxn ang="0">
                <a:pos x="T6" y="T7"/>
              </a:cxn>
            </a:cxnLst>
            <a:rect l="0" t="0" r="r" b="b"/>
            <a:pathLst>
              <a:path w="95" h="47">
                <a:moveTo>
                  <a:pt x="0" y="47"/>
                </a:moveTo>
                <a:lnTo>
                  <a:pt x="48" y="0"/>
                </a:lnTo>
                <a:lnTo>
                  <a:pt x="95" y="47"/>
                </a:lnTo>
                <a:lnTo>
                  <a:pt x="0" y="47"/>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26"/>
          <p:cNvSpPr>
            <a:spLocks noEditPoints="1"/>
          </p:cNvSpPr>
          <p:nvPr/>
        </p:nvSpPr>
        <p:spPr bwMode="auto">
          <a:xfrm>
            <a:off x="6696626" y="3363637"/>
            <a:ext cx="1252816" cy="767253"/>
          </a:xfrm>
          <a:custGeom>
            <a:avLst/>
            <a:gdLst>
              <a:gd name="T0" fmla="*/ 306 w 340"/>
              <a:gd name="T1" fmla="*/ 208 h 208"/>
              <a:gd name="T2" fmla="*/ 306 w 340"/>
              <a:gd name="T3" fmla="*/ 200 h 208"/>
              <a:gd name="T4" fmla="*/ 325 w 340"/>
              <a:gd name="T5" fmla="*/ 204 h 208"/>
              <a:gd name="T6" fmla="*/ 277 w 340"/>
              <a:gd name="T7" fmla="*/ 208 h 208"/>
              <a:gd name="T8" fmla="*/ 259 w 340"/>
              <a:gd name="T9" fmla="*/ 204 h 208"/>
              <a:gd name="T10" fmla="*/ 277 w 340"/>
              <a:gd name="T11" fmla="*/ 200 h 208"/>
              <a:gd name="T12" fmla="*/ 277 w 340"/>
              <a:gd name="T13" fmla="*/ 208 h 208"/>
              <a:gd name="T14" fmla="*/ 220 w 340"/>
              <a:gd name="T15" fmla="*/ 208 h 208"/>
              <a:gd name="T16" fmla="*/ 220 w 340"/>
              <a:gd name="T17" fmla="*/ 200 h 208"/>
              <a:gd name="T18" fmla="*/ 238 w 340"/>
              <a:gd name="T19" fmla="*/ 204 h 208"/>
              <a:gd name="T20" fmla="*/ 191 w 340"/>
              <a:gd name="T21" fmla="*/ 208 h 208"/>
              <a:gd name="T22" fmla="*/ 173 w 340"/>
              <a:gd name="T23" fmla="*/ 204 h 208"/>
              <a:gd name="T24" fmla="*/ 191 w 340"/>
              <a:gd name="T25" fmla="*/ 200 h 208"/>
              <a:gd name="T26" fmla="*/ 191 w 340"/>
              <a:gd name="T27" fmla="*/ 208 h 208"/>
              <a:gd name="T28" fmla="*/ 133 w 340"/>
              <a:gd name="T29" fmla="*/ 208 h 208"/>
              <a:gd name="T30" fmla="*/ 133 w 340"/>
              <a:gd name="T31" fmla="*/ 200 h 208"/>
              <a:gd name="T32" fmla="*/ 152 w 340"/>
              <a:gd name="T33" fmla="*/ 204 h 208"/>
              <a:gd name="T34" fmla="*/ 105 w 340"/>
              <a:gd name="T35" fmla="*/ 208 h 208"/>
              <a:gd name="T36" fmla="*/ 86 w 340"/>
              <a:gd name="T37" fmla="*/ 204 h 208"/>
              <a:gd name="T38" fmla="*/ 105 w 340"/>
              <a:gd name="T39" fmla="*/ 200 h 208"/>
              <a:gd name="T40" fmla="*/ 105 w 340"/>
              <a:gd name="T41" fmla="*/ 208 h 208"/>
              <a:gd name="T42" fmla="*/ 47 w 340"/>
              <a:gd name="T43" fmla="*/ 208 h 208"/>
              <a:gd name="T44" fmla="*/ 47 w 340"/>
              <a:gd name="T45" fmla="*/ 200 h 208"/>
              <a:gd name="T46" fmla="*/ 65 w 340"/>
              <a:gd name="T47" fmla="*/ 204 h 208"/>
              <a:gd name="T48" fmla="*/ 18 w 340"/>
              <a:gd name="T49" fmla="*/ 208 h 208"/>
              <a:gd name="T50" fmla="*/ 0 w 340"/>
              <a:gd name="T51" fmla="*/ 204 h 208"/>
              <a:gd name="T52" fmla="*/ 18 w 340"/>
              <a:gd name="T53" fmla="*/ 200 h 208"/>
              <a:gd name="T54" fmla="*/ 18 w 340"/>
              <a:gd name="T55" fmla="*/ 208 h 208"/>
              <a:gd name="T56" fmla="*/ 332 w 340"/>
              <a:gd name="T57" fmla="*/ 191 h 208"/>
              <a:gd name="T58" fmla="*/ 336 w 340"/>
              <a:gd name="T59" fmla="*/ 172 h 208"/>
              <a:gd name="T60" fmla="*/ 340 w 340"/>
              <a:gd name="T61" fmla="*/ 191 h 208"/>
              <a:gd name="T62" fmla="*/ 336 w 340"/>
              <a:gd name="T63" fmla="*/ 152 h 208"/>
              <a:gd name="T64" fmla="*/ 332 w 340"/>
              <a:gd name="T65" fmla="*/ 133 h 208"/>
              <a:gd name="T66" fmla="*/ 340 w 340"/>
              <a:gd name="T67" fmla="*/ 133 h 208"/>
              <a:gd name="T68" fmla="*/ 336 w 340"/>
              <a:gd name="T69" fmla="*/ 152 h 208"/>
              <a:gd name="T70" fmla="*/ 332 w 340"/>
              <a:gd name="T71" fmla="*/ 104 h 208"/>
              <a:gd name="T72" fmla="*/ 336 w 340"/>
              <a:gd name="T73" fmla="*/ 86 h 208"/>
              <a:gd name="T74" fmla="*/ 340 w 340"/>
              <a:gd name="T75" fmla="*/ 104 h 208"/>
              <a:gd name="T76" fmla="*/ 336 w 340"/>
              <a:gd name="T77" fmla="*/ 65 h 208"/>
              <a:gd name="T78" fmla="*/ 332 w 340"/>
              <a:gd name="T79" fmla="*/ 47 h 208"/>
              <a:gd name="T80" fmla="*/ 340 w 340"/>
              <a:gd name="T81" fmla="*/ 47 h 208"/>
              <a:gd name="T82" fmla="*/ 336 w 340"/>
              <a:gd name="T83" fmla="*/ 65 h 208"/>
              <a:gd name="T84" fmla="*/ 332 w 340"/>
              <a:gd name="T85" fmla="*/ 18 h 208"/>
              <a:gd name="T86" fmla="*/ 336 w 340"/>
              <a:gd name="T87" fmla="*/ 0 h 208"/>
              <a:gd name="T88" fmla="*/ 340 w 340"/>
              <a:gd name="T89"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208">
                <a:moveTo>
                  <a:pt x="321" y="208"/>
                </a:moveTo>
                <a:cubicBezTo>
                  <a:pt x="306" y="208"/>
                  <a:pt x="306" y="208"/>
                  <a:pt x="306" y="208"/>
                </a:cubicBezTo>
                <a:cubicBezTo>
                  <a:pt x="304" y="208"/>
                  <a:pt x="302" y="206"/>
                  <a:pt x="302" y="204"/>
                </a:cubicBezTo>
                <a:cubicBezTo>
                  <a:pt x="302" y="202"/>
                  <a:pt x="304" y="200"/>
                  <a:pt x="306" y="200"/>
                </a:cubicBezTo>
                <a:cubicBezTo>
                  <a:pt x="321" y="200"/>
                  <a:pt x="321" y="200"/>
                  <a:pt x="321" y="200"/>
                </a:cubicBezTo>
                <a:cubicBezTo>
                  <a:pt x="323" y="200"/>
                  <a:pt x="325" y="202"/>
                  <a:pt x="325" y="204"/>
                </a:cubicBezTo>
                <a:cubicBezTo>
                  <a:pt x="325" y="206"/>
                  <a:pt x="323" y="208"/>
                  <a:pt x="321" y="208"/>
                </a:cubicBezTo>
                <a:close/>
                <a:moveTo>
                  <a:pt x="277" y="208"/>
                </a:moveTo>
                <a:cubicBezTo>
                  <a:pt x="263" y="208"/>
                  <a:pt x="263" y="208"/>
                  <a:pt x="263" y="208"/>
                </a:cubicBezTo>
                <a:cubicBezTo>
                  <a:pt x="261" y="208"/>
                  <a:pt x="259" y="206"/>
                  <a:pt x="259" y="204"/>
                </a:cubicBezTo>
                <a:cubicBezTo>
                  <a:pt x="259" y="202"/>
                  <a:pt x="261" y="200"/>
                  <a:pt x="263" y="200"/>
                </a:cubicBezTo>
                <a:cubicBezTo>
                  <a:pt x="277" y="200"/>
                  <a:pt x="277" y="200"/>
                  <a:pt x="277" y="200"/>
                </a:cubicBezTo>
                <a:cubicBezTo>
                  <a:pt x="280" y="200"/>
                  <a:pt x="281" y="202"/>
                  <a:pt x="281" y="204"/>
                </a:cubicBezTo>
                <a:cubicBezTo>
                  <a:pt x="281" y="206"/>
                  <a:pt x="280" y="208"/>
                  <a:pt x="277" y="208"/>
                </a:cubicBezTo>
                <a:close/>
                <a:moveTo>
                  <a:pt x="234" y="208"/>
                </a:moveTo>
                <a:cubicBezTo>
                  <a:pt x="220" y="208"/>
                  <a:pt x="220" y="208"/>
                  <a:pt x="220" y="208"/>
                </a:cubicBezTo>
                <a:cubicBezTo>
                  <a:pt x="218" y="208"/>
                  <a:pt x="216" y="206"/>
                  <a:pt x="216" y="204"/>
                </a:cubicBezTo>
                <a:cubicBezTo>
                  <a:pt x="216" y="202"/>
                  <a:pt x="218" y="200"/>
                  <a:pt x="220" y="200"/>
                </a:cubicBezTo>
                <a:cubicBezTo>
                  <a:pt x="234" y="200"/>
                  <a:pt x="234" y="200"/>
                  <a:pt x="234" y="200"/>
                </a:cubicBezTo>
                <a:cubicBezTo>
                  <a:pt x="236" y="200"/>
                  <a:pt x="238" y="202"/>
                  <a:pt x="238" y="204"/>
                </a:cubicBezTo>
                <a:cubicBezTo>
                  <a:pt x="238" y="206"/>
                  <a:pt x="236" y="208"/>
                  <a:pt x="234" y="208"/>
                </a:cubicBezTo>
                <a:close/>
                <a:moveTo>
                  <a:pt x="191" y="208"/>
                </a:moveTo>
                <a:cubicBezTo>
                  <a:pt x="177" y="208"/>
                  <a:pt x="177" y="208"/>
                  <a:pt x="177" y="208"/>
                </a:cubicBezTo>
                <a:cubicBezTo>
                  <a:pt x="174" y="208"/>
                  <a:pt x="173" y="206"/>
                  <a:pt x="173" y="204"/>
                </a:cubicBezTo>
                <a:cubicBezTo>
                  <a:pt x="173" y="202"/>
                  <a:pt x="174" y="200"/>
                  <a:pt x="177" y="200"/>
                </a:cubicBezTo>
                <a:cubicBezTo>
                  <a:pt x="191" y="200"/>
                  <a:pt x="191" y="200"/>
                  <a:pt x="191" y="200"/>
                </a:cubicBezTo>
                <a:cubicBezTo>
                  <a:pt x="193" y="200"/>
                  <a:pt x="195" y="202"/>
                  <a:pt x="195" y="204"/>
                </a:cubicBezTo>
                <a:cubicBezTo>
                  <a:pt x="195" y="206"/>
                  <a:pt x="193" y="208"/>
                  <a:pt x="191" y="208"/>
                </a:cubicBezTo>
                <a:close/>
                <a:moveTo>
                  <a:pt x="148" y="208"/>
                </a:moveTo>
                <a:cubicBezTo>
                  <a:pt x="133" y="208"/>
                  <a:pt x="133" y="208"/>
                  <a:pt x="133" y="208"/>
                </a:cubicBezTo>
                <a:cubicBezTo>
                  <a:pt x="131" y="208"/>
                  <a:pt x="129" y="206"/>
                  <a:pt x="129" y="204"/>
                </a:cubicBezTo>
                <a:cubicBezTo>
                  <a:pt x="129" y="202"/>
                  <a:pt x="131" y="200"/>
                  <a:pt x="133" y="200"/>
                </a:cubicBezTo>
                <a:cubicBezTo>
                  <a:pt x="148" y="200"/>
                  <a:pt x="148" y="200"/>
                  <a:pt x="148" y="200"/>
                </a:cubicBezTo>
                <a:cubicBezTo>
                  <a:pt x="150" y="200"/>
                  <a:pt x="152" y="202"/>
                  <a:pt x="152" y="204"/>
                </a:cubicBezTo>
                <a:cubicBezTo>
                  <a:pt x="152" y="206"/>
                  <a:pt x="150" y="208"/>
                  <a:pt x="148" y="208"/>
                </a:cubicBezTo>
                <a:close/>
                <a:moveTo>
                  <a:pt x="105" y="208"/>
                </a:moveTo>
                <a:cubicBezTo>
                  <a:pt x="90" y="208"/>
                  <a:pt x="90" y="208"/>
                  <a:pt x="90" y="208"/>
                </a:cubicBezTo>
                <a:cubicBezTo>
                  <a:pt x="88" y="208"/>
                  <a:pt x="86" y="206"/>
                  <a:pt x="86" y="204"/>
                </a:cubicBezTo>
                <a:cubicBezTo>
                  <a:pt x="86" y="202"/>
                  <a:pt x="88" y="200"/>
                  <a:pt x="90" y="200"/>
                </a:cubicBezTo>
                <a:cubicBezTo>
                  <a:pt x="105" y="200"/>
                  <a:pt x="105" y="200"/>
                  <a:pt x="105" y="200"/>
                </a:cubicBezTo>
                <a:cubicBezTo>
                  <a:pt x="107" y="200"/>
                  <a:pt x="109" y="202"/>
                  <a:pt x="109" y="204"/>
                </a:cubicBezTo>
                <a:cubicBezTo>
                  <a:pt x="109" y="206"/>
                  <a:pt x="107" y="208"/>
                  <a:pt x="105" y="208"/>
                </a:cubicBezTo>
                <a:close/>
                <a:moveTo>
                  <a:pt x="61" y="208"/>
                </a:moveTo>
                <a:cubicBezTo>
                  <a:pt x="47" y="208"/>
                  <a:pt x="47" y="208"/>
                  <a:pt x="47" y="208"/>
                </a:cubicBezTo>
                <a:cubicBezTo>
                  <a:pt x="45" y="208"/>
                  <a:pt x="43" y="206"/>
                  <a:pt x="43" y="204"/>
                </a:cubicBezTo>
                <a:cubicBezTo>
                  <a:pt x="43" y="202"/>
                  <a:pt x="45" y="200"/>
                  <a:pt x="47" y="200"/>
                </a:cubicBezTo>
                <a:cubicBezTo>
                  <a:pt x="61" y="200"/>
                  <a:pt x="61" y="200"/>
                  <a:pt x="61" y="200"/>
                </a:cubicBezTo>
                <a:cubicBezTo>
                  <a:pt x="64" y="200"/>
                  <a:pt x="65" y="202"/>
                  <a:pt x="65" y="204"/>
                </a:cubicBezTo>
                <a:cubicBezTo>
                  <a:pt x="65" y="206"/>
                  <a:pt x="64" y="208"/>
                  <a:pt x="61" y="208"/>
                </a:cubicBezTo>
                <a:close/>
                <a:moveTo>
                  <a:pt x="18" y="208"/>
                </a:moveTo>
                <a:cubicBezTo>
                  <a:pt x="4" y="208"/>
                  <a:pt x="4" y="208"/>
                  <a:pt x="4" y="208"/>
                </a:cubicBezTo>
                <a:cubicBezTo>
                  <a:pt x="2" y="208"/>
                  <a:pt x="0" y="206"/>
                  <a:pt x="0" y="204"/>
                </a:cubicBezTo>
                <a:cubicBezTo>
                  <a:pt x="0" y="202"/>
                  <a:pt x="2" y="200"/>
                  <a:pt x="4" y="200"/>
                </a:cubicBezTo>
                <a:cubicBezTo>
                  <a:pt x="18" y="200"/>
                  <a:pt x="18" y="200"/>
                  <a:pt x="18" y="200"/>
                </a:cubicBezTo>
                <a:cubicBezTo>
                  <a:pt x="20" y="200"/>
                  <a:pt x="22" y="202"/>
                  <a:pt x="22" y="204"/>
                </a:cubicBezTo>
                <a:cubicBezTo>
                  <a:pt x="22" y="206"/>
                  <a:pt x="20" y="208"/>
                  <a:pt x="18" y="208"/>
                </a:cubicBezTo>
                <a:close/>
                <a:moveTo>
                  <a:pt x="336" y="195"/>
                </a:moveTo>
                <a:cubicBezTo>
                  <a:pt x="334" y="195"/>
                  <a:pt x="332" y="193"/>
                  <a:pt x="332" y="191"/>
                </a:cubicBezTo>
                <a:cubicBezTo>
                  <a:pt x="332" y="176"/>
                  <a:pt x="332" y="176"/>
                  <a:pt x="332" y="176"/>
                </a:cubicBezTo>
                <a:cubicBezTo>
                  <a:pt x="332" y="174"/>
                  <a:pt x="334" y="172"/>
                  <a:pt x="336" y="172"/>
                </a:cubicBezTo>
                <a:cubicBezTo>
                  <a:pt x="339" y="172"/>
                  <a:pt x="340" y="174"/>
                  <a:pt x="340" y="176"/>
                </a:cubicBezTo>
                <a:cubicBezTo>
                  <a:pt x="340" y="191"/>
                  <a:pt x="340" y="191"/>
                  <a:pt x="340" y="191"/>
                </a:cubicBezTo>
                <a:cubicBezTo>
                  <a:pt x="340" y="193"/>
                  <a:pt x="339" y="195"/>
                  <a:pt x="336" y="195"/>
                </a:cubicBezTo>
                <a:close/>
                <a:moveTo>
                  <a:pt x="336" y="152"/>
                </a:moveTo>
                <a:cubicBezTo>
                  <a:pt x="334" y="152"/>
                  <a:pt x="332" y="150"/>
                  <a:pt x="332" y="148"/>
                </a:cubicBezTo>
                <a:cubicBezTo>
                  <a:pt x="332" y="133"/>
                  <a:pt x="332" y="133"/>
                  <a:pt x="332" y="133"/>
                </a:cubicBezTo>
                <a:cubicBezTo>
                  <a:pt x="332" y="131"/>
                  <a:pt x="334" y="129"/>
                  <a:pt x="336" y="129"/>
                </a:cubicBezTo>
                <a:cubicBezTo>
                  <a:pt x="339" y="129"/>
                  <a:pt x="340" y="131"/>
                  <a:pt x="340" y="133"/>
                </a:cubicBezTo>
                <a:cubicBezTo>
                  <a:pt x="340" y="148"/>
                  <a:pt x="340" y="148"/>
                  <a:pt x="340" y="148"/>
                </a:cubicBezTo>
                <a:cubicBezTo>
                  <a:pt x="340" y="150"/>
                  <a:pt x="339" y="152"/>
                  <a:pt x="336" y="152"/>
                </a:cubicBezTo>
                <a:close/>
                <a:moveTo>
                  <a:pt x="336" y="108"/>
                </a:moveTo>
                <a:cubicBezTo>
                  <a:pt x="334" y="108"/>
                  <a:pt x="332" y="107"/>
                  <a:pt x="332" y="104"/>
                </a:cubicBezTo>
                <a:cubicBezTo>
                  <a:pt x="332" y="90"/>
                  <a:pt x="332" y="90"/>
                  <a:pt x="332" y="90"/>
                </a:cubicBezTo>
                <a:cubicBezTo>
                  <a:pt x="332" y="88"/>
                  <a:pt x="334" y="86"/>
                  <a:pt x="336" y="86"/>
                </a:cubicBezTo>
                <a:cubicBezTo>
                  <a:pt x="339" y="86"/>
                  <a:pt x="340" y="88"/>
                  <a:pt x="340" y="90"/>
                </a:cubicBezTo>
                <a:cubicBezTo>
                  <a:pt x="340" y="104"/>
                  <a:pt x="340" y="104"/>
                  <a:pt x="340" y="104"/>
                </a:cubicBezTo>
                <a:cubicBezTo>
                  <a:pt x="340" y="107"/>
                  <a:pt x="339" y="108"/>
                  <a:pt x="336" y="108"/>
                </a:cubicBezTo>
                <a:close/>
                <a:moveTo>
                  <a:pt x="336" y="65"/>
                </a:moveTo>
                <a:cubicBezTo>
                  <a:pt x="334" y="65"/>
                  <a:pt x="332" y="63"/>
                  <a:pt x="332" y="61"/>
                </a:cubicBezTo>
                <a:cubicBezTo>
                  <a:pt x="332" y="47"/>
                  <a:pt x="332" y="47"/>
                  <a:pt x="332" y="47"/>
                </a:cubicBezTo>
                <a:cubicBezTo>
                  <a:pt x="332" y="45"/>
                  <a:pt x="334" y="43"/>
                  <a:pt x="336" y="43"/>
                </a:cubicBezTo>
                <a:cubicBezTo>
                  <a:pt x="339" y="43"/>
                  <a:pt x="340" y="45"/>
                  <a:pt x="340" y="47"/>
                </a:cubicBezTo>
                <a:cubicBezTo>
                  <a:pt x="340" y="61"/>
                  <a:pt x="340" y="61"/>
                  <a:pt x="340" y="61"/>
                </a:cubicBezTo>
                <a:cubicBezTo>
                  <a:pt x="340" y="63"/>
                  <a:pt x="339" y="65"/>
                  <a:pt x="336" y="65"/>
                </a:cubicBezTo>
                <a:close/>
                <a:moveTo>
                  <a:pt x="336" y="22"/>
                </a:moveTo>
                <a:cubicBezTo>
                  <a:pt x="334" y="22"/>
                  <a:pt x="332" y="20"/>
                  <a:pt x="332" y="18"/>
                </a:cubicBezTo>
                <a:cubicBezTo>
                  <a:pt x="332" y="4"/>
                  <a:pt x="332" y="4"/>
                  <a:pt x="332" y="4"/>
                </a:cubicBezTo>
                <a:cubicBezTo>
                  <a:pt x="332" y="1"/>
                  <a:pt x="334" y="0"/>
                  <a:pt x="336" y="0"/>
                </a:cubicBezTo>
                <a:cubicBezTo>
                  <a:pt x="339" y="0"/>
                  <a:pt x="340" y="1"/>
                  <a:pt x="340" y="4"/>
                </a:cubicBezTo>
                <a:cubicBezTo>
                  <a:pt x="340" y="18"/>
                  <a:pt x="340" y="18"/>
                  <a:pt x="340" y="18"/>
                </a:cubicBezTo>
                <a:cubicBezTo>
                  <a:pt x="340" y="20"/>
                  <a:pt x="339" y="22"/>
                  <a:pt x="336" y="22"/>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27"/>
          <p:cNvSpPr>
            <a:spLocks/>
          </p:cNvSpPr>
          <p:nvPr/>
        </p:nvSpPr>
        <p:spPr bwMode="auto">
          <a:xfrm>
            <a:off x="7149508" y="2703769"/>
            <a:ext cx="73146" cy="147848"/>
          </a:xfrm>
          <a:custGeom>
            <a:avLst/>
            <a:gdLst>
              <a:gd name="T0" fmla="*/ 0 w 47"/>
              <a:gd name="T1" fmla="*/ 0 h 95"/>
              <a:gd name="T2" fmla="*/ 47 w 47"/>
              <a:gd name="T3" fmla="*/ 47 h 95"/>
              <a:gd name="T4" fmla="*/ 0 w 47"/>
              <a:gd name="T5" fmla="*/ 95 h 95"/>
              <a:gd name="T6" fmla="*/ 0 w 47"/>
              <a:gd name="T7" fmla="*/ 0 h 95"/>
            </a:gdLst>
            <a:ahLst/>
            <a:cxnLst>
              <a:cxn ang="0">
                <a:pos x="T0" y="T1"/>
              </a:cxn>
              <a:cxn ang="0">
                <a:pos x="T2" y="T3"/>
              </a:cxn>
              <a:cxn ang="0">
                <a:pos x="T4" y="T5"/>
              </a:cxn>
              <a:cxn ang="0">
                <a:pos x="T6" y="T7"/>
              </a:cxn>
            </a:cxnLst>
            <a:rect l="0" t="0" r="r" b="b"/>
            <a:pathLst>
              <a:path w="47" h="95">
                <a:moveTo>
                  <a:pt x="0" y="0"/>
                </a:moveTo>
                <a:lnTo>
                  <a:pt x="47" y="47"/>
                </a:lnTo>
                <a:lnTo>
                  <a:pt x="0" y="95"/>
                </a:lnTo>
                <a:lnTo>
                  <a:pt x="0" y="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28"/>
          <p:cNvSpPr>
            <a:spLocks noEditPoints="1"/>
          </p:cNvSpPr>
          <p:nvPr/>
        </p:nvSpPr>
        <p:spPr bwMode="auto">
          <a:xfrm>
            <a:off x="6604805" y="2758239"/>
            <a:ext cx="558710" cy="29570"/>
          </a:xfrm>
          <a:custGeom>
            <a:avLst/>
            <a:gdLst>
              <a:gd name="T0" fmla="*/ 148 w 152"/>
              <a:gd name="T1" fmla="*/ 8 h 8"/>
              <a:gd name="T2" fmla="*/ 133 w 152"/>
              <a:gd name="T3" fmla="*/ 8 h 8"/>
              <a:gd name="T4" fmla="*/ 129 w 152"/>
              <a:gd name="T5" fmla="*/ 4 h 8"/>
              <a:gd name="T6" fmla="*/ 133 w 152"/>
              <a:gd name="T7" fmla="*/ 0 h 8"/>
              <a:gd name="T8" fmla="*/ 148 w 152"/>
              <a:gd name="T9" fmla="*/ 0 h 8"/>
              <a:gd name="T10" fmla="*/ 152 w 152"/>
              <a:gd name="T11" fmla="*/ 4 h 8"/>
              <a:gd name="T12" fmla="*/ 148 w 152"/>
              <a:gd name="T13" fmla="*/ 8 h 8"/>
              <a:gd name="T14" fmla="*/ 104 w 152"/>
              <a:gd name="T15" fmla="*/ 8 h 8"/>
              <a:gd name="T16" fmla="*/ 90 w 152"/>
              <a:gd name="T17" fmla="*/ 8 h 8"/>
              <a:gd name="T18" fmla="*/ 86 w 152"/>
              <a:gd name="T19" fmla="*/ 4 h 8"/>
              <a:gd name="T20" fmla="*/ 90 w 152"/>
              <a:gd name="T21" fmla="*/ 0 h 8"/>
              <a:gd name="T22" fmla="*/ 104 w 152"/>
              <a:gd name="T23" fmla="*/ 0 h 8"/>
              <a:gd name="T24" fmla="*/ 108 w 152"/>
              <a:gd name="T25" fmla="*/ 4 h 8"/>
              <a:gd name="T26" fmla="*/ 104 w 152"/>
              <a:gd name="T27" fmla="*/ 8 h 8"/>
              <a:gd name="T28" fmla="*/ 61 w 152"/>
              <a:gd name="T29" fmla="*/ 8 h 8"/>
              <a:gd name="T30" fmla="*/ 47 w 152"/>
              <a:gd name="T31" fmla="*/ 8 h 8"/>
              <a:gd name="T32" fmla="*/ 43 w 152"/>
              <a:gd name="T33" fmla="*/ 4 h 8"/>
              <a:gd name="T34" fmla="*/ 47 w 152"/>
              <a:gd name="T35" fmla="*/ 0 h 8"/>
              <a:gd name="T36" fmla="*/ 61 w 152"/>
              <a:gd name="T37" fmla="*/ 0 h 8"/>
              <a:gd name="T38" fmla="*/ 65 w 152"/>
              <a:gd name="T39" fmla="*/ 4 h 8"/>
              <a:gd name="T40" fmla="*/ 61 w 152"/>
              <a:gd name="T41" fmla="*/ 8 h 8"/>
              <a:gd name="T42" fmla="*/ 18 w 152"/>
              <a:gd name="T43" fmla="*/ 8 h 8"/>
              <a:gd name="T44" fmla="*/ 4 w 152"/>
              <a:gd name="T45" fmla="*/ 8 h 8"/>
              <a:gd name="T46" fmla="*/ 0 w 152"/>
              <a:gd name="T47" fmla="*/ 4 h 8"/>
              <a:gd name="T48" fmla="*/ 4 w 152"/>
              <a:gd name="T49" fmla="*/ 0 h 8"/>
              <a:gd name="T50" fmla="*/ 18 w 152"/>
              <a:gd name="T51" fmla="*/ 0 h 8"/>
              <a:gd name="T52" fmla="*/ 22 w 152"/>
              <a:gd name="T53" fmla="*/ 4 h 8"/>
              <a:gd name="T54" fmla="*/ 18 w 152"/>
              <a:gd name="T5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2" h="8">
                <a:moveTo>
                  <a:pt x="148" y="8"/>
                </a:moveTo>
                <a:cubicBezTo>
                  <a:pt x="133" y="8"/>
                  <a:pt x="133" y="8"/>
                  <a:pt x="133" y="8"/>
                </a:cubicBezTo>
                <a:cubicBezTo>
                  <a:pt x="131" y="8"/>
                  <a:pt x="129" y="6"/>
                  <a:pt x="129" y="4"/>
                </a:cubicBezTo>
                <a:cubicBezTo>
                  <a:pt x="129" y="2"/>
                  <a:pt x="131" y="0"/>
                  <a:pt x="133" y="0"/>
                </a:cubicBezTo>
                <a:cubicBezTo>
                  <a:pt x="148" y="0"/>
                  <a:pt x="148" y="0"/>
                  <a:pt x="148" y="0"/>
                </a:cubicBezTo>
                <a:cubicBezTo>
                  <a:pt x="150" y="0"/>
                  <a:pt x="152" y="2"/>
                  <a:pt x="152" y="4"/>
                </a:cubicBezTo>
                <a:cubicBezTo>
                  <a:pt x="152" y="6"/>
                  <a:pt x="150" y="8"/>
                  <a:pt x="148" y="8"/>
                </a:cubicBezTo>
                <a:close/>
                <a:moveTo>
                  <a:pt x="104" y="8"/>
                </a:moveTo>
                <a:cubicBezTo>
                  <a:pt x="90" y="8"/>
                  <a:pt x="90" y="8"/>
                  <a:pt x="90" y="8"/>
                </a:cubicBezTo>
                <a:cubicBezTo>
                  <a:pt x="88" y="8"/>
                  <a:pt x="86" y="6"/>
                  <a:pt x="86" y="4"/>
                </a:cubicBezTo>
                <a:cubicBezTo>
                  <a:pt x="86" y="2"/>
                  <a:pt x="88" y="0"/>
                  <a:pt x="90" y="0"/>
                </a:cubicBezTo>
                <a:cubicBezTo>
                  <a:pt x="104" y="0"/>
                  <a:pt x="104" y="0"/>
                  <a:pt x="104" y="0"/>
                </a:cubicBezTo>
                <a:cubicBezTo>
                  <a:pt x="107" y="0"/>
                  <a:pt x="108" y="2"/>
                  <a:pt x="108" y="4"/>
                </a:cubicBezTo>
                <a:cubicBezTo>
                  <a:pt x="108" y="6"/>
                  <a:pt x="107" y="8"/>
                  <a:pt x="104" y="8"/>
                </a:cubicBezTo>
                <a:close/>
                <a:moveTo>
                  <a:pt x="61" y="8"/>
                </a:moveTo>
                <a:cubicBezTo>
                  <a:pt x="47" y="8"/>
                  <a:pt x="47" y="8"/>
                  <a:pt x="47" y="8"/>
                </a:cubicBezTo>
                <a:cubicBezTo>
                  <a:pt x="45" y="8"/>
                  <a:pt x="43" y="6"/>
                  <a:pt x="43" y="4"/>
                </a:cubicBezTo>
                <a:cubicBezTo>
                  <a:pt x="43" y="2"/>
                  <a:pt x="45" y="0"/>
                  <a:pt x="47" y="0"/>
                </a:cubicBezTo>
                <a:cubicBezTo>
                  <a:pt x="61" y="0"/>
                  <a:pt x="61" y="0"/>
                  <a:pt x="61" y="0"/>
                </a:cubicBezTo>
                <a:cubicBezTo>
                  <a:pt x="63" y="0"/>
                  <a:pt x="65" y="2"/>
                  <a:pt x="65" y="4"/>
                </a:cubicBezTo>
                <a:cubicBezTo>
                  <a:pt x="65" y="6"/>
                  <a:pt x="63" y="8"/>
                  <a:pt x="61" y="8"/>
                </a:cubicBezTo>
                <a:close/>
                <a:moveTo>
                  <a:pt x="18" y="8"/>
                </a:moveTo>
                <a:cubicBezTo>
                  <a:pt x="4" y="8"/>
                  <a:pt x="4" y="8"/>
                  <a:pt x="4" y="8"/>
                </a:cubicBezTo>
                <a:cubicBezTo>
                  <a:pt x="1" y="8"/>
                  <a:pt x="0" y="6"/>
                  <a:pt x="0" y="4"/>
                </a:cubicBezTo>
                <a:cubicBezTo>
                  <a:pt x="0" y="2"/>
                  <a:pt x="1" y="0"/>
                  <a:pt x="4" y="0"/>
                </a:cubicBezTo>
                <a:cubicBezTo>
                  <a:pt x="18" y="0"/>
                  <a:pt x="18" y="0"/>
                  <a:pt x="18" y="0"/>
                </a:cubicBezTo>
                <a:cubicBezTo>
                  <a:pt x="20" y="0"/>
                  <a:pt x="22" y="2"/>
                  <a:pt x="22" y="4"/>
                </a:cubicBezTo>
                <a:cubicBezTo>
                  <a:pt x="22" y="6"/>
                  <a:pt x="20" y="8"/>
                  <a:pt x="18" y="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Freeform 29"/>
          <p:cNvSpPr>
            <a:spLocks/>
          </p:cNvSpPr>
          <p:nvPr/>
        </p:nvSpPr>
        <p:spPr bwMode="auto">
          <a:xfrm>
            <a:off x="7222654" y="2042344"/>
            <a:ext cx="2034076" cy="1266823"/>
          </a:xfrm>
          <a:custGeom>
            <a:avLst/>
            <a:gdLst>
              <a:gd name="T0" fmla="*/ 552 w 552"/>
              <a:gd name="T1" fmla="*/ 278 h 343"/>
              <a:gd name="T2" fmla="*/ 488 w 552"/>
              <a:gd name="T3" fmla="*/ 214 h 343"/>
              <a:gd name="T4" fmla="*/ 480 w 552"/>
              <a:gd name="T5" fmla="*/ 215 h 343"/>
              <a:gd name="T6" fmla="*/ 486 w 552"/>
              <a:gd name="T7" fmla="*/ 170 h 343"/>
              <a:gd name="T8" fmla="*/ 315 w 552"/>
              <a:gd name="T9" fmla="*/ 0 h 343"/>
              <a:gd name="T10" fmla="*/ 154 w 552"/>
              <a:gd name="T11" fmla="*/ 117 h 343"/>
              <a:gd name="T12" fmla="*/ 116 w 552"/>
              <a:gd name="T13" fmla="*/ 110 h 343"/>
              <a:gd name="T14" fmla="*/ 0 w 552"/>
              <a:gd name="T15" fmla="*/ 227 h 343"/>
              <a:gd name="T16" fmla="*/ 117 w 552"/>
              <a:gd name="T17" fmla="*/ 343 h 343"/>
              <a:gd name="T18" fmla="*/ 117 w 552"/>
              <a:gd name="T19" fmla="*/ 343 h 343"/>
              <a:gd name="T20" fmla="*/ 117 w 552"/>
              <a:gd name="T21" fmla="*/ 343 h 343"/>
              <a:gd name="T22" fmla="*/ 493 w 552"/>
              <a:gd name="T23" fmla="*/ 342 h 343"/>
              <a:gd name="T24" fmla="*/ 493 w 552"/>
              <a:gd name="T25" fmla="*/ 341 h 343"/>
              <a:gd name="T26" fmla="*/ 552 w 552"/>
              <a:gd name="T27" fmla="*/ 27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2" h="343">
                <a:moveTo>
                  <a:pt x="552" y="278"/>
                </a:moveTo>
                <a:cubicBezTo>
                  <a:pt x="552" y="242"/>
                  <a:pt x="523" y="214"/>
                  <a:pt x="488" y="214"/>
                </a:cubicBezTo>
                <a:cubicBezTo>
                  <a:pt x="485" y="214"/>
                  <a:pt x="482" y="214"/>
                  <a:pt x="480" y="215"/>
                </a:cubicBezTo>
                <a:cubicBezTo>
                  <a:pt x="484" y="200"/>
                  <a:pt x="486" y="185"/>
                  <a:pt x="486" y="170"/>
                </a:cubicBezTo>
                <a:cubicBezTo>
                  <a:pt x="485" y="76"/>
                  <a:pt x="409" y="0"/>
                  <a:pt x="315" y="0"/>
                </a:cubicBezTo>
                <a:cubicBezTo>
                  <a:pt x="240" y="0"/>
                  <a:pt x="176" y="49"/>
                  <a:pt x="154" y="117"/>
                </a:cubicBezTo>
                <a:cubicBezTo>
                  <a:pt x="142" y="113"/>
                  <a:pt x="129" y="110"/>
                  <a:pt x="116" y="110"/>
                </a:cubicBezTo>
                <a:cubicBezTo>
                  <a:pt x="52" y="111"/>
                  <a:pt x="0" y="163"/>
                  <a:pt x="0" y="227"/>
                </a:cubicBezTo>
                <a:cubicBezTo>
                  <a:pt x="0" y="291"/>
                  <a:pt x="53" y="343"/>
                  <a:pt x="117" y="343"/>
                </a:cubicBezTo>
                <a:cubicBezTo>
                  <a:pt x="117" y="343"/>
                  <a:pt x="117" y="343"/>
                  <a:pt x="117" y="343"/>
                </a:cubicBezTo>
                <a:cubicBezTo>
                  <a:pt x="117" y="343"/>
                  <a:pt x="117" y="343"/>
                  <a:pt x="117" y="343"/>
                </a:cubicBezTo>
                <a:cubicBezTo>
                  <a:pt x="493" y="342"/>
                  <a:pt x="493" y="342"/>
                  <a:pt x="493" y="342"/>
                </a:cubicBezTo>
                <a:cubicBezTo>
                  <a:pt x="493" y="341"/>
                  <a:pt x="493" y="341"/>
                  <a:pt x="493" y="341"/>
                </a:cubicBezTo>
                <a:cubicBezTo>
                  <a:pt x="526" y="339"/>
                  <a:pt x="552" y="311"/>
                  <a:pt x="552" y="27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30"/>
          <p:cNvSpPr>
            <a:spLocks noEditPoints="1"/>
          </p:cNvSpPr>
          <p:nvPr/>
        </p:nvSpPr>
        <p:spPr bwMode="auto">
          <a:xfrm>
            <a:off x="8402323" y="2674198"/>
            <a:ext cx="367285" cy="368842"/>
          </a:xfrm>
          <a:custGeom>
            <a:avLst/>
            <a:gdLst>
              <a:gd name="T0" fmla="*/ 87 w 100"/>
              <a:gd name="T1" fmla="*/ 40 h 100"/>
              <a:gd name="T2" fmla="*/ 83 w 100"/>
              <a:gd name="T3" fmla="*/ 32 h 100"/>
              <a:gd name="T4" fmla="*/ 90 w 100"/>
              <a:gd name="T5" fmla="*/ 19 h 100"/>
              <a:gd name="T6" fmla="*/ 82 w 100"/>
              <a:gd name="T7" fmla="*/ 11 h 100"/>
              <a:gd name="T8" fmla="*/ 80 w 100"/>
              <a:gd name="T9" fmla="*/ 11 h 100"/>
              <a:gd name="T10" fmla="*/ 69 w 100"/>
              <a:gd name="T11" fmla="*/ 17 h 100"/>
              <a:gd name="T12" fmla="*/ 61 w 100"/>
              <a:gd name="T13" fmla="*/ 14 h 100"/>
              <a:gd name="T14" fmla="*/ 56 w 100"/>
              <a:gd name="T15" fmla="*/ 0 h 100"/>
              <a:gd name="T16" fmla="*/ 44 w 100"/>
              <a:gd name="T17" fmla="*/ 0 h 100"/>
              <a:gd name="T18" fmla="*/ 44 w 100"/>
              <a:gd name="T19" fmla="*/ 2 h 100"/>
              <a:gd name="T20" fmla="*/ 40 w 100"/>
              <a:gd name="T21" fmla="*/ 14 h 100"/>
              <a:gd name="T22" fmla="*/ 32 w 100"/>
              <a:gd name="T23" fmla="*/ 17 h 100"/>
              <a:gd name="T24" fmla="*/ 19 w 100"/>
              <a:gd name="T25" fmla="*/ 11 h 100"/>
              <a:gd name="T26" fmla="*/ 11 w 100"/>
              <a:gd name="T27" fmla="*/ 19 h 100"/>
              <a:gd name="T28" fmla="*/ 11 w 100"/>
              <a:gd name="T29" fmla="*/ 21 h 100"/>
              <a:gd name="T30" fmla="*/ 17 w 100"/>
              <a:gd name="T31" fmla="*/ 32 h 100"/>
              <a:gd name="T32" fmla="*/ 14 w 100"/>
              <a:gd name="T33" fmla="*/ 40 h 100"/>
              <a:gd name="T34" fmla="*/ 0 w 100"/>
              <a:gd name="T35" fmla="*/ 45 h 100"/>
              <a:gd name="T36" fmla="*/ 0 w 100"/>
              <a:gd name="T37" fmla="*/ 56 h 100"/>
              <a:gd name="T38" fmla="*/ 2 w 100"/>
              <a:gd name="T39" fmla="*/ 57 h 100"/>
              <a:gd name="T40" fmla="*/ 14 w 100"/>
              <a:gd name="T41" fmla="*/ 61 h 100"/>
              <a:gd name="T42" fmla="*/ 17 w 100"/>
              <a:gd name="T43" fmla="*/ 69 h 100"/>
              <a:gd name="T44" fmla="*/ 11 w 100"/>
              <a:gd name="T45" fmla="*/ 82 h 100"/>
              <a:gd name="T46" fmla="*/ 19 w 100"/>
              <a:gd name="T47" fmla="*/ 90 h 100"/>
              <a:gd name="T48" fmla="*/ 21 w 100"/>
              <a:gd name="T49" fmla="*/ 89 h 100"/>
              <a:gd name="T50" fmla="*/ 32 w 100"/>
              <a:gd name="T51" fmla="*/ 83 h 100"/>
              <a:gd name="T52" fmla="*/ 40 w 100"/>
              <a:gd name="T53" fmla="*/ 87 h 100"/>
              <a:gd name="T54" fmla="*/ 45 w 100"/>
              <a:gd name="T55" fmla="*/ 100 h 100"/>
              <a:gd name="T56" fmla="*/ 56 w 100"/>
              <a:gd name="T57" fmla="*/ 100 h 100"/>
              <a:gd name="T58" fmla="*/ 57 w 100"/>
              <a:gd name="T59" fmla="*/ 99 h 100"/>
              <a:gd name="T60" fmla="*/ 61 w 100"/>
              <a:gd name="T61" fmla="*/ 87 h 100"/>
              <a:gd name="T62" fmla="*/ 69 w 100"/>
              <a:gd name="T63" fmla="*/ 83 h 100"/>
              <a:gd name="T64" fmla="*/ 82 w 100"/>
              <a:gd name="T65" fmla="*/ 90 h 100"/>
              <a:gd name="T66" fmla="*/ 90 w 100"/>
              <a:gd name="T67" fmla="*/ 82 h 100"/>
              <a:gd name="T68" fmla="*/ 89 w 100"/>
              <a:gd name="T69" fmla="*/ 80 h 100"/>
              <a:gd name="T70" fmla="*/ 83 w 100"/>
              <a:gd name="T71" fmla="*/ 69 h 100"/>
              <a:gd name="T72" fmla="*/ 87 w 100"/>
              <a:gd name="T73" fmla="*/ 61 h 100"/>
              <a:gd name="T74" fmla="*/ 100 w 100"/>
              <a:gd name="T75" fmla="*/ 56 h 100"/>
              <a:gd name="T76" fmla="*/ 100 w 100"/>
              <a:gd name="T77" fmla="*/ 44 h 100"/>
              <a:gd name="T78" fmla="*/ 99 w 100"/>
              <a:gd name="T79" fmla="*/ 44 h 100"/>
              <a:gd name="T80" fmla="*/ 87 w 100"/>
              <a:gd name="T81" fmla="*/ 40 h 100"/>
              <a:gd name="T82" fmla="*/ 50 w 100"/>
              <a:gd name="T83" fmla="*/ 66 h 100"/>
              <a:gd name="T84" fmla="*/ 34 w 100"/>
              <a:gd name="T85" fmla="*/ 50 h 100"/>
              <a:gd name="T86" fmla="*/ 50 w 100"/>
              <a:gd name="T87" fmla="*/ 34 h 100"/>
              <a:gd name="T88" fmla="*/ 66 w 100"/>
              <a:gd name="T89" fmla="*/ 50 h 100"/>
              <a:gd name="T90" fmla="*/ 50 w 100"/>
              <a:gd name="T91" fmla="*/ 6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0" h="100">
                <a:moveTo>
                  <a:pt x="87" y="40"/>
                </a:moveTo>
                <a:cubicBezTo>
                  <a:pt x="83" y="32"/>
                  <a:pt x="83" y="32"/>
                  <a:pt x="83" y="32"/>
                </a:cubicBezTo>
                <a:cubicBezTo>
                  <a:pt x="90" y="19"/>
                  <a:pt x="90" y="19"/>
                  <a:pt x="90" y="19"/>
                </a:cubicBezTo>
                <a:cubicBezTo>
                  <a:pt x="82" y="11"/>
                  <a:pt x="82" y="11"/>
                  <a:pt x="82" y="11"/>
                </a:cubicBezTo>
                <a:cubicBezTo>
                  <a:pt x="80" y="11"/>
                  <a:pt x="80" y="11"/>
                  <a:pt x="80" y="11"/>
                </a:cubicBezTo>
                <a:cubicBezTo>
                  <a:pt x="69" y="17"/>
                  <a:pt x="69" y="17"/>
                  <a:pt x="69" y="17"/>
                </a:cubicBezTo>
                <a:cubicBezTo>
                  <a:pt x="61" y="14"/>
                  <a:pt x="61" y="14"/>
                  <a:pt x="61" y="14"/>
                </a:cubicBezTo>
                <a:cubicBezTo>
                  <a:pt x="56" y="0"/>
                  <a:pt x="56" y="0"/>
                  <a:pt x="56" y="0"/>
                </a:cubicBezTo>
                <a:cubicBezTo>
                  <a:pt x="44" y="0"/>
                  <a:pt x="44" y="0"/>
                  <a:pt x="44" y="0"/>
                </a:cubicBezTo>
                <a:cubicBezTo>
                  <a:pt x="44" y="2"/>
                  <a:pt x="44" y="2"/>
                  <a:pt x="44" y="2"/>
                </a:cubicBezTo>
                <a:cubicBezTo>
                  <a:pt x="40" y="14"/>
                  <a:pt x="40" y="14"/>
                  <a:pt x="40" y="14"/>
                </a:cubicBezTo>
                <a:cubicBezTo>
                  <a:pt x="32" y="17"/>
                  <a:pt x="32" y="17"/>
                  <a:pt x="32" y="17"/>
                </a:cubicBezTo>
                <a:cubicBezTo>
                  <a:pt x="19" y="11"/>
                  <a:pt x="19" y="11"/>
                  <a:pt x="19" y="11"/>
                </a:cubicBezTo>
                <a:cubicBezTo>
                  <a:pt x="11" y="19"/>
                  <a:pt x="11" y="19"/>
                  <a:pt x="11" y="19"/>
                </a:cubicBezTo>
                <a:cubicBezTo>
                  <a:pt x="11" y="21"/>
                  <a:pt x="11" y="21"/>
                  <a:pt x="11" y="21"/>
                </a:cubicBezTo>
                <a:cubicBezTo>
                  <a:pt x="17" y="32"/>
                  <a:pt x="17" y="32"/>
                  <a:pt x="17" y="32"/>
                </a:cubicBezTo>
                <a:cubicBezTo>
                  <a:pt x="14" y="40"/>
                  <a:pt x="14" y="40"/>
                  <a:pt x="14" y="40"/>
                </a:cubicBezTo>
                <a:cubicBezTo>
                  <a:pt x="0" y="45"/>
                  <a:pt x="0" y="45"/>
                  <a:pt x="0" y="45"/>
                </a:cubicBezTo>
                <a:cubicBezTo>
                  <a:pt x="0" y="56"/>
                  <a:pt x="0" y="56"/>
                  <a:pt x="0" y="56"/>
                </a:cubicBezTo>
                <a:cubicBezTo>
                  <a:pt x="2" y="57"/>
                  <a:pt x="2" y="57"/>
                  <a:pt x="2" y="57"/>
                </a:cubicBezTo>
                <a:cubicBezTo>
                  <a:pt x="14" y="61"/>
                  <a:pt x="14" y="61"/>
                  <a:pt x="14" y="61"/>
                </a:cubicBezTo>
                <a:cubicBezTo>
                  <a:pt x="17" y="69"/>
                  <a:pt x="17" y="69"/>
                  <a:pt x="17" y="69"/>
                </a:cubicBezTo>
                <a:cubicBezTo>
                  <a:pt x="11" y="82"/>
                  <a:pt x="11" y="82"/>
                  <a:pt x="11" y="82"/>
                </a:cubicBezTo>
                <a:cubicBezTo>
                  <a:pt x="19" y="90"/>
                  <a:pt x="19" y="90"/>
                  <a:pt x="19" y="90"/>
                </a:cubicBezTo>
                <a:cubicBezTo>
                  <a:pt x="21" y="89"/>
                  <a:pt x="21" y="89"/>
                  <a:pt x="21" y="89"/>
                </a:cubicBezTo>
                <a:cubicBezTo>
                  <a:pt x="32" y="83"/>
                  <a:pt x="32" y="83"/>
                  <a:pt x="32" y="83"/>
                </a:cubicBezTo>
                <a:cubicBezTo>
                  <a:pt x="40" y="87"/>
                  <a:pt x="40" y="87"/>
                  <a:pt x="40" y="87"/>
                </a:cubicBezTo>
                <a:cubicBezTo>
                  <a:pt x="45" y="100"/>
                  <a:pt x="45" y="100"/>
                  <a:pt x="45" y="100"/>
                </a:cubicBezTo>
                <a:cubicBezTo>
                  <a:pt x="56" y="100"/>
                  <a:pt x="56" y="100"/>
                  <a:pt x="56" y="100"/>
                </a:cubicBezTo>
                <a:cubicBezTo>
                  <a:pt x="57" y="99"/>
                  <a:pt x="57" y="99"/>
                  <a:pt x="57" y="99"/>
                </a:cubicBezTo>
                <a:cubicBezTo>
                  <a:pt x="61" y="87"/>
                  <a:pt x="61" y="87"/>
                  <a:pt x="61" y="87"/>
                </a:cubicBezTo>
                <a:cubicBezTo>
                  <a:pt x="69" y="83"/>
                  <a:pt x="69" y="83"/>
                  <a:pt x="69" y="83"/>
                </a:cubicBezTo>
                <a:cubicBezTo>
                  <a:pt x="82" y="90"/>
                  <a:pt x="82" y="90"/>
                  <a:pt x="82" y="90"/>
                </a:cubicBezTo>
                <a:cubicBezTo>
                  <a:pt x="90" y="82"/>
                  <a:pt x="90" y="82"/>
                  <a:pt x="90" y="82"/>
                </a:cubicBezTo>
                <a:cubicBezTo>
                  <a:pt x="89" y="80"/>
                  <a:pt x="89" y="80"/>
                  <a:pt x="89" y="80"/>
                </a:cubicBezTo>
                <a:cubicBezTo>
                  <a:pt x="83" y="69"/>
                  <a:pt x="83" y="69"/>
                  <a:pt x="83" y="69"/>
                </a:cubicBezTo>
                <a:cubicBezTo>
                  <a:pt x="87" y="61"/>
                  <a:pt x="87" y="61"/>
                  <a:pt x="87" y="61"/>
                </a:cubicBezTo>
                <a:cubicBezTo>
                  <a:pt x="100" y="56"/>
                  <a:pt x="100" y="56"/>
                  <a:pt x="100" y="56"/>
                </a:cubicBezTo>
                <a:cubicBezTo>
                  <a:pt x="100" y="44"/>
                  <a:pt x="100" y="44"/>
                  <a:pt x="100" y="44"/>
                </a:cubicBezTo>
                <a:cubicBezTo>
                  <a:pt x="99" y="44"/>
                  <a:pt x="99" y="44"/>
                  <a:pt x="99" y="44"/>
                </a:cubicBezTo>
                <a:lnTo>
                  <a:pt x="87" y="40"/>
                </a:lnTo>
                <a:close/>
                <a:moveTo>
                  <a:pt x="50" y="66"/>
                </a:moveTo>
                <a:cubicBezTo>
                  <a:pt x="41" y="66"/>
                  <a:pt x="34" y="59"/>
                  <a:pt x="34" y="50"/>
                </a:cubicBezTo>
                <a:cubicBezTo>
                  <a:pt x="34" y="41"/>
                  <a:pt x="41" y="34"/>
                  <a:pt x="50" y="34"/>
                </a:cubicBezTo>
                <a:cubicBezTo>
                  <a:pt x="59" y="34"/>
                  <a:pt x="66" y="41"/>
                  <a:pt x="66" y="50"/>
                </a:cubicBezTo>
                <a:cubicBezTo>
                  <a:pt x="66" y="59"/>
                  <a:pt x="59" y="66"/>
                  <a:pt x="50" y="66"/>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31"/>
          <p:cNvSpPr>
            <a:spLocks noEditPoints="1"/>
          </p:cNvSpPr>
          <p:nvPr/>
        </p:nvSpPr>
        <p:spPr bwMode="auto">
          <a:xfrm>
            <a:off x="7753349" y="2644630"/>
            <a:ext cx="568047" cy="564935"/>
          </a:xfrm>
          <a:custGeom>
            <a:avLst/>
            <a:gdLst>
              <a:gd name="T0" fmla="*/ 132 w 154"/>
              <a:gd name="T1" fmla="*/ 60 h 153"/>
              <a:gd name="T2" fmla="*/ 128 w 154"/>
              <a:gd name="T3" fmla="*/ 48 h 153"/>
              <a:gd name="T4" fmla="*/ 137 w 154"/>
              <a:gd name="T5" fmla="*/ 28 h 153"/>
              <a:gd name="T6" fmla="*/ 125 w 154"/>
              <a:gd name="T7" fmla="*/ 16 h 153"/>
              <a:gd name="T8" fmla="*/ 122 w 154"/>
              <a:gd name="T9" fmla="*/ 17 h 153"/>
              <a:gd name="T10" fmla="*/ 105 w 154"/>
              <a:gd name="T11" fmla="*/ 26 h 153"/>
              <a:gd name="T12" fmla="*/ 93 w 154"/>
              <a:gd name="T13" fmla="*/ 21 h 153"/>
              <a:gd name="T14" fmla="*/ 85 w 154"/>
              <a:gd name="T15" fmla="*/ 0 h 153"/>
              <a:gd name="T16" fmla="*/ 68 w 154"/>
              <a:gd name="T17" fmla="*/ 0 h 153"/>
              <a:gd name="T18" fmla="*/ 67 w 154"/>
              <a:gd name="T19" fmla="*/ 2 h 153"/>
              <a:gd name="T20" fmla="*/ 61 w 154"/>
              <a:gd name="T21" fmla="*/ 21 h 153"/>
              <a:gd name="T22" fmla="*/ 49 w 154"/>
              <a:gd name="T23" fmla="*/ 26 h 153"/>
              <a:gd name="T24" fmla="*/ 29 w 154"/>
              <a:gd name="T25" fmla="*/ 16 h 153"/>
              <a:gd name="T26" fmla="*/ 16 w 154"/>
              <a:gd name="T27" fmla="*/ 29 h 153"/>
              <a:gd name="T28" fmla="*/ 17 w 154"/>
              <a:gd name="T29" fmla="*/ 31 h 153"/>
              <a:gd name="T30" fmla="*/ 26 w 154"/>
              <a:gd name="T31" fmla="*/ 48 h 153"/>
              <a:gd name="T32" fmla="*/ 21 w 154"/>
              <a:gd name="T33" fmla="*/ 60 h 153"/>
              <a:gd name="T34" fmla="*/ 0 w 154"/>
              <a:gd name="T35" fmla="*/ 68 h 153"/>
              <a:gd name="T36" fmla="*/ 0 w 154"/>
              <a:gd name="T37" fmla="*/ 85 h 153"/>
              <a:gd name="T38" fmla="*/ 3 w 154"/>
              <a:gd name="T39" fmla="*/ 86 h 153"/>
              <a:gd name="T40" fmla="*/ 21 w 154"/>
              <a:gd name="T41" fmla="*/ 92 h 153"/>
              <a:gd name="T42" fmla="*/ 26 w 154"/>
              <a:gd name="T43" fmla="*/ 104 h 153"/>
              <a:gd name="T44" fmla="*/ 17 w 154"/>
              <a:gd name="T45" fmla="*/ 125 h 153"/>
              <a:gd name="T46" fmla="*/ 29 w 154"/>
              <a:gd name="T47" fmla="*/ 137 h 153"/>
              <a:gd name="T48" fmla="*/ 31 w 154"/>
              <a:gd name="T49" fmla="*/ 136 h 153"/>
              <a:gd name="T50" fmla="*/ 49 w 154"/>
              <a:gd name="T51" fmla="*/ 127 h 153"/>
              <a:gd name="T52" fmla="*/ 61 w 154"/>
              <a:gd name="T53" fmla="*/ 132 h 153"/>
              <a:gd name="T54" fmla="*/ 69 w 154"/>
              <a:gd name="T55" fmla="*/ 153 h 153"/>
              <a:gd name="T56" fmla="*/ 86 w 154"/>
              <a:gd name="T57" fmla="*/ 153 h 153"/>
              <a:gd name="T58" fmla="*/ 87 w 154"/>
              <a:gd name="T59" fmla="*/ 151 h 153"/>
              <a:gd name="T60" fmla="*/ 93 w 154"/>
              <a:gd name="T61" fmla="*/ 132 h 153"/>
              <a:gd name="T62" fmla="*/ 105 w 154"/>
              <a:gd name="T63" fmla="*/ 127 h 153"/>
              <a:gd name="T64" fmla="*/ 125 w 154"/>
              <a:gd name="T65" fmla="*/ 137 h 153"/>
              <a:gd name="T66" fmla="*/ 138 w 154"/>
              <a:gd name="T67" fmla="*/ 124 h 153"/>
              <a:gd name="T68" fmla="*/ 136 w 154"/>
              <a:gd name="T69" fmla="*/ 122 h 153"/>
              <a:gd name="T70" fmla="*/ 128 w 154"/>
              <a:gd name="T71" fmla="*/ 104 h 153"/>
              <a:gd name="T72" fmla="*/ 133 w 154"/>
              <a:gd name="T73" fmla="*/ 92 h 153"/>
              <a:gd name="T74" fmla="*/ 154 w 154"/>
              <a:gd name="T75" fmla="*/ 85 h 153"/>
              <a:gd name="T76" fmla="*/ 154 w 154"/>
              <a:gd name="T77" fmla="*/ 67 h 153"/>
              <a:gd name="T78" fmla="*/ 151 w 154"/>
              <a:gd name="T79" fmla="*/ 66 h 153"/>
              <a:gd name="T80" fmla="*/ 132 w 154"/>
              <a:gd name="T81" fmla="*/ 60 h 153"/>
              <a:gd name="T82" fmla="*/ 77 w 154"/>
              <a:gd name="T83" fmla="*/ 116 h 153"/>
              <a:gd name="T84" fmla="*/ 37 w 154"/>
              <a:gd name="T85" fmla="*/ 76 h 153"/>
              <a:gd name="T86" fmla="*/ 77 w 154"/>
              <a:gd name="T87" fmla="*/ 36 h 153"/>
              <a:gd name="T88" fmla="*/ 117 w 154"/>
              <a:gd name="T89" fmla="*/ 76 h 153"/>
              <a:gd name="T90" fmla="*/ 77 w 154"/>
              <a:gd name="T91" fmla="*/ 11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4" h="153">
                <a:moveTo>
                  <a:pt x="132" y="60"/>
                </a:moveTo>
                <a:cubicBezTo>
                  <a:pt x="128" y="48"/>
                  <a:pt x="128" y="48"/>
                  <a:pt x="128" y="48"/>
                </a:cubicBezTo>
                <a:cubicBezTo>
                  <a:pt x="137" y="28"/>
                  <a:pt x="137" y="28"/>
                  <a:pt x="137" y="28"/>
                </a:cubicBezTo>
                <a:cubicBezTo>
                  <a:pt x="125" y="16"/>
                  <a:pt x="125" y="16"/>
                  <a:pt x="125" y="16"/>
                </a:cubicBezTo>
                <a:cubicBezTo>
                  <a:pt x="122" y="17"/>
                  <a:pt x="122" y="17"/>
                  <a:pt x="122" y="17"/>
                </a:cubicBezTo>
                <a:cubicBezTo>
                  <a:pt x="105" y="26"/>
                  <a:pt x="105" y="26"/>
                  <a:pt x="105" y="26"/>
                </a:cubicBezTo>
                <a:cubicBezTo>
                  <a:pt x="93" y="21"/>
                  <a:pt x="93" y="21"/>
                  <a:pt x="93" y="21"/>
                </a:cubicBezTo>
                <a:cubicBezTo>
                  <a:pt x="85" y="0"/>
                  <a:pt x="85" y="0"/>
                  <a:pt x="85" y="0"/>
                </a:cubicBezTo>
                <a:cubicBezTo>
                  <a:pt x="68" y="0"/>
                  <a:pt x="68" y="0"/>
                  <a:pt x="68" y="0"/>
                </a:cubicBezTo>
                <a:cubicBezTo>
                  <a:pt x="67" y="2"/>
                  <a:pt x="67" y="2"/>
                  <a:pt x="67" y="2"/>
                </a:cubicBezTo>
                <a:cubicBezTo>
                  <a:pt x="61" y="21"/>
                  <a:pt x="61" y="21"/>
                  <a:pt x="61" y="21"/>
                </a:cubicBezTo>
                <a:cubicBezTo>
                  <a:pt x="49" y="26"/>
                  <a:pt x="49" y="26"/>
                  <a:pt x="49" y="26"/>
                </a:cubicBezTo>
                <a:cubicBezTo>
                  <a:pt x="29" y="16"/>
                  <a:pt x="29" y="16"/>
                  <a:pt x="29" y="16"/>
                </a:cubicBezTo>
                <a:cubicBezTo>
                  <a:pt x="16" y="29"/>
                  <a:pt x="16" y="29"/>
                  <a:pt x="16" y="29"/>
                </a:cubicBezTo>
                <a:cubicBezTo>
                  <a:pt x="17" y="31"/>
                  <a:pt x="17" y="31"/>
                  <a:pt x="17" y="31"/>
                </a:cubicBezTo>
                <a:cubicBezTo>
                  <a:pt x="26" y="48"/>
                  <a:pt x="26" y="48"/>
                  <a:pt x="26" y="48"/>
                </a:cubicBezTo>
                <a:cubicBezTo>
                  <a:pt x="21" y="60"/>
                  <a:pt x="21" y="60"/>
                  <a:pt x="21" y="60"/>
                </a:cubicBezTo>
                <a:cubicBezTo>
                  <a:pt x="0" y="68"/>
                  <a:pt x="0" y="68"/>
                  <a:pt x="0" y="68"/>
                </a:cubicBezTo>
                <a:cubicBezTo>
                  <a:pt x="0" y="85"/>
                  <a:pt x="0" y="85"/>
                  <a:pt x="0" y="85"/>
                </a:cubicBezTo>
                <a:cubicBezTo>
                  <a:pt x="3" y="86"/>
                  <a:pt x="3" y="86"/>
                  <a:pt x="3" y="86"/>
                </a:cubicBezTo>
                <a:cubicBezTo>
                  <a:pt x="21" y="92"/>
                  <a:pt x="21" y="92"/>
                  <a:pt x="21" y="92"/>
                </a:cubicBezTo>
                <a:cubicBezTo>
                  <a:pt x="26" y="104"/>
                  <a:pt x="26" y="104"/>
                  <a:pt x="26" y="104"/>
                </a:cubicBezTo>
                <a:cubicBezTo>
                  <a:pt x="17" y="125"/>
                  <a:pt x="17" y="125"/>
                  <a:pt x="17" y="125"/>
                </a:cubicBezTo>
                <a:cubicBezTo>
                  <a:pt x="29" y="137"/>
                  <a:pt x="29" y="137"/>
                  <a:pt x="29" y="137"/>
                </a:cubicBezTo>
                <a:cubicBezTo>
                  <a:pt x="31" y="136"/>
                  <a:pt x="31" y="136"/>
                  <a:pt x="31" y="136"/>
                </a:cubicBezTo>
                <a:cubicBezTo>
                  <a:pt x="49" y="127"/>
                  <a:pt x="49" y="127"/>
                  <a:pt x="49" y="127"/>
                </a:cubicBezTo>
                <a:cubicBezTo>
                  <a:pt x="61" y="132"/>
                  <a:pt x="61" y="132"/>
                  <a:pt x="61" y="132"/>
                </a:cubicBezTo>
                <a:cubicBezTo>
                  <a:pt x="69" y="153"/>
                  <a:pt x="69" y="153"/>
                  <a:pt x="69" y="153"/>
                </a:cubicBezTo>
                <a:cubicBezTo>
                  <a:pt x="86" y="153"/>
                  <a:pt x="86" y="153"/>
                  <a:pt x="86" y="153"/>
                </a:cubicBezTo>
                <a:cubicBezTo>
                  <a:pt x="87" y="151"/>
                  <a:pt x="87" y="151"/>
                  <a:pt x="87" y="151"/>
                </a:cubicBezTo>
                <a:cubicBezTo>
                  <a:pt x="93" y="132"/>
                  <a:pt x="93" y="132"/>
                  <a:pt x="93" y="132"/>
                </a:cubicBezTo>
                <a:cubicBezTo>
                  <a:pt x="105" y="127"/>
                  <a:pt x="105" y="127"/>
                  <a:pt x="105" y="127"/>
                </a:cubicBezTo>
                <a:cubicBezTo>
                  <a:pt x="125" y="137"/>
                  <a:pt x="125" y="137"/>
                  <a:pt x="125" y="137"/>
                </a:cubicBezTo>
                <a:cubicBezTo>
                  <a:pt x="138" y="124"/>
                  <a:pt x="138" y="124"/>
                  <a:pt x="138" y="124"/>
                </a:cubicBezTo>
                <a:cubicBezTo>
                  <a:pt x="136" y="122"/>
                  <a:pt x="136" y="122"/>
                  <a:pt x="136" y="122"/>
                </a:cubicBezTo>
                <a:cubicBezTo>
                  <a:pt x="128" y="104"/>
                  <a:pt x="128" y="104"/>
                  <a:pt x="128" y="104"/>
                </a:cubicBezTo>
                <a:cubicBezTo>
                  <a:pt x="133" y="92"/>
                  <a:pt x="133" y="92"/>
                  <a:pt x="133" y="92"/>
                </a:cubicBezTo>
                <a:cubicBezTo>
                  <a:pt x="154" y="85"/>
                  <a:pt x="154" y="85"/>
                  <a:pt x="154" y="85"/>
                </a:cubicBezTo>
                <a:cubicBezTo>
                  <a:pt x="154" y="67"/>
                  <a:pt x="154" y="67"/>
                  <a:pt x="154" y="67"/>
                </a:cubicBezTo>
                <a:cubicBezTo>
                  <a:pt x="151" y="66"/>
                  <a:pt x="151" y="66"/>
                  <a:pt x="151" y="66"/>
                </a:cubicBezTo>
                <a:lnTo>
                  <a:pt x="132" y="60"/>
                </a:lnTo>
                <a:close/>
                <a:moveTo>
                  <a:pt x="77" y="116"/>
                </a:moveTo>
                <a:cubicBezTo>
                  <a:pt x="55" y="116"/>
                  <a:pt x="37" y="98"/>
                  <a:pt x="37" y="76"/>
                </a:cubicBezTo>
                <a:cubicBezTo>
                  <a:pt x="37" y="54"/>
                  <a:pt x="55" y="36"/>
                  <a:pt x="77" y="36"/>
                </a:cubicBezTo>
                <a:cubicBezTo>
                  <a:pt x="99" y="36"/>
                  <a:pt x="117" y="54"/>
                  <a:pt x="117" y="76"/>
                </a:cubicBezTo>
                <a:cubicBezTo>
                  <a:pt x="117" y="98"/>
                  <a:pt x="99" y="116"/>
                  <a:pt x="77" y="116"/>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32"/>
          <p:cNvSpPr>
            <a:spLocks noEditPoints="1"/>
          </p:cNvSpPr>
          <p:nvPr/>
        </p:nvSpPr>
        <p:spPr bwMode="auto">
          <a:xfrm>
            <a:off x="8036594" y="2194861"/>
            <a:ext cx="564935" cy="563378"/>
          </a:xfrm>
          <a:custGeom>
            <a:avLst/>
            <a:gdLst>
              <a:gd name="T0" fmla="*/ 132 w 153"/>
              <a:gd name="T1" fmla="*/ 61 h 153"/>
              <a:gd name="T2" fmla="*/ 127 w 153"/>
              <a:gd name="T3" fmla="*/ 48 h 153"/>
              <a:gd name="T4" fmla="*/ 137 w 153"/>
              <a:gd name="T5" fmla="*/ 28 h 153"/>
              <a:gd name="T6" fmla="*/ 124 w 153"/>
              <a:gd name="T7" fmla="*/ 16 h 153"/>
              <a:gd name="T8" fmla="*/ 122 w 153"/>
              <a:gd name="T9" fmla="*/ 17 h 153"/>
              <a:gd name="T10" fmla="*/ 105 w 153"/>
              <a:gd name="T11" fmla="*/ 26 h 153"/>
              <a:gd name="T12" fmla="*/ 93 w 153"/>
              <a:gd name="T13" fmla="*/ 21 h 153"/>
              <a:gd name="T14" fmla="*/ 85 w 153"/>
              <a:gd name="T15" fmla="*/ 0 h 153"/>
              <a:gd name="T16" fmla="*/ 68 w 153"/>
              <a:gd name="T17" fmla="*/ 0 h 153"/>
              <a:gd name="T18" fmla="*/ 67 w 153"/>
              <a:gd name="T19" fmla="*/ 2 h 153"/>
              <a:gd name="T20" fmla="*/ 61 w 153"/>
              <a:gd name="T21" fmla="*/ 21 h 153"/>
              <a:gd name="T22" fmla="*/ 49 w 153"/>
              <a:gd name="T23" fmla="*/ 26 h 153"/>
              <a:gd name="T24" fmla="*/ 28 w 153"/>
              <a:gd name="T25" fmla="*/ 16 h 153"/>
              <a:gd name="T26" fmla="*/ 16 w 153"/>
              <a:gd name="T27" fmla="*/ 29 h 153"/>
              <a:gd name="T28" fmla="*/ 17 w 153"/>
              <a:gd name="T29" fmla="*/ 31 h 153"/>
              <a:gd name="T30" fmla="*/ 26 w 153"/>
              <a:gd name="T31" fmla="*/ 49 h 153"/>
              <a:gd name="T32" fmla="*/ 21 w 153"/>
              <a:gd name="T33" fmla="*/ 61 h 153"/>
              <a:gd name="T34" fmla="*/ 0 w 153"/>
              <a:gd name="T35" fmla="*/ 68 h 153"/>
              <a:gd name="T36" fmla="*/ 0 w 153"/>
              <a:gd name="T37" fmla="*/ 86 h 153"/>
              <a:gd name="T38" fmla="*/ 2 w 153"/>
              <a:gd name="T39" fmla="*/ 86 h 153"/>
              <a:gd name="T40" fmla="*/ 21 w 153"/>
              <a:gd name="T41" fmla="*/ 93 h 153"/>
              <a:gd name="T42" fmla="*/ 26 w 153"/>
              <a:gd name="T43" fmla="*/ 105 h 153"/>
              <a:gd name="T44" fmla="*/ 16 w 153"/>
              <a:gd name="T45" fmla="*/ 125 h 153"/>
              <a:gd name="T46" fmla="*/ 29 w 153"/>
              <a:gd name="T47" fmla="*/ 137 h 153"/>
              <a:gd name="T48" fmla="*/ 31 w 153"/>
              <a:gd name="T49" fmla="*/ 136 h 153"/>
              <a:gd name="T50" fmla="*/ 49 w 153"/>
              <a:gd name="T51" fmla="*/ 127 h 153"/>
              <a:gd name="T52" fmla="*/ 61 w 153"/>
              <a:gd name="T53" fmla="*/ 132 h 153"/>
              <a:gd name="T54" fmla="*/ 68 w 153"/>
              <a:gd name="T55" fmla="*/ 153 h 153"/>
              <a:gd name="T56" fmla="*/ 86 w 153"/>
              <a:gd name="T57" fmla="*/ 153 h 153"/>
              <a:gd name="T58" fmla="*/ 87 w 153"/>
              <a:gd name="T59" fmla="*/ 151 h 153"/>
              <a:gd name="T60" fmla="*/ 93 w 153"/>
              <a:gd name="T61" fmla="*/ 132 h 153"/>
              <a:gd name="T62" fmla="*/ 105 w 153"/>
              <a:gd name="T63" fmla="*/ 127 h 153"/>
              <a:gd name="T64" fmla="*/ 125 w 153"/>
              <a:gd name="T65" fmla="*/ 137 h 153"/>
              <a:gd name="T66" fmla="*/ 137 w 153"/>
              <a:gd name="T67" fmla="*/ 124 h 153"/>
              <a:gd name="T68" fmla="*/ 136 w 153"/>
              <a:gd name="T69" fmla="*/ 122 h 153"/>
              <a:gd name="T70" fmla="*/ 127 w 153"/>
              <a:gd name="T71" fmla="*/ 105 h 153"/>
              <a:gd name="T72" fmla="*/ 132 w 153"/>
              <a:gd name="T73" fmla="*/ 92 h 153"/>
              <a:gd name="T74" fmla="*/ 153 w 153"/>
              <a:gd name="T75" fmla="*/ 85 h 153"/>
              <a:gd name="T76" fmla="*/ 153 w 153"/>
              <a:gd name="T77" fmla="*/ 67 h 153"/>
              <a:gd name="T78" fmla="*/ 151 w 153"/>
              <a:gd name="T79" fmla="*/ 67 h 153"/>
              <a:gd name="T80" fmla="*/ 132 w 153"/>
              <a:gd name="T81" fmla="*/ 61 h 153"/>
              <a:gd name="T82" fmla="*/ 77 w 153"/>
              <a:gd name="T83" fmla="*/ 117 h 153"/>
              <a:gd name="T84" fmla="*/ 37 w 153"/>
              <a:gd name="T85" fmla="*/ 77 h 153"/>
              <a:gd name="T86" fmla="*/ 77 w 153"/>
              <a:gd name="T87" fmla="*/ 37 h 153"/>
              <a:gd name="T88" fmla="*/ 117 w 153"/>
              <a:gd name="T89" fmla="*/ 77 h 153"/>
              <a:gd name="T90" fmla="*/ 77 w 153"/>
              <a:gd name="T91"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53">
                <a:moveTo>
                  <a:pt x="132" y="61"/>
                </a:moveTo>
                <a:cubicBezTo>
                  <a:pt x="127" y="48"/>
                  <a:pt x="127" y="48"/>
                  <a:pt x="127" y="48"/>
                </a:cubicBezTo>
                <a:cubicBezTo>
                  <a:pt x="137" y="28"/>
                  <a:pt x="137" y="28"/>
                  <a:pt x="137" y="28"/>
                </a:cubicBezTo>
                <a:cubicBezTo>
                  <a:pt x="124" y="16"/>
                  <a:pt x="124" y="16"/>
                  <a:pt x="124" y="16"/>
                </a:cubicBezTo>
                <a:cubicBezTo>
                  <a:pt x="122" y="17"/>
                  <a:pt x="122" y="17"/>
                  <a:pt x="122" y="17"/>
                </a:cubicBezTo>
                <a:cubicBezTo>
                  <a:pt x="105" y="26"/>
                  <a:pt x="105" y="26"/>
                  <a:pt x="105" y="26"/>
                </a:cubicBezTo>
                <a:cubicBezTo>
                  <a:pt x="93" y="21"/>
                  <a:pt x="93" y="21"/>
                  <a:pt x="93" y="21"/>
                </a:cubicBezTo>
                <a:cubicBezTo>
                  <a:pt x="85" y="0"/>
                  <a:pt x="85" y="0"/>
                  <a:pt x="85" y="0"/>
                </a:cubicBezTo>
                <a:cubicBezTo>
                  <a:pt x="68" y="0"/>
                  <a:pt x="68" y="0"/>
                  <a:pt x="68" y="0"/>
                </a:cubicBezTo>
                <a:cubicBezTo>
                  <a:pt x="67" y="2"/>
                  <a:pt x="67" y="2"/>
                  <a:pt x="67" y="2"/>
                </a:cubicBezTo>
                <a:cubicBezTo>
                  <a:pt x="61" y="21"/>
                  <a:pt x="61" y="21"/>
                  <a:pt x="61" y="21"/>
                </a:cubicBezTo>
                <a:cubicBezTo>
                  <a:pt x="49" y="26"/>
                  <a:pt x="49" y="26"/>
                  <a:pt x="49" y="26"/>
                </a:cubicBezTo>
                <a:cubicBezTo>
                  <a:pt x="28" y="16"/>
                  <a:pt x="28" y="16"/>
                  <a:pt x="28" y="16"/>
                </a:cubicBezTo>
                <a:cubicBezTo>
                  <a:pt x="16" y="29"/>
                  <a:pt x="16" y="29"/>
                  <a:pt x="16" y="29"/>
                </a:cubicBezTo>
                <a:cubicBezTo>
                  <a:pt x="17" y="31"/>
                  <a:pt x="17" y="31"/>
                  <a:pt x="17" y="31"/>
                </a:cubicBezTo>
                <a:cubicBezTo>
                  <a:pt x="26" y="49"/>
                  <a:pt x="26" y="49"/>
                  <a:pt x="26" y="49"/>
                </a:cubicBezTo>
                <a:cubicBezTo>
                  <a:pt x="21" y="61"/>
                  <a:pt x="21" y="61"/>
                  <a:pt x="21" y="61"/>
                </a:cubicBezTo>
                <a:cubicBezTo>
                  <a:pt x="0" y="68"/>
                  <a:pt x="0" y="68"/>
                  <a:pt x="0" y="68"/>
                </a:cubicBezTo>
                <a:cubicBezTo>
                  <a:pt x="0" y="86"/>
                  <a:pt x="0" y="86"/>
                  <a:pt x="0" y="86"/>
                </a:cubicBezTo>
                <a:cubicBezTo>
                  <a:pt x="2" y="86"/>
                  <a:pt x="2" y="86"/>
                  <a:pt x="2" y="86"/>
                </a:cubicBezTo>
                <a:cubicBezTo>
                  <a:pt x="21" y="93"/>
                  <a:pt x="21" y="93"/>
                  <a:pt x="21" y="93"/>
                </a:cubicBezTo>
                <a:cubicBezTo>
                  <a:pt x="26" y="105"/>
                  <a:pt x="26" y="105"/>
                  <a:pt x="26" y="105"/>
                </a:cubicBezTo>
                <a:cubicBezTo>
                  <a:pt x="16" y="125"/>
                  <a:pt x="16" y="125"/>
                  <a:pt x="16" y="125"/>
                </a:cubicBezTo>
                <a:cubicBezTo>
                  <a:pt x="29" y="137"/>
                  <a:pt x="29" y="137"/>
                  <a:pt x="29" y="137"/>
                </a:cubicBezTo>
                <a:cubicBezTo>
                  <a:pt x="31" y="136"/>
                  <a:pt x="31" y="136"/>
                  <a:pt x="31" y="136"/>
                </a:cubicBezTo>
                <a:cubicBezTo>
                  <a:pt x="49" y="127"/>
                  <a:pt x="49" y="127"/>
                  <a:pt x="49" y="127"/>
                </a:cubicBezTo>
                <a:cubicBezTo>
                  <a:pt x="61" y="132"/>
                  <a:pt x="61" y="132"/>
                  <a:pt x="61" y="132"/>
                </a:cubicBezTo>
                <a:cubicBezTo>
                  <a:pt x="68" y="153"/>
                  <a:pt x="68" y="153"/>
                  <a:pt x="68" y="153"/>
                </a:cubicBezTo>
                <a:cubicBezTo>
                  <a:pt x="86" y="153"/>
                  <a:pt x="86" y="153"/>
                  <a:pt x="86" y="153"/>
                </a:cubicBezTo>
                <a:cubicBezTo>
                  <a:pt x="87" y="151"/>
                  <a:pt x="87" y="151"/>
                  <a:pt x="87" y="151"/>
                </a:cubicBezTo>
                <a:cubicBezTo>
                  <a:pt x="93" y="132"/>
                  <a:pt x="93" y="132"/>
                  <a:pt x="93" y="132"/>
                </a:cubicBezTo>
                <a:cubicBezTo>
                  <a:pt x="105" y="127"/>
                  <a:pt x="105" y="127"/>
                  <a:pt x="105" y="127"/>
                </a:cubicBezTo>
                <a:cubicBezTo>
                  <a:pt x="125" y="137"/>
                  <a:pt x="125" y="137"/>
                  <a:pt x="125" y="137"/>
                </a:cubicBezTo>
                <a:cubicBezTo>
                  <a:pt x="137" y="124"/>
                  <a:pt x="137" y="124"/>
                  <a:pt x="137" y="124"/>
                </a:cubicBezTo>
                <a:cubicBezTo>
                  <a:pt x="136" y="122"/>
                  <a:pt x="136" y="122"/>
                  <a:pt x="136" y="122"/>
                </a:cubicBezTo>
                <a:cubicBezTo>
                  <a:pt x="127" y="105"/>
                  <a:pt x="127" y="105"/>
                  <a:pt x="127" y="105"/>
                </a:cubicBezTo>
                <a:cubicBezTo>
                  <a:pt x="132" y="92"/>
                  <a:pt x="132" y="92"/>
                  <a:pt x="132" y="92"/>
                </a:cubicBezTo>
                <a:cubicBezTo>
                  <a:pt x="153" y="85"/>
                  <a:pt x="153" y="85"/>
                  <a:pt x="153" y="85"/>
                </a:cubicBezTo>
                <a:cubicBezTo>
                  <a:pt x="153" y="67"/>
                  <a:pt x="153" y="67"/>
                  <a:pt x="153" y="67"/>
                </a:cubicBezTo>
                <a:cubicBezTo>
                  <a:pt x="151" y="67"/>
                  <a:pt x="151" y="67"/>
                  <a:pt x="151" y="67"/>
                </a:cubicBezTo>
                <a:lnTo>
                  <a:pt x="132" y="61"/>
                </a:lnTo>
                <a:close/>
                <a:moveTo>
                  <a:pt x="77" y="117"/>
                </a:moveTo>
                <a:cubicBezTo>
                  <a:pt x="55" y="117"/>
                  <a:pt x="37" y="99"/>
                  <a:pt x="37" y="77"/>
                </a:cubicBezTo>
                <a:cubicBezTo>
                  <a:pt x="37" y="54"/>
                  <a:pt x="55" y="37"/>
                  <a:pt x="77" y="37"/>
                </a:cubicBezTo>
                <a:cubicBezTo>
                  <a:pt x="99" y="37"/>
                  <a:pt x="117" y="54"/>
                  <a:pt x="117" y="77"/>
                </a:cubicBezTo>
                <a:cubicBezTo>
                  <a:pt x="117" y="99"/>
                  <a:pt x="99" y="117"/>
                  <a:pt x="77" y="117"/>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Rectangle 33"/>
          <p:cNvSpPr>
            <a:spLocks noChangeArrowheads="1"/>
          </p:cNvSpPr>
          <p:nvPr/>
        </p:nvSpPr>
        <p:spPr bwMode="auto">
          <a:xfrm>
            <a:off x="5646128" y="4095094"/>
            <a:ext cx="66921" cy="361060"/>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Rectangle 34"/>
          <p:cNvSpPr>
            <a:spLocks noChangeArrowheads="1"/>
          </p:cNvSpPr>
          <p:nvPr/>
        </p:nvSpPr>
        <p:spPr bwMode="auto">
          <a:xfrm>
            <a:off x="5750400" y="4095094"/>
            <a:ext cx="70034" cy="361060"/>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Rectangle 35"/>
          <p:cNvSpPr>
            <a:spLocks noChangeArrowheads="1"/>
          </p:cNvSpPr>
          <p:nvPr/>
        </p:nvSpPr>
        <p:spPr bwMode="auto">
          <a:xfrm>
            <a:off x="5853115" y="3917678"/>
            <a:ext cx="70034" cy="53847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Rectangle 36"/>
          <p:cNvSpPr>
            <a:spLocks noChangeArrowheads="1"/>
          </p:cNvSpPr>
          <p:nvPr/>
        </p:nvSpPr>
        <p:spPr bwMode="auto">
          <a:xfrm>
            <a:off x="5955831" y="4012610"/>
            <a:ext cx="70034" cy="443544"/>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Rectangle 37"/>
          <p:cNvSpPr>
            <a:spLocks noChangeArrowheads="1"/>
          </p:cNvSpPr>
          <p:nvPr/>
        </p:nvSpPr>
        <p:spPr bwMode="auto">
          <a:xfrm>
            <a:off x="6063214" y="3842976"/>
            <a:ext cx="70034" cy="61317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Rectangle 38"/>
          <p:cNvSpPr>
            <a:spLocks noChangeArrowheads="1"/>
          </p:cNvSpPr>
          <p:nvPr/>
        </p:nvSpPr>
        <p:spPr bwMode="auto">
          <a:xfrm>
            <a:off x="6165930" y="3917678"/>
            <a:ext cx="70034" cy="53847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Rectangle 39"/>
          <p:cNvSpPr>
            <a:spLocks noChangeArrowheads="1"/>
          </p:cNvSpPr>
          <p:nvPr/>
        </p:nvSpPr>
        <p:spPr bwMode="auto">
          <a:xfrm>
            <a:off x="6268645" y="3995492"/>
            <a:ext cx="70034" cy="460663"/>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Rectangle 40"/>
          <p:cNvSpPr>
            <a:spLocks noChangeArrowheads="1"/>
          </p:cNvSpPr>
          <p:nvPr/>
        </p:nvSpPr>
        <p:spPr bwMode="auto">
          <a:xfrm>
            <a:off x="6376030" y="3855426"/>
            <a:ext cx="66921" cy="60072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Rectangle 41"/>
          <p:cNvSpPr>
            <a:spLocks noChangeArrowheads="1"/>
          </p:cNvSpPr>
          <p:nvPr/>
        </p:nvSpPr>
        <p:spPr bwMode="auto">
          <a:xfrm>
            <a:off x="6478745" y="3909896"/>
            <a:ext cx="70034" cy="54625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Rectangle 42"/>
          <p:cNvSpPr>
            <a:spLocks noChangeArrowheads="1"/>
          </p:cNvSpPr>
          <p:nvPr/>
        </p:nvSpPr>
        <p:spPr bwMode="auto">
          <a:xfrm>
            <a:off x="6583016" y="3696683"/>
            <a:ext cx="70034" cy="759471"/>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Freeform 43"/>
          <p:cNvSpPr>
            <a:spLocks/>
          </p:cNvSpPr>
          <p:nvPr/>
        </p:nvSpPr>
        <p:spPr bwMode="auto">
          <a:xfrm>
            <a:off x="5734838" y="2370722"/>
            <a:ext cx="824835" cy="827948"/>
          </a:xfrm>
          <a:custGeom>
            <a:avLst/>
            <a:gdLst>
              <a:gd name="T0" fmla="*/ 112 w 224"/>
              <a:gd name="T1" fmla="*/ 177 h 224"/>
              <a:gd name="T2" fmla="*/ 48 w 224"/>
              <a:gd name="T3" fmla="*/ 112 h 224"/>
              <a:gd name="T4" fmla="*/ 112 w 224"/>
              <a:gd name="T5" fmla="*/ 47 h 224"/>
              <a:gd name="T6" fmla="*/ 112 w 224"/>
              <a:gd name="T7" fmla="*/ 0 h 224"/>
              <a:gd name="T8" fmla="*/ 0 w 224"/>
              <a:gd name="T9" fmla="*/ 112 h 224"/>
              <a:gd name="T10" fmla="*/ 112 w 224"/>
              <a:gd name="T11" fmla="*/ 224 h 224"/>
              <a:gd name="T12" fmla="*/ 224 w 224"/>
              <a:gd name="T13" fmla="*/ 112 h 224"/>
              <a:gd name="T14" fmla="*/ 177 w 224"/>
              <a:gd name="T15" fmla="*/ 112 h 224"/>
              <a:gd name="T16" fmla="*/ 112 w 224"/>
              <a:gd name="T17" fmla="*/ 17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4">
                <a:moveTo>
                  <a:pt x="112" y="177"/>
                </a:moveTo>
                <a:cubicBezTo>
                  <a:pt x="77" y="177"/>
                  <a:pt x="48" y="148"/>
                  <a:pt x="48" y="112"/>
                </a:cubicBezTo>
                <a:cubicBezTo>
                  <a:pt x="48" y="76"/>
                  <a:pt x="77" y="47"/>
                  <a:pt x="112" y="47"/>
                </a:cubicBezTo>
                <a:cubicBezTo>
                  <a:pt x="112" y="0"/>
                  <a:pt x="112" y="0"/>
                  <a:pt x="112" y="0"/>
                </a:cubicBezTo>
                <a:cubicBezTo>
                  <a:pt x="51" y="0"/>
                  <a:pt x="0" y="50"/>
                  <a:pt x="0" y="112"/>
                </a:cubicBezTo>
                <a:cubicBezTo>
                  <a:pt x="0" y="174"/>
                  <a:pt x="51" y="224"/>
                  <a:pt x="112" y="224"/>
                </a:cubicBezTo>
                <a:cubicBezTo>
                  <a:pt x="174" y="224"/>
                  <a:pt x="224" y="174"/>
                  <a:pt x="224" y="112"/>
                </a:cubicBezTo>
                <a:cubicBezTo>
                  <a:pt x="177" y="112"/>
                  <a:pt x="177" y="112"/>
                  <a:pt x="177" y="112"/>
                </a:cubicBezTo>
                <a:cubicBezTo>
                  <a:pt x="177" y="148"/>
                  <a:pt x="148" y="177"/>
                  <a:pt x="112" y="177"/>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 name="Freeform 44"/>
          <p:cNvSpPr>
            <a:spLocks noEditPoints="1"/>
          </p:cNvSpPr>
          <p:nvPr/>
        </p:nvSpPr>
        <p:spPr bwMode="auto">
          <a:xfrm>
            <a:off x="6147254" y="2370722"/>
            <a:ext cx="412418" cy="413974"/>
          </a:xfrm>
          <a:custGeom>
            <a:avLst/>
            <a:gdLst>
              <a:gd name="T0" fmla="*/ 7 w 112"/>
              <a:gd name="T1" fmla="*/ 7 h 112"/>
              <a:gd name="T2" fmla="*/ 105 w 112"/>
              <a:gd name="T3" fmla="*/ 105 h 112"/>
              <a:gd name="T4" fmla="*/ 71 w 112"/>
              <a:gd name="T5" fmla="*/ 105 h 112"/>
              <a:gd name="T6" fmla="*/ 7 w 112"/>
              <a:gd name="T7" fmla="*/ 41 h 112"/>
              <a:gd name="T8" fmla="*/ 7 w 112"/>
              <a:gd name="T9" fmla="*/ 7 h 112"/>
              <a:gd name="T10" fmla="*/ 0 w 112"/>
              <a:gd name="T11" fmla="*/ 0 h 112"/>
              <a:gd name="T12" fmla="*/ 0 w 112"/>
              <a:gd name="T13" fmla="*/ 47 h 112"/>
              <a:gd name="T14" fmla="*/ 65 w 112"/>
              <a:gd name="T15" fmla="*/ 112 h 112"/>
              <a:gd name="T16" fmla="*/ 112 w 112"/>
              <a:gd name="T17" fmla="*/ 112 h 112"/>
              <a:gd name="T18" fmla="*/ 0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7" y="7"/>
                </a:moveTo>
                <a:cubicBezTo>
                  <a:pt x="60" y="10"/>
                  <a:pt x="102" y="53"/>
                  <a:pt x="105" y="105"/>
                </a:cubicBezTo>
                <a:cubicBezTo>
                  <a:pt x="71" y="105"/>
                  <a:pt x="71" y="105"/>
                  <a:pt x="71" y="105"/>
                </a:cubicBezTo>
                <a:cubicBezTo>
                  <a:pt x="68" y="71"/>
                  <a:pt x="41" y="44"/>
                  <a:pt x="7" y="41"/>
                </a:cubicBezTo>
                <a:cubicBezTo>
                  <a:pt x="7" y="7"/>
                  <a:pt x="7" y="7"/>
                  <a:pt x="7" y="7"/>
                </a:cubicBezTo>
                <a:moveTo>
                  <a:pt x="0" y="0"/>
                </a:moveTo>
                <a:cubicBezTo>
                  <a:pt x="0" y="47"/>
                  <a:pt x="0" y="47"/>
                  <a:pt x="0" y="47"/>
                </a:cubicBezTo>
                <a:cubicBezTo>
                  <a:pt x="36" y="47"/>
                  <a:pt x="65" y="76"/>
                  <a:pt x="65" y="112"/>
                </a:cubicBezTo>
                <a:cubicBezTo>
                  <a:pt x="112" y="112"/>
                  <a:pt x="112" y="112"/>
                  <a:pt x="112" y="112"/>
                </a:cubicBezTo>
                <a:cubicBezTo>
                  <a:pt x="112" y="50"/>
                  <a:pt x="62" y="0"/>
                  <a:pt x="0" y="0"/>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5" name="Group 54"/>
          <p:cNvGrpSpPr/>
          <p:nvPr/>
        </p:nvGrpSpPr>
        <p:grpSpPr>
          <a:xfrm>
            <a:off x="9676944" y="-1570"/>
            <a:ext cx="2206737" cy="506944"/>
            <a:chOff x="9870986" y="-2098"/>
            <a:chExt cx="2250987" cy="517109"/>
          </a:xfrm>
        </p:grpSpPr>
        <p:sp>
          <p:nvSpPr>
            <p:cNvPr id="56" name="Rectangle 55"/>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1044894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11026905" y="-2098"/>
              <a:ext cx="517109" cy="517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26"/>
            <p:cNvGrpSpPr>
              <a:grpSpLocks noChangeAspect="1"/>
            </p:cNvGrpSpPr>
            <p:nvPr/>
          </p:nvGrpSpPr>
          <p:grpSpPr bwMode="auto">
            <a:xfrm>
              <a:off x="11697850" y="92121"/>
              <a:ext cx="329400" cy="334860"/>
              <a:chOff x="2229" y="853"/>
              <a:chExt cx="2654" cy="2698"/>
            </a:xfrm>
            <a:solidFill>
              <a:schemeClr val="bg1"/>
            </a:solidFill>
          </p:grpSpPr>
          <p:sp>
            <p:nvSpPr>
              <p:cNvPr id="77"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1" name="Group 12"/>
            <p:cNvGrpSpPr>
              <a:grpSpLocks noChangeAspect="1"/>
            </p:cNvGrpSpPr>
            <p:nvPr/>
          </p:nvGrpSpPr>
          <p:grpSpPr bwMode="auto">
            <a:xfrm>
              <a:off x="9976903" y="67192"/>
              <a:ext cx="300702" cy="371266"/>
              <a:chOff x="505" y="-295"/>
              <a:chExt cx="2625" cy="3241"/>
            </a:xfrm>
            <a:solidFill>
              <a:schemeClr val="bg1"/>
            </a:solidFill>
          </p:grpSpPr>
          <p:sp>
            <p:nvSpPr>
              <p:cNvPr id="71" name="Freeform 70"/>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71"/>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72"/>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73"/>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4" name="Group 113"/>
          <p:cNvGrpSpPr/>
          <p:nvPr/>
        </p:nvGrpSpPr>
        <p:grpSpPr>
          <a:xfrm>
            <a:off x="10404993" y="77561"/>
            <a:ext cx="174875" cy="337934"/>
            <a:chOff x="10613634" y="78620"/>
            <a:chExt cx="178382" cy="344710"/>
          </a:xfrm>
        </p:grpSpPr>
        <p:pic>
          <p:nvPicPr>
            <p:cNvPr id="115" name="Picture 114"/>
            <p:cNvPicPr>
              <a:picLocks noChangeAspect="1"/>
            </p:cNvPicPr>
            <p:nvPr/>
          </p:nvPicPr>
          <p:blipFill>
            <a:blip r:embed="rId3"/>
            <a:stretch>
              <a:fillRect/>
            </a:stretch>
          </p:blipFill>
          <p:spPr>
            <a:xfrm>
              <a:off x="10613634" y="78620"/>
              <a:ext cx="178382" cy="344710"/>
            </a:xfrm>
            <a:prstGeom prst="rect">
              <a:avLst/>
            </a:prstGeom>
          </p:spPr>
        </p:pic>
        <p:sp>
          <p:nvSpPr>
            <p:cNvPr id="116"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17" name="Group 116"/>
          <p:cNvGrpSpPr/>
          <p:nvPr/>
        </p:nvGrpSpPr>
        <p:grpSpPr>
          <a:xfrm>
            <a:off x="10939640" y="64456"/>
            <a:ext cx="272821" cy="349569"/>
            <a:chOff x="11159002" y="65251"/>
            <a:chExt cx="278292" cy="356579"/>
          </a:xfrm>
        </p:grpSpPr>
        <p:grpSp>
          <p:nvGrpSpPr>
            <p:cNvPr id="118" name="Group 4"/>
            <p:cNvGrpSpPr>
              <a:grpSpLocks noChangeAspect="1"/>
            </p:cNvGrpSpPr>
            <p:nvPr/>
          </p:nvGrpSpPr>
          <p:grpSpPr bwMode="auto">
            <a:xfrm>
              <a:off x="11159002" y="65251"/>
              <a:ext cx="278292" cy="335966"/>
              <a:chOff x="2882" y="887"/>
              <a:chExt cx="2070" cy="2499"/>
            </a:xfrm>
            <a:solidFill>
              <a:schemeClr val="bg1"/>
            </a:solidFill>
          </p:grpSpPr>
          <p:sp>
            <p:nvSpPr>
              <p:cNvPr id="120" name="Freeform 119"/>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120"/>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121"/>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122"/>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19" name="Picture 118"/>
            <p:cNvPicPr>
              <a:picLocks noChangeAspect="1"/>
            </p:cNvPicPr>
            <p:nvPr/>
          </p:nvPicPr>
          <p:blipFill>
            <a:blip r:embed="rId3"/>
            <a:stretch>
              <a:fillRect/>
            </a:stretch>
          </p:blipFill>
          <p:spPr>
            <a:xfrm rot="5400000">
              <a:off x="11242768" y="256877"/>
              <a:ext cx="112503" cy="217404"/>
            </a:xfrm>
            <a:prstGeom prst="rect">
              <a:avLst/>
            </a:prstGeom>
          </p:spPr>
        </p:pic>
      </p:grpSp>
      <p:grpSp>
        <p:nvGrpSpPr>
          <p:cNvPr id="4" name="Group 3"/>
          <p:cNvGrpSpPr/>
          <p:nvPr/>
        </p:nvGrpSpPr>
        <p:grpSpPr>
          <a:xfrm>
            <a:off x="752705" y="5325754"/>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24" name="Group 123"/>
          <p:cNvGrpSpPr/>
          <p:nvPr/>
        </p:nvGrpSpPr>
        <p:grpSpPr>
          <a:xfrm>
            <a:off x="1647452" y="5535590"/>
            <a:ext cx="661099" cy="869919"/>
            <a:chOff x="5246800" y="4973906"/>
            <a:chExt cx="1060450" cy="1395413"/>
          </a:xfrm>
        </p:grpSpPr>
        <p:sp>
          <p:nvSpPr>
            <p:cNvPr id="12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561616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Protection &amp; Privacy </a:t>
            </a:r>
            <a:endParaRPr lang="en-US" dirty="0"/>
          </a:p>
        </p:txBody>
      </p:sp>
      <p:sp>
        <p:nvSpPr>
          <p:cNvPr id="3" name="Freeform 7"/>
          <p:cNvSpPr>
            <a:spLocks/>
          </p:cNvSpPr>
          <p:nvPr/>
        </p:nvSpPr>
        <p:spPr bwMode="auto">
          <a:xfrm>
            <a:off x="8337063"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54063"/>
            <a:ext cx="3829914" cy="383272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smtClean="0">
                <a:solidFill>
                  <a:srgbClr val="505050"/>
                </a:solidFill>
                <a:latin typeface="Segoe UI Light"/>
              </a:rPr>
              <a:t>Like all Azure </a:t>
            </a:r>
            <a:r>
              <a:rPr lang="en-US" sz="1765" dirty="0">
                <a:solidFill>
                  <a:srgbClr val="505050"/>
                </a:solidFill>
                <a:latin typeface="Segoe UI Light"/>
              </a:rPr>
              <a:t>services, Mobile Engagement does not share or sell information derived from customers’ property</a:t>
            </a:r>
          </a:p>
          <a:p>
            <a:pPr marL="0" indent="0" defTabSz="914367">
              <a:spcBef>
                <a:spcPts val="1568"/>
              </a:spcBef>
              <a:buNone/>
            </a:pPr>
            <a:r>
              <a:rPr lang="en-US" sz="1765" dirty="0">
                <a:solidFill>
                  <a:srgbClr val="505050"/>
                </a:solidFill>
                <a:latin typeface="Segoe UI Light"/>
              </a:rPr>
              <a:t>Microsoft’s longstanding commitment to privacy is an integral part of our product and service lifecycle</a:t>
            </a:r>
          </a:p>
          <a:p>
            <a:pPr marL="0" indent="0" defTabSz="914367">
              <a:spcBef>
                <a:spcPts val="1568"/>
              </a:spcBef>
              <a:buNone/>
            </a:pPr>
            <a:r>
              <a:rPr lang="en-US" sz="1765" dirty="0">
                <a:solidFill>
                  <a:srgbClr val="505050"/>
                </a:solidFill>
                <a:latin typeface="Segoe UI Light"/>
              </a:rPr>
              <a:t>We work to be transparent in our privacy practices, offer meaningful privacy choices, and manage the data we store responsibly </a:t>
            </a:r>
          </a:p>
        </p:txBody>
      </p:sp>
      <p:sp>
        <p:nvSpPr>
          <p:cNvPr id="15" name="Freeform 9"/>
          <p:cNvSpPr>
            <a:spLocks noEditPoints="1"/>
          </p:cNvSpPr>
          <p:nvPr/>
        </p:nvSpPr>
        <p:spPr bwMode="black">
          <a:xfrm>
            <a:off x="469443" y="152109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66379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3601149"/>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9" name="AutoShape 8"/>
          <p:cNvSpPr>
            <a:spLocks noChangeAspect="1" noChangeArrowheads="1" noTextEdit="1"/>
          </p:cNvSpPr>
          <p:nvPr/>
        </p:nvSpPr>
        <p:spPr bwMode="auto">
          <a:xfrm>
            <a:off x="5166044" y="2043901"/>
            <a:ext cx="5459476" cy="2636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10"/>
          <p:cNvSpPr>
            <a:spLocks/>
          </p:cNvSpPr>
          <p:nvPr/>
        </p:nvSpPr>
        <p:spPr bwMode="auto">
          <a:xfrm>
            <a:off x="5622202" y="4096652"/>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4 w 38"/>
              <a:gd name="T11" fmla="*/ 12 h 67"/>
              <a:gd name="T12" fmla="*/ 14 w 38"/>
              <a:gd name="T13" fmla="*/ 26 h 67"/>
              <a:gd name="T14" fmla="*/ 36 w 38"/>
              <a:gd name="T15" fmla="*/ 26 h 67"/>
              <a:gd name="T16" fmla="*/ 36 w 38"/>
              <a:gd name="T17" fmla="*/ 38 h 67"/>
              <a:gd name="T18" fmla="*/ 14 w 38"/>
              <a:gd name="T19" fmla="*/ 38 h 67"/>
              <a:gd name="T20" fmla="*/ 14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4" y="12"/>
                </a:lnTo>
                <a:lnTo>
                  <a:pt x="14" y="26"/>
                </a:lnTo>
                <a:lnTo>
                  <a:pt x="36" y="26"/>
                </a:lnTo>
                <a:lnTo>
                  <a:pt x="36" y="38"/>
                </a:lnTo>
                <a:lnTo>
                  <a:pt x="14" y="38"/>
                </a:lnTo>
                <a:lnTo>
                  <a:pt x="14" y="55"/>
                </a:lnTo>
                <a:lnTo>
                  <a:pt x="38" y="55"/>
                </a:lnTo>
                <a:lnTo>
                  <a:pt x="38"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11"/>
          <p:cNvSpPr>
            <a:spLocks/>
          </p:cNvSpPr>
          <p:nvPr/>
        </p:nvSpPr>
        <p:spPr bwMode="auto">
          <a:xfrm>
            <a:off x="5703129" y="4096652"/>
            <a:ext cx="91822" cy="104272"/>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12"/>
          <p:cNvSpPr>
            <a:spLocks/>
          </p:cNvSpPr>
          <p:nvPr/>
        </p:nvSpPr>
        <p:spPr bwMode="auto">
          <a:xfrm>
            <a:off x="5818295" y="4093538"/>
            <a:ext cx="80927" cy="107385"/>
          </a:xfrm>
          <a:custGeom>
            <a:avLst/>
            <a:gdLst>
              <a:gd name="T0" fmla="*/ 22 w 22"/>
              <a:gd name="T1" fmla="*/ 28 h 29"/>
              <a:gd name="T2" fmla="*/ 14 w 22"/>
              <a:gd name="T3" fmla="*/ 29 h 29"/>
              <a:gd name="T4" fmla="*/ 6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6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8" y="29"/>
                  <a:pt x="6" y="27"/>
                </a:cubicBezTo>
                <a:cubicBezTo>
                  <a:pt x="4" y="26"/>
                  <a:pt x="3" y="25"/>
                  <a:pt x="2" y="23"/>
                </a:cubicBezTo>
                <a:cubicBezTo>
                  <a:pt x="0" y="21"/>
                  <a:pt x="0" y="18"/>
                  <a:pt x="0" y="15"/>
                </a:cubicBezTo>
                <a:cubicBezTo>
                  <a:pt x="0" y="12"/>
                  <a:pt x="0" y="10"/>
                  <a:pt x="2" y="7"/>
                </a:cubicBezTo>
                <a:cubicBezTo>
                  <a:pt x="3" y="5"/>
                  <a:pt x="5" y="3"/>
                  <a:pt x="7" y="2"/>
                </a:cubicBezTo>
                <a:cubicBezTo>
                  <a:pt x="9" y="1"/>
                  <a:pt x="12" y="0"/>
                  <a:pt x="15" y="0"/>
                </a:cubicBezTo>
                <a:cubicBezTo>
                  <a:pt x="17" y="0"/>
                  <a:pt x="20" y="1"/>
                  <a:pt x="22" y="1"/>
                </a:cubicBezTo>
                <a:cubicBezTo>
                  <a:pt x="22" y="7"/>
                  <a:pt x="22" y="7"/>
                  <a:pt x="22" y="7"/>
                </a:cubicBezTo>
                <a:cubicBezTo>
                  <a:pt x="20" y="6"/>
                  <a:pt x="18" y="6"/>
                  <a:pt x="15" y="6"/>
                </a:cubicBezTo>
                <a:cubicBezTo>
                  <a:pt x="13" y="6"/>
                  <a:pt x="10" y="6"/>
                  <a:pt x="9" y="8"/>
                </a:cubicBezTo>
                <a:cubicBezTo>
                  <a:pt x="7" y="10"/>
                  <a:pt x="6" y="12"/>
                  <a:pt x="6" y="15"/>
                </a:cubicBezTo>
                <a:cubicBezTo>
                  <a:pt x="6" y="18"/>
                  <a:pt x="7" y="20"/>
                  <a:pt x="9" y="21"/>
                </a:cubicBezTo>
                <a:cubicBezTo>
                  <a:pt x="10" y="23"/>
                  <a:pt x="12" y="24"/>
                  <a:pt x="15" y="24"/>
                </a:cubicBezTo>
                <a:cubicBezTo>
                  <a:pt x="17"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13"/>
          <p:cNvSpPr>
            <a:spLocks noEditPoints="1"/>
          </p:cNvSpPr>
          <p:nvPr/>
        </p:nvSpPr>
        <p:spPr bwMode="auto">
          <a:xfrm>
            <a:off x="5921010" y="4096652"/>
            <a:ext cx="76259" cy="104272"/>
          </a:xfrm>
          <a:custGeom>
            <a:avLst/>
            <a:gdLst>
              <a:gd name="T0" fmla="*/ 21 w 21"/>
              <a:gd name="T1" fmla="*/ 28 h 28"/>
              <a:gd name="T2" fmla="*/ 14 w 21"/>
              <a:gd name="T3" fmla="*/ 28 h 28"/>
              <a:gd name="T4" fmla="*/ 11 w 21"/>
              <a:gd name="T5" fmla="*/ 20 h 28"/>
              <a:gd name="T6" fmla="*/ 7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3 w 21"/>
              <a:gd name="T23" fmla="*/ 15 h 28"/>
              <a:gd name="T24" fmla="*/ 13 w 21"/>
              <a:gd name="T25" fmla="*/ 15 h 28"/>
              <a:gd name="T26" fmla="*/ 17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7"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6" y="0"/>
                  <a:pt x="20" y="2"/>
                  <a:pt x="20" y="7"/>
                </a:cubicBezTo>
                <a:cubicBezTo>
                  <a:pt x="20" y="9"/>
                  <a:pt x="19" y="11"/>
                  <a:pt x="18" y="12"/>
                </a:cubicBezTo>
                <a:cubicBezTo>
                  <a:pt x="17" y="14"/>
                  <a:pt x="15" y="14"/>
                  <a:pt x="13" y="15"/>
                </a:cubicBezTo>
                <a:cubicBezTo>
                  <a:pt x="13" y="15"/>
                  <a:pt x="13" y="15"/>
                  <a:pt x="13" y="15"/>
                </a:cubicBezTo>
                <a:cubicBezTo>
                  <a:pt x="15" y="16"/>
                  <a:pt x="16" y="17"/>
                  <a:pt x="17"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4"/>
          <p:cNvSpPr>
            <a:spLocks/>
          </p:cNvSpPr>
          <p:nvPr/>
        </p:nvSpPr>
        <p:spPr bwMode="auto">
          <a:xfrm>
            <a:off x="6005050" y="4096652"/>
            <a:ext cx="88709"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15"/>
          <p:cNvSpPr>
            <a:spLocks noEditPoints="1"/>
          </p:cNvSpPr>
          <p:nvPr/>
        </p:nvSpPr>
        <p:spPr bwMode="auto">
          <a:xfrm>
            <a:off x="6109321" y="4096652"/>
            <a:ext cx="76259" cy="104272"/>
          </a:xfrm>
          <a:custGeom>
            <a:avLst/>
            <a:gdLst>
              <a:gd name="T0" fmla="*/ 21 w 21"/>
              <a:gd name="T1" fmla="*/ 9 h 28"/>
              <a:gd name="T2" fmla="*/ 19 w 21"/>
              <a:gd name="T3" fmla="*/ 14 h 28"/>
              <a:gd name="T4" fmla="*/ 15 w 21"/>
              <a:gd name="T5" fmla="*/ 17 h 28"/>
              <a:gd name="T6" fmla="*/ 10 w 21"/>
              <a:gd name="T7" fmla="*/ 18 h 28"/>
              <a:gd name="T8" fmla="*/ 7 w 21"/>
              <a:gd name="T9" fmla="*/ 18 h 28"/>
              <a:gd name="T10" fmla="*/ 7 w 21"/>
              <a:gd name="T11" fmla="*/ 28 h 28"/>
              <a:gd name="T12" fmla="*/ 0 w 21"/>
              <a:gd name="T13" fmla="*/ 28 h 28"/>
              <a:gd name="T14" fmla="*/ 0 w 21"/>
              <a:gd name="T15" fmla="*/ 0 h 28"/>
              <a:gd name="T16" fmla="*/ 10 w 21"/>
              <a:gd name="T17" fmla="*/ 0 h 28"/>
              <a:gd name="T18" fmla="*/ 21 w 21"/>
              <a:gd name="T19" fmla="*/ 9 h 28"/>
              <a:gd name="T20" fmla="*/ 14 w 21"/>
              <a:gd name="T21" fmla="*/ 9 h 28"/>
              <a:gd name="T22" fmla="*/ 9 w 21"/>
              <a:gd name="T23" fmla="*/ 5 h 28"/>
              <a:gd name="T24" fmla="*/ 7 w 21"/>
              <a:gd name="T25" fmla="*/ 5 h 28"/>
              <a:gd name="T26" fmla="*/ 7 w 21"/>
              <a:gd name="T27" fmla="*/ 13 h 28"/>
              <a:gd name="T28" fmla="*/ 9 w 21"/>
              <a:gd name="T29" fmla="*/ 13 h 28"/>
              <a:gd name="T30" fmla="*/ 14 w 21"/>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8">
                <a:moveTo>
                  <a:pt x="21" y="9"/>
                </a:moveTo>
                <a:cubicBezTo>
                  <a:pt x="21" y="10"/>
                  <a:pt x="20" y="12"/>
                  <a:pt x="19" y="14"/>
                </a:cubicBezTo>
                <a:cubicBezTo>
                  <a:pt x="18" y="15"/>
                  <a:pt x="17" y="16"/>
                  <a:pt x="15" y="17"/>
                </a:cubicBezTo>
                <a:cubicBezTo>
                  <a:pt x="14" y="18"/>
                  <a:pt x="12" y="18"/>
                  <a:pt x="10" y="18"/>
                </a:cubicBezTo>
                <a:cubicBezTo>
                  <a:pt x="7" y="18"/>
                  <a:pt x="7" y="18"/>
                  <a:pt x="7" y="18"/>
                </a:cubicBezTo>
                <a:cubicBezTo>
                  <a:pt x="7" y="28"/>
                  <a:pt x="7" y="28"/>
                  <a:pt x="7" y="28"/>
                </a:cubicBezTo>
                <a:cubicBezTo>
                  <a:pt x="0" y="28"/>
                  <a:pt x="0" y="28"/>
                  <a:pt x="0" y="28"/>
                </a:cubicBezTo>
                <a:cubicBezTo>
                  <a:pt x="0" y="0"/>
                  <a:pt x="0" y="0"/>
                  <a:pt x="0" y="0"/>
                </a:cubicBezTo>
                <a:cubicBezTo>
                  <a:pt x="10" y="0"/>
                  <a:pt x="10" y="0"/>
                  <a:pt x="10" y="0"/>
                </a:cubicBezTo>
                <a:cubicBezTo>
                  <a:pt x="17" y="0"/>
                  <a:pt x="21" y="3"/>
                  <a:pt x="21" y="9"/>
                </a:cubicBezTo>
                <a:close/>
                <a:moveTo>
                  <a:pt x="14" y="9"/>
                </a:moveTo>
                <a:cubicBezTo>
                  <a:pt x="14" y="6"/>
                  <a:pt x="12" y="5"/>
                  <a:pt x="9" y="5"/>
                </a:cubicBezTo>
                <a:cubicBezTo>
                  <a:pt x="7" y="5"/>
                  <a:pt x="7" y="5"/>
                  <a:pt x="7" y="5"/>
                </a:cubicBezTo>
                <a:cubicBezTo>
                  <a:pt x="7" y="13"/>
                  <a:pt x="7" y="13"/>
                  <a:pt x="7"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16"/>
          <p:cNvSpPr>
            <a:spLocks/>
          </p:cNvSpPr>
          <p:nvPr/>
        </p:nvSpPr>
        <p:spPr bwMode="auto">
          <a:xfrm>
            <a:off x="6193361" y="4096652"/>
            <a:ext cx="80927" cy="104272"/>
          </a:xfrm>
          <a:custGeom>
            <a:avLst/>
            <a:gdLst>
              <a:gd name="T0" fmla="*/ 52 w 52"/>
              <a:gd name="T1" fmla="*/ 12 h 67"/>
              <a:gd name="T2" fmla="*/ 35 w 52"/>
              <a:gd name="T3" fmla="*/ 12 h 67"/>
              <a:gd name="T4" fmla="*/ 35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5" y="12"/>
                </a:lnTo>
                <a:lnTo>
                  <a:pt x="35"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17"/>
          <p:cNvSpPr>
            <a:spLocks/>
          </p:cNvSpPr>
          <p:nvPr/>
        </p:nvSpPr>
        <p:spPr bwMode="auto">
          <a:xfrm>
            <a:off x="6292963" y="4096652"/>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6 w 40"/>
              <a:gd name="T11" fmla="*/ 12 h 67"/>
              <a:gd name="T12" fmla="*/ 16 w 40"/>
              <a:gd name="T13" fmla="*/ 26 h 67"/>
              <a:gd name="T14" fmla="*/ 38 w 40"/>
              <a:gd name="T15" fmla="*/ 26 h 67"/>
              <a:gd name="T16" fmla="*/ 38 w 40"/>
              <a:gd name="T17" fmla="*/ 38 h 67"/>
              <a:gd name="T18" fmla="*/ 16 w 40"/>
              <a:gd name="T19" fmla="*/ 38 h 67"/>
              <a:gd name="T20" fmla="*/ 16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6" y="12"/>
                </a:lnTo>
                <a:lnTo>
                  <a:pt x="16" y="26"/>
                </a:lnTo>
                <a:lnTo>
                  <a:pt x="38" y="26"/>
                </a:lnTo>
                <a:lnTo>
                  <a:pt x="38" y="38"/>
                </a:lnTo>
                <a:lnTo>
                  <a:pt x="16" y="38"/>
                </a:lnTo>
                <a:lnTo>
                  <a:pt x="16" y="55"/>
                </a:lnTo>
                <a:lnTo>
                  <a:pt x="40" y="55"/>
                </a:lnTo>
                <a:lnTo>
                  <a:pt x="40"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8"/>
          <p:cNvSpPr>
            <a:spLocks noEditPoints="1"/>
          </p:cNvSpPr>
          <p:nvPr/>
        </p:nvSpPr>
        <p:spPr bwMode="auto">
          <a:xfrm>
            <a:off x="6377003"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9"/>
          <p:cNvSpPr>
            <a:spLocks/>
          </p:cNvSpPr>
          <p:nvPr/>
        </p:nvSpPr>
        <p:spPr bwMode="auto">
          <a:xfrm>
            <a:off x="533117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9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1"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9"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20"/>
          <p:cNvSpPr>
            <a:spLocks noEditPoints="1"/>
          </p:cNvSpPr>
          <p:nvPr/>
        </p:nvSpPr>
        <p:spPr bwMode="auto">
          <a:xfrm>
            <a:off x="5427664" y="4270956"/>
            <a:ext cx="99603" cy="105828"/>
          </a:xfrm>
          <a:custGeom>
            <a:avLst/>
            <a:gdLst>
              <a:gd name="T0" fmla="*/ 27 w 27"/>
              <a:gd name="T1" fmla="*/ 14 h 29"/>
              <a:gd name="T2" fmla="*/ 26 w 27"/>
              <a:gd name="T3" fmla="*/ 22 h 29"/>
              <a:gd name="T4" fmla="*/ 21 w 27"/>
              <a:gd name="T5" fmla="*/ 27 h 29"/>
              <a:gd name="T6" fmla="*/ 14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9 w 27"/>
              <a:gd name="T33" fmla="*/ 8 h 29"/>
              <a:gd name="T34" fmla="*/ 7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9" y="29"/>
                  <a:pt x="16" y="29"/>
                  <a:pt x="14" y="29"/>
                </a:cubicBezTo>
                <a:cubicBezTo>
                  <a:pt x="11" y="29"/>
                  <a:pt x="9"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7" y="0"/>
                  <a:pt x="19" y="1"/>
                  <a:pt x="21" y="2"/>
                </a:cubicBezTo>
                <a:cubicBezTo>
                  <a:pt x="23" y="3"/>
                  <a:pt x="25" y="5"/>
                  <a:pt x="26" y="7"/>
                </a:cubicBezTo>
                <a:cubicBezTo>
                  <a:pt x="27" y="9"/>
                  <a:pt x="27" y="12"/>
                  <a:pt x="27"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8" y="21"/>
                </a:cubicBezTo>
                <a:cubicBezTo>
                  <a:pt x="10" y="23"/>
                  <a:pt x="11" y="24"/>
                  <a:pt x="14" y="24"/>
                </a:cubicBezTo>
                <a:cubicBezTo>
                  <a:pt x="16" y="24"/>
                  <a:pt x="18"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Freeform 21"/>
          <p:cNvSpPr>
            <a:spLocks/>
          </p:cNvSpPr>
          <p:nvPr/>
        </p:nvSpPr>
        <p:spPr bwMode="auto">
          <a:xfrm>
            <a:off x="5549056" y="4274069"/>
            <a:ext cx="116722"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8 w 32"/>
              <a:gd name="T13" fmla="*/ 28 h 28"/>
              <a:gd name="T14" fmla="*/ 13 w 32"/>
              <a:gd name="T15" fmla="*/ 28 h 28"/>
              <a:gd name="T16" fmla="*/ 6 w 32"/>
              <a:gd name="T17" fmla="*/ 9 h 28"/>
              <a:gd name="T18" fmla="*/ 6 w 32"/>
              <a:gd name="T19" fmla="*/ 5 h 28"/>
              <a:gd name="T20" fmla="*/ 5 w 32"/>
              <a:gd name="T21" fmla="*/ 5 h 28"/>
              <a:gd name="T22" fmla="*/ 6 w 32"/>
              <a:gd name="T23" fmla="*/ 12 h 28"/>
              <a:gd name="T24" fmla="*/ 6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6" y="5"/>
                </a:cubicBezTo>
                <a:cubicBezTo>
                  <a:pt x="5" y="5"/>
                  <a:pt x="5" y="5"/>
                  <a:pt x="5" y="5"/>
                </a:cubicBezTo>
                <a:cubicBezTo>
                  <a:pt x="6" y="7"/>
                  <a:pt x="6" y="10"/>
                  <a:pt x="6" y="12"/>
                </a:cubicBezTo>
                <a:cubicBezTo>
                  <a:pt x="6" y="28"/>
                  <a:pt x="6" y="28"/>
                  <a:pt x="6" y="28"/>
                </a:cubicBezTo>
                <a:cubicBezTo>
                  <a:pt x="0" y="28"/>
                  <a:pt x="0" y="28"/>
                  <a:pt x="0" y="28"/>
                </a:cubicBezTo>
                <a:cubicBezTo>
                  <a:pt x="0" y="0"/>
                  <a:pt x="0" y="0"/>
                  <a:pt x="0" y="0"/>
                </a:cubicBezTo>
                <a:cubicBezTo>
                  <a:pt x="9" y="0"/>
                  <a:pt x="9" y="0"/>
                  <a:pt x="9" y="0"/>
                </a:cubicBezTo>
                <a:cubicBezTo>
                  <a:pt x="15" y="16"/>
                  <a:pt x="15" y="16"/>
                  <a:pt x="15" y="16"/>
                </a:cubicBezTo>
                <a:cubicBezTo>
                  <a:pt x="15" y="17"/>
                  <a:pt x="16" y="19"/>
                  <a:pt x="16" y="20"/>
                </a:cubicBezTo>
                <a:cubicBezTo>
                  <a:pt x="16" y="20"/>
                  <a:pt x="16" y="20"/>
                  <a:pt x="16" y="20"/>
                </a:cubicBezTo>
                <a:cubicBezTo>
                  <a:pt x="16"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Freeform 22"/>
          <p:cNvSpPr>
            <a:spLocks/>
          </p:cNvSpPr>
          <p:nvPr/>
        </p:nvSpPr>
        <p:spPr bwMode="auto">
          <a:xfrm>
            <a:off x="5692234" y="4274069"/>
            <a:ext cx="118278"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9 w 32"/>
              <a:gd name="T13" fmla="*/ 28 h 28"/>
              <a:gd name="T14" fmla="*/ 13 w 32"/>
              <a:gd name="T15" fmla="*/ 28 h 28"/>
              <a:gd name="T16" fmla="*/ 7 w 32"/>
              <a:gd name="T17" fmla="*/ 9 h 28"/>
              <a:gd name="T18" fmla="*/ 6 w 32"/>
              <a:gd name="T19" fmla="*/ 5 h 28"/>
              <a:gd name="T20" fmla="*/ 6 w 32"/>
              <a:gd name="T21" fmla="*/ 5 h 28"/>
              <a:gd name="T22" fmla="*/ 6 w 32"/>
              <a:gd name="T23" fmla="*/ 12 h 28"/>
              <a:gd name="T24" fmla="*/ 6 w 32"/>
              <a:gd name="T25" fmla="*/ 28 h 28"/>
              <a:gd name="T26" fmla="*/ 0 w 32"/>
              <a:gd name="T27" fmla="*/ 28 h 28"/>
              <a:gd name="T28" fmla="*/ 0 w 32"/>
              <a:gd name="T29" fmla="*/ 0 h 28"/>
              <a:gd name="T30" fmla="*/ 10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6" y="7"/>
                  <a:pt x="25" y="8"/>
                  <a:pt x="25" y="9"/>
                </a:cubicBezTo>
                <a:cubicBezTo>
                  <a:pt x="19" y="28"/>
                  <a:pt x="19" y="28"/>
                  <a:pt x="19" y="28"/>
                </a:cubicBezTo>
                <a:cubicBezTo>
                  <a:pt x="13" y="28"/>
                  <a:pt x="13" y="28"/>
                  <a:pt x="13" y="28"/>
                </a:cubicBezTo>
                <a:cubicBezTo>
                  <a:pt x="7" y="9"/>
                  <a:pt x="7" y="9"/>
                  <a:pt x="7" y="9"/>
                </a:cubicBezTo>
                <a:cubicBezTo>
                  <a:pt x="7" y="8"/>
                  <a:pt x="6" y="7"/>
                  <a:pt x="6" y="5"/>
                </a:cubicBezTo>
                <a:cubicBezTo>
                  <a:pt x="6" y="5"/>
                  <a:pt x="6" y="5"/>
                  <a:pt x="6" y="5"/>
                </a:cubicBezTo>
                <a:cubicBezTo>
                  <a:pt x="6" y="7"/>
                  <a:pt x="6" y="10"/>
                  <a:pt x="6" y="12"/>
                </a:cubicBezTo>
                <a:cubicBezTo>
                  <a:pt x="6" y="28"/>
                  <a:pt x="6" y="28"/>
                  <a:pt x="6" y="28"/>
                </a:cubicBezTo>
                <a:cubicBezTo>
                  <a:pt x="0" y="28"/>
                  <a:pt x="0" y="28"/>
                  <a:pt x="0" y="28"/>
                </a:cubicBezTo>
                <a:cubicBezTo>
                  <a:pt x="0" y="0"/>
                  <a:pt x="0" y="0"/>
                  <a:pt x="0" y="0"/>
                </a:cubicBezTo>
                <a:cubicBezTo>
                  <a:pt x="10" y="0"/>
                  <a:pt x="10" y="0"/>
                  <a:pt x="10" y="0"/>
                </a:cubicBezTo>
                <a:cubicBezTo>
                  <a:pt x="15" y="16"/>
                  <a:pt x="15" y="16"/>
                  <a:pt x="15" y="16"/>
                </a:cubicBezTo>
                <a:cubicBezTo>
                  <a:pt x="16" y="17"/>
                  <a:pt x="16" y="19"/>
                  <a:pt x="16" y="20"/>
                </a:cubicBezTo>
                <a:cubicBezTo>
                  <a:pt x="16" y="20"/>
                  <a:pt x="16" y="20"/>
                  <a:pt x="16" y="20"/>
                </a:cubicBezTo>
                <a:cubicBezTo>
                  <a:pt x="17"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23"/>
          <p:cNvSpPr>
            <a:spLocks/>
          </p:cNvSpPr>
          <p:nvPr/>
        </p:nvSpPr>
        <p:spPr bwMode="auto">
          <a:xfrm>
            <a:off x="5835414" y="4274069"/>
            <a:ext cx="85597" cy="102715"/>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24"/>
          <p:cNvSpPr>
            <a:spLocks/>
          </p:cNvSpPr>
          <p:nvPr/>
        </p:nvSpPr>
        <p:spPr bwMode="auto">
          <a:xfrm>
            <a:off x="5945911"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Rectangle 25"/>
          <p:cNvSpPr>
            <a:spLocks noChangeArrowheads="1"/>
          </p:cNvSpPr>
          <p:nvPr/>
        </p:nvSpPr>
        <p:spPr bwMode="auto">
          <a:xfrm>
            <a:off x="6067302" y="4274069"/>
            <a:ext cx="23345"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26"/>
          <p:cNvSpPr>
            <a:spLocks/>
          </p:cNvSpPr>
          <p:nvPr/>
        </p:nvSpPr>
        <p:spPr bwMode="auto">
          <a:xfrm>
            <a:off x="611243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7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9" y="29"/>
                  <a:pt x="7" y="27"/>
                </a:cubicBezTo>
                <a:cubicBezTo>
                  <a:pt x="4" y="26"/>
                  <a:pt x="3" y="25"/>
                  <a:pt x="2" y="23"/>
                </a:cubicBezTo>
                <a:cubicBezTo>
                  <a:pt x="1" y="21"/>
                  <a:pt x="0" y="18"/>
                  <a:pt x="0" y="15"/>
                </a:cubicBezTo>
                <a:cubicBezTo>
                  <a:pt x="0" y="12"/>
                  <a:pt x="1" y="10"/>
                  <a:pt x="2" y="7"/>
                </a:cubicBezTo>
                <a:cubicBezTo>
                  <a:pt x="3" y="5"/>
                  <a:pt x="5" y="3"/>
                  <a:pt x="7" y="2"/>
                </a:cubicBezTo>
                <a:cubicBezTo>
                  <a:pt x="9" y="1"/>
                  <a:pt x="12" y="0"/>
                  <a:pt x="15" y="0"/>
                </a:cubicBezTo>
                <a:cubicBezTo>
                  <a:pt x="18" y="0"/>
                  <a:pt x="20" y="1"/>
                  <a:pt x="22" y="1"/>
                </a:cubicBezTo>
                <a:cubicBezTo>
                  <a:pt x="22" y="7"/>
                  <a:pt x="22" y="7"/>
                  <a:pt x="22" y="7"/>
                </a:cubicBezTo>
                <a:cubicBezTo>
                  <a:pt x="20" y="6"/>
                  <a:pt x="18" y="6"/>
                  <a:pt x="15" y="6"/>
                </a:cubicBezTo>
                <a:cubicBezTo>
                  <a:pt x="13" y="6"/>
                  <a:pt x="11" y="6"/>
                  <a:pt x="9" y="8"/>
                </a:cubicBezTo>
                <a:cubicBezTo>
                  <a:pt x="7" y="10"/>
                  <a:pt x="7" y="12"/>
                  <a:pt x="7" y="15"/>
                </a:cubicBezTo>
                <a:cubicBezTo>
                  <a:pt x="7" y="18"/>
                  <a:pt x="7" y="20"/>
                  <a:pt x="9" y="21"/>
                </a:cubicBezTo>
                <a:cubicBezTo>
                  <a:pt x="10" y="23"/>
                  <a:pt x="13" y="24"/>
                  <a:pt x="15"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27"/>
          <p:cNvSpPr>
            <a:spLocks noEditPoints="1"/>
          </p:cNvSpPr>
          <p:nvPr/>
        </p:nvSpPr>
        <p:spPr bwMode="auto">
          <a:xfrm>
            <a:off x="6204255" y="4274069"/>
            <a:ext cx="99603" cy="102715"/>
          </a:xfrm>
          <a:custGeom>
            <a:avLst/>
            <a:gdLst>
              <a:gd name="T0" fmla="*/ 27 w 27"/>
              <a:gd name="T1" fmla="*/ 28 h 28"/>
              <a:gd name="T2" fmla="*/ 20 w 27"/>
              <a:gd name="T3" fmla="*/ 28 h 28"/>
              <a:gd name="T4" fmla="*/ 18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0" y="28"/>
                  <a:pt x="20" y="28"/>
                  <a:pt x="20" y="28"/>
                </a:cubicBezTo>
                <a:cubicBezTo>
                  <a:pt x="18" y="21"/>
                  <a:pt x="18" y="21"/>
                  <a:pt x="18"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28"/>
          <p:cNvSpPr>
            <a:spLocks/>
          </p:cNvSpPr>
          <p:nvPr/>
        </p:nvSpPr>
        <p:spPr bwMode="auto">
          <a:xfrm>
            <a:off x="6300746" y="4274069"/>
            <a:ext cx="84040" cy="102715"/>
          </a:xfrm>
          <a:custGeom>
            <a:avLst/>
            <a:gdLst>
              <a:gd name="T0" fmla="*/ 54 w 54"/>
              <a:gd name="T1" fmla="*/ 12 h 66"/>
              <a:gd name="T2" fmla="*/ 35 w 54"/>
              <a:gd name="T3" fmla="*/ 12 h 66"/>
              <a:gd name="T4" fmla="*/ 35 w 54"/>
              <a:gd name="T5" fmla="*/ 66 h 66"/>
              <a:gd name="T6" fmla="*/ 19 w 54"/>
              <a:gd name="T7" fmla="*/ 66 h 66"/>
              <a:gd name="T8" fmla="*/ 19 w 54"/>
              <a:gd name="T9" fmla="*/ 12 h 66"/>
              <a:gd name="T10" fmla="*/ 0 w 54"/>
              <a:gd name="T11" fmla="*/ 12 h 66"/>
              <a:gd name="T12" fmla="*/ 0 w 54"/>
              <a:gd name="T13" fmla="*/ 0 h 66"/>
              <a:gd name="T14" fmla="*/ 54 w 54"/>
              <a:gd name="T15" fmla="*/ 0 h 66"/>
              <a:gd name="T16" fmla="*/ 54 w 54"/>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6">
                <a:moveTo>
                  <a:pt x="54" y="12"/>
                </a:moveTo>
                <a:lnTo>
                  <a:pt x="35" y="12"/>
                </a:lnTo>
                <a:lnTo>
                  <a:pt x="35" y="66"/>
                </a:lnTo>
                <a:lnTo>
                  <a:pt x="19" y="66"/>
                </a:lnTo>
                <a:lnTo>
                  <a:pt x="19" y="12"/>
                </a:lnTo>
                <a:lnTo>
                  <a:pt x="0" y="12"/>
                </a:lnTo>
                <a:lnTo>
                  <a:pt x="0" y="0"/>
                </a:lnTo>
                <a:lnTo>
                  <a:pt x="54" y="0"/>
                </a:lnTo>
                <a:lnTo>
                  <a:pt x="54"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Rectangle 29"/>
          <p:cNvSpPr>
            <a:spLocks noChangeArrowheads="1"/>
          </p:cNvSpPr>
          <p:nvPr/>
        </p:nvSpPr>
        <p:spPr bwMode="auto">
          <a:xfrm>
            <a:off x="6398792" y="4274069"/>
            <a:ext cx="26457"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30"/>
          <p:cNvSpPr>
            <a:spLocks noEditPoints="1"/>
          </p:cNvSpPr>
          <p:nvPr/>
        </p:nvSpPr>
        <p:spPr bwMode="auto">
          <a:xfrm>
            <a:off x="6443925" y="4270956"/>
            <a:ext cx="102715" cy="105828"/>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9"/>
                  <a:pt x="17" y="29"/>
                  <a:pt x="14" y="29"/>
                </a:cubicBezTo>
                <a:cubicBezTo>
                  <a:pt x="11" y="29"/>
                  <a:pt x="9" y="29"/>
                  <a:pt x="7" y="27"/>
                </a:cubicBezTo>
                <a:cubicBezTo>
                  <a:pt x="5" y="26"/>
                  <a:pt x="3" y="25"/>
                  <a:pt x="2" y="22"/>
                </a:cubicBezTo>
                <a:cubicBezTo>
                  <a:pt x="1" y="20"/>
                  <a:pt x="0" y="18"/>
                  <a:pt x="0" y="15"/>
                </a:cubicBezTo>
                <a:cubicBezTo>
                  <a:pt x="0" y="12"/>
                  <a:pt x="1" y="10"/>
                  <a:pt x="2" y="7"/>
                </a:cubicBezTo>
                <a:cubicBezTo>
                  <a:pt x="3" y="5"/>
                  <a:pt x="5" y="3"/>
                  <a:pt x="7" y="2"/>
                </a:cubicBezTo>
                <a:cubicBezTo>
                  <a:pt x="9" y="1"/>
                  <a:pt x="12" y="0"/>
                  <a:pt x="14" y="0"/>
                </a:cubicBezTo>
                <a:cubicBezTo>
                  <a:pt x="17" y="0"/>
                  <a:pt x="19" y="1"/>
                  <a:pt x="21" y="2"/>
                </a:cubicBezTo>
                <a:cubicBezTo>
                  <a:pt x="23" y="3"/>
                  <a:pt x="25" y="5"/>
                  <a:pt x="26" y="7"/>
                </a:cubicBezTo>
                <a:cubicBezTo>
                  <a:pt x="27" y="9"/>
                  <a:pt x="28" y="12"/>
                  <a:pt x="28" y="14"/>
                </a:cubicBezTo>
                <a:close/>
                <a:moveTo>
                  <a:pt x="21" y="15"/>
                </a:moveTo>
                <a:cubicBezTo>
                  <a:pt x="21" y="12"/>
                  <a:pt x="21" y="10"/>
                  <a:pt x="19" y="8"/>
                </a:cubicBezTo>
                <a:cubicBezTo>
                  <a:pt x="18" y="6"/>
                  <a:pt x="16" y="6"/>
                  <a:pt x="14" y="6"/>
                </a:cubicBezTo>
                <a:cubicBezTo>
                  <a:pt x="12" y="6"/>
                  <a:pt x="10" y="6"/>
                  <a:pt x="9" y="8"/>
                </a:cubicBezTo>
                <a:cubicBezTo>
                  <a:pt x="8" y="10"/>
                  <a:pt x="7" y="12"/>
                  <a:pt x="7" y="15"/>
                </a:cubicBezTo>
                <a:cubicBezTo>
                  <a:pt x="7" y="17"/>
                  <a:pt x="8" y="20"/>
                  <a:pt x="9" y="21"/>
                </a:cubicBezTo>
                <a:cubicBezTo>
                  <a:pt x="10" y="23"/>
                  <a:pt x="12" y="24"/>
                  <a:pt x="14" y="24"/>
                </a:cubicBezTo>
                <a:cubicBezTo>
                  <a:pt x="16" y="24"/>
                  <a:pt x="18" y="23"/>
                  <a:pt x="19" y="21"/>
                </a:cubicBezTo>
                <a:cubicBezTo>
                  <a:pt x="21"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31"/>
          <p:cNvSpPr>
            <a:spLocks/>
          </p:cNvSpPr>
          <p:nvPr/>
        </p:nvSpPr>
        <p:spPr bwMode="auto">
          <a:xfrm>
            <a:off x="6565316"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32"/>
          <p:cNvSpPr>
            <a:spLocks/>
          </p:cNvSpPr>
          <p:nvPr/>
        </p:nvSpPr>
        <p:spPr bwMode="auto">
          <a:xfrm>
            <a:off x="6683594" y="4270956"/>
            <a:ext cx="65364"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8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8" y="6"/>
                </a:cubicBezTo>
                <a:cubicBezTo>
                  <a:pt x="7" y="6"/>
                  <a:pt x="6" y="7"/>
                  <a:pt x="6" y="8"/>
                </a:cubicBezTo>
                <a:cubicBezTo>
                  <a:pt x="6" y="9"/>
                  <a:pt x="7" y="10"/>
                  <a:pt x="7" y="10"/>
                </a:cubicBezTo>
                <a:cubicBezTo>
                  <a:pt x="8" y="11"/>
                  <a:pt x="9" y="11"/>
                  <a:pt x="11" y="12"/>
                </a:cubicBezTo>
                <a:cubicBezTo>
                  <a:pt x="13" y="14"/>
                  <a:pt x="15" y="15"/>
                  <a:pt x="16" y="16"/>
                </a:cubicBezTo>
                <a:cubicBezTo>
                  <a:pt x="18"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Freeform 33"/>
          <p:cNvSpPr>
            <a:spLocks/>
          </p:cNvSpPr>
          <p:nvPr/>
        </p:nvSpPr>
        <p:spPr bwMode="auto">
          <a:xfrm>
            <a:off x="5622202" y="4096652"/>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4 w 38"/>
              <a:gd name="T11" fmla="*/ 12 h 67"/>
              <a:gd name="T12" fmla="*/ 14 w 38"/>
              <a:gd name="T13" fmla="*/ 26 h 67"/>
              <a:gd name="T14" fmla="*/ 36 w 38"/>
              <a:gd name="T15" fmla="*/ 26 h 67"/>
              <a:gd name="T16" fmla="*/ 36 w 38"/>
              <a:gd name="T17" fmla="*/ 38 h 67"/>
              <a:gd name="T18" fmla="*/ 14 w 38"/>
              <a:gd name="T19" fmla="*/ 38 h 67"/>
              <a:gd name="T20" fmla="*/ 14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4" y="12"/>
                </a:lnTo>
                <a:lnTo>
                  <a:pt x="14" y="26"/>
                </a:lnTo>
                <a:lnTo>
                  <a:pt x="36" y="26"/>
                </a:lnTo>
                <a:lnTo>
                  <a:pt x="36" y="38"/>
                </a:lnTo>
                <a:lnTo>
                  <a:pt x="14" y="38"/>
                </a:lnTo>
                <a:lnTo>
                  <a:pt x="14" y="55"/>
                </a:lnTo>
                <a:lnTo>
                  <a:pt x="38" y="55"/>
                </a:lnTo>
                <a:lnTo>
                  <a:pt x="38"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34"/>
          <p:cNvSpPr>
            <a:spLocks/>
          </p:cNvSpPr>
          <p:nvPr/>
        </p:nvSpPr>
        <p:spPr bwMode="auto">
          <a:xfrm>
            <a:off x="5703129" y="4096652"/>
            <a:ext cx="91822" cy="104272"/>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35"/>
          <p:cNvSpPr>
            <a:spLocks/>
          </p:cNvSpPr>
          <p:nvPr/>
        </p:nvSpPr>
        <p:spPr bwMode="auto">
          <a:xfrm>
            <a:off x="5818295" y="4093538"/>
            <a:ext cx="80927" cy="107385"/>
          </a:xfrm>
          <a:custGeom>
            <a:avLst/>
            <a:gdLst>
              <a:gd name="T0" fmla="*/ 22 w 22"/>
              <a:gd name="T1" fmla="*/ 28 h 29"/>
              <a:gd name="T2" fmla="*/ 14 w 22"/>
              <a:gd name="T3" fmla="*/ 29 h 29"/>
              <a:gd name="T4" fmla="*/ 6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6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8" y="29"/>
                  <a:pt x="6" y="27"/>
                </a:cubicBezTo>
                <a:cubicBezTo>
                  <a:pt x="4" y="26"/>
                  <a:pt x="3" y="25"/>
                  <a:pt x="2" y="23"/>
                </a:cubicBezTo>
                <a:cubicBezTo>
                  <a:pt x="0" y="21"/>
                  <a:pt x="0" y="18"/>
                  <a:pt x="0" y="15"/>
                </a:cubicBezTo>
                <a:cubicBezTo>
                  <a:pt x="0" y="12"/>
                  <a:pt x="0" y="10"/>
                  <a:pt x="2" y="7"/>
                </a:cubicBezTo>
                <a:cubicBezTo>
                  <a:pt x="3" y="5"/>
                  <a:pt x="5" y="3"/>
                  <a:pt x="7" y="2"/>
                </a:cubicBezTo>
                <a:cubicBezTo>
                  <a:pt x="9" y="1"/>
                  <a:pt x="12" y="0"/>
                  <a:pt x="15" y="0"/>
                </a:cubicBezTo>
                <a:cubicBezTo>
                  <a:pt x="17" y="0"/>
                  <a:pt x="20" y="1"/>
                  <a:pt x="22" y="1"/>
                </a:cubicBezTo>
                <a:cubicBezTo>
                  <a:pt x="22" y="7"/>
                  <a:pt x="22" y="7"/>
                  <a:pt x="22" y="7"/>
                </a:cubicBezTo>
                <a:cubicBezTo>
                  <a:pt x="20" y="6"/>
                  <a:pt x="18" y="6"/>
                  <a:pt x="15" y="6"/>
                </a:cubicBezTo>
                <a:cubicBezTo>
                  <a:pt x="13" y="6"/>
                  <a:pt x="10" y="6"/>
                  <a:pt x="9" y="8"/>
                </a:cubicBezTo>
                <a:cubicBezTo>
                  <a:pt x="7" y="10"/>
                  <a:pt x="6" y="12"/>
                  <a:pt x="6" y="15"/>
                </a:cubicBezTo>
                <a:cubicBezTo>
                  <a:pt x="6" y="18"/>
                  <a:pt x="7" y="20"/>
                  <a:pt x="9" y="21"/>
                </a:cubicBezTo>
                <a:cubicBezTo>
                  <a:pt x="10" y="23"/>
                  <a:pt x="12" y="24"/>
                  <a:pt x="15" y="24"/>
                </a:cubicBezTo>
                <a:cubicBezTo>
                  <a:pt x="17"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36"/>
          <p:cNvSpPr>
            <a:spLocks noEditPoints="1"/>
          </p:cNvSpPr>
          <p:nvPr/>
        </p:nvSpPr>
        <p:spPr bwMode="auto">
          <a:xfrm>
            <a:off x="5921010" y="4096652"/>
            <a:ext cx="76259" cy="104272"/>
          </a:xfrm>
          <a:custGeom>
            <a:avLst/>
            <a:gdLst>
              <a:gd name="T0" fmla="*/ 21 w 21"/>
              <a:gd name="T1" fmla="*/ 28 h 28"/>
              <a:gd name="T2" fmla="*/ 14 w 21"/>
              <a:gd name="T3" fmla="*/ 28 h 28"/>
              <a:gd name="T4" fmla="*/ 11 w 21"/>
              <a:gd name="T5" fmla="*/ 20 h 28"/>
              <a:gd name="T6" fmla="*/ 7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3 w 21"/>
              <a:gd name="T23" fmla="*/ 15 h 28"/>
              <a:gd name="T24" fmla="*/ 13 w 21"/>
              <a:gd name="T25" fmla="*/ 15 h 28"/>
              <a:gd name="T26" fmla="*/ 17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7"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6" y="0"/>
                  <a:pt x="20" y="2"/>
                  <a:pt x="20" y="7"/>
                </a:cubicBezTo>
                <a:cubicBezTo>
                  <a:pt x="20" y="9"/>
                  <a:pt x="19" y="11"/>
                  <a:pt x="18" y="12"/>
                </a:cubicBezTo>
                <a:cubicBezTo>
                  <a:pt x="17" y="14"/>
                  <a:pt x="15" y="14"/>
                  <a:pt x="13" y="15"/>
                </a:cubicBezTo>
                <a:cubicBezTo>
                  <a:pt x="13" y="15"/>
                  <a:pt x="13" y="15"/>
                  <a:pt x="13" y="15"/>
                </a:cubicBezTo>
                <a:cubicBezTo>
                  <a:pt x="15" y="16"/>
                  <a:pt x="16" y="17"/>
                  <a:pt x="17"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37"/>
          <p:cNvSpPr>
            <a:spLocks/>
          </p:cNvSpPr>
          <p:nvPr/>
        </p:nvSpPr>
        <p:spPr bwMode="auto">
          <a:xfrm>
            <a:off x="6005050" y="4096652"/>
            <a:ext cx="88709"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Freeform 38"/>
          <p:cNvSpPr>
            <a:spLocks noEditPoints="1"/>
          </p:cNvSpPr>
          <p:nvPr/>
        </p:nvSpPr>
        <p:spPr bwMode="auto">
          <a:xfrm>
            <a:off x="6109321" y="4096652"/>
            <a:ext cx="76259" cy="104272"/>
          </a:xfrm>
          <a:custGeom>
            <a:avLst/>
            <a:gdLst>
              <a:gd name="T0" fmla="*/ 21 w 21"/>
              <a:gd name="T1" fmla="*/ 9 h 28"/>
              <a:gd name="T2" fmla="*/ 19 w 21"/>
              <a:gd name="T3" fmla="*/ 14 h 28"/>
              <a:gd name="T4" fmla="*/ 15 w 21"/>
              <a:gd name="T5" fmla="*/ 17 h 28"/>
              <a:gd name="T6" fmla="*/ 10 w 21"/>
              <a:gd name="T7" fmla="*/ 18 h 28"/>
              <a:gd name="T8" fmla="*/ 7 w 21"/>
              <a:gd name="T9" fmla="*/ 18 h 28"/>
              <a:gd name="T10" fmla="*/ 7 w 21"/>
              <a:gd name="T11" fmla="*/ 28 h 28"/>
              <a:gd name="T12" fmla="*/ 0 w 21"/>
              <a:gd name="T13" fmla="*/ 28 h 28"/>
              <a:gd name="T14" fmla="*/ 0 w 21"/>
              <a:gd name="T15" fmla="*/ 0 h 28"/>
              <a:gd name="T16" fmla="*/ 10 w 21"/>
              <a:gd name="T17" fmla="*/ 0 h 28"/>
              <a:gd name="T18" fmla="*/ 21 w 21"/>
              <a:gd name="T19" fmla="*/ 9 h 28"/>
              <a:gd name="T20" fmla="*/ 14 w 21"/>
              <a:gd name="T21" fmla="*/ 9 h 28"/>
              <a:gd name="T22" fmla="*/ 9 w 21"/>
              <a:gd name="T23" fmla="*/ 5 h 28"/>
              <a:gd name="T24" fmla="*/ 7 w 21"/>
              <a:gd name="T25" fmla="*/ 5 h 28"/>
              <a:gd name="T26" fmla="*/ 7 w 21"/>
              <a:gd name="T27" fmla="*/ 13 h 28"/>
              <a:gd name="T28" fmla="*/ 9 w 21"/>
              <a:gd name="T29" fmla="*/ 13 h 28"/>
              <a:gd name="T30" fmla="*/ 14 w 21"/>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8">
                <a:moveTo>
                  <a:pt x="21" y="9"/>
                </a:moveTo>
                <a:cubicBezTo>
                  <a:pt x="21" y="10"/>
                  <a:pt x="20" y="12"/>
                  <a:pt x="19" y="14"/>
                </a:cubicBezTo>
                <a:cubicBezTo>
                  <a:pt x="18" y="15"/>
                  <a:pt x="17" y="16"/>
                  <a:pt x="15" y="17"/>
                </a:cubicBezTo>
                <a:cubicBezTo>
                  <a:pt x="14" y="18"/>
                  <a:pt x="12" y="18"/>
                  <a:pt x="10" y="18"/>
                </a:cubicBezTo>
                <a:cubicBezTo>
                  <a:pt x="7" y="18"/>
                  <a:pt x="7" y="18"/>
                  <a:pt x="7" y="18"/>
                </a:cubicBezTo>
                <a:cubicBezTo>
                  <a:pt x="7" y="28"/>
                  <a:pt x="7" y="28"/>
                  <a:pt x="7" y="28"/>
                </a:cubicBezTo>
                <a:cubicBezTo>
                  <a:pt x="0" y="28"/>
                  <a:pt x="0" y="28"/>
                  <a:pt x="0" y="28"/>
                </a:cubicBezTo>
                <a:cubicBezTo>
                  <a:pt x="0" y="0"/>
                  <a:pt x="0" y="0"/>
                  <a:pt x="0" y="0"/>
                </a:cubicBezTo>
                <a:cubicBezTo>
                  <a:pt x="10" y="0"/>
                  <a:pt x="10" y="0"/>
                  <a:pt x="10" y="0"/>
                </a:cubicBezTo>
                <a:cubicBezTo>
                  <a:pt x="17" y="0"/>
                  <a:pt x="21" y="3"/>
                  <a:pt x="21" y="9"/>
                </a:cubicBezTo>
                <a:close/>
                <a:moveTo>
                  <a:pt x="14" y="9"/>
                </a:moveTo>
                <a:cubicBezTo>
                  <a:pt x="14" y="6"/>
                  <a:pt x="12" y="5"/>
                  <a:pt x="9" y="5"/>
                </a:cubicBezTo>
                <a:cubicBezTo>
                  <a:pt x="7" y="5"/>
                  <a:pt x="7" y="5"/>
                  <a:pt x="7" y="5"/>
                </a:cubicBezTo>
                <a:cubicBezTo>
                  <a:pt x="7" y="13"/>
                  <a:pt x="7" y="13"/>
                  <a:pt x="7"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39"/>
          <p:cNvSpPr>
            <a:spLocks/>
          </p:cNvSpPr>
          <p:nvPr/>
        </p:nvSpPr>
        <p:spPr bwMode="auto">
          <a:xfrm>
            <a:off x="6193361" y="4096652"/>
            <a:ext cx="80927" cy="104272"/>
          </a:xfrm>
          <a:custGeom>
            <a:avLst/>
            <a:gdLst>
              <a:gd name="T0" fmla="*/ 52 w 52"/>
              <a:gd name="T1" fmla="*/ 12 h 67"/>
              <a:gd name="T2" fmla="*/ 35 w 52"/>
              <a:gd name="T3" fmla="*/ 12 h 67"/>
              <a:gd name="T4" fmla="*/ 35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5" y="12"/>
                </a:lnTo>
                <a:lnTo>
                  <a:pt x="35"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40"/>
          <p:cNvSpPr>
            <a:spLocks/>
          </p:cNvSpPr>
          <p:nvPr/>
        </p:nvSpPr>
        <p:spPr bwMode="auto">
          <a:xfrm>
            <a:off x="6292963" y="4096652"/>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6 w 40"/>
              <a:gd name="T11" fmla="*/ 12 h 67"/>
              <a:gd name="T12" fmla="*/ 16 w 40"/>
              <a:gd name="T13" fmla="*/ 26 h 67"/>
              <a:gd name="T14" fmla="*/ 38 w 40"/>
              <a:gd name="T15" fmla="*/ 26 h 67"/>
              <a:gd name="T16" fmla="*/ 38 w 40"/>
              <a:gd name="T17" fmla="*/ 38 h 67"/>
              <a:gd name="T18" fmla="*/ 16 w 40"/>
              <a:gd name="T19" fmla="*/ 38 h 67"/>
              <a:gd name="T20" fmla="*/ 16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6" y="12"/>
                </a:lnTo>
                <a:lnTo>
                  <a:pt x="16" y="26"/>
                </a:lnTo>
                <a:lnTo>
                  <a:pt x="38" y="26"/>
                </a:lnTo>
                <a:lnTo>
                  <a:pt x="38" y="38"/>
                </a:lnTo>
                <a:lnTo>
                  <a:pt x="16" y="38"/>
                </a:lnTo>
                <a:lnTo>
                  <a:pt x="16" y="55"/>
                </a:lnTo>
                <a:lnTo>
                  <a:pt x="40" y="55"/>
                </a:lnTo>
                <a:lnTo>
                  <a:pt x="40"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Freeform 41"/>
          <p:cNvSpPr>
            <a:spLocks noEditPoints="1"/>
          </p:cNvSpPr>
          <p:nvPr/>
        </p:nvSpPr>
        <p:spPr bwMode="auto">
          <a:xfrm>
            <a:off x="6377003"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Freeform 42"/>
          <p:cNvSpPr>
            <a:spLocks/>
          </p:cNvSpPr>
          <p:nvPr/>
        </p:nvSpPr>
        <p:spPr bwMode="auto">
          <a:xfrm>
            <a:off x="533117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9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1"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9"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Freeform 43"/>
          <p:cNvSpPr>
            <a:spLocks noEditPoints="1"/>
          </p:cNvSpPr>
          <p:nvPr/>
        </p:nvSpPr>
        <p:spPr bwMode="auto">
          <a:xfrm>
            <a:off x="5427664" y="4270956"/>
            <a:ext cx="99603" cy="105828"/>
          </a:xfrm>
          <a:custGeom>
            <a:avLst/>
            <a:gdLst>
              <a:gd name="T0" fmla="*/ 27 w 27"/>
              <a:gd name="T1" fmla="*/ 14 h 29"/>
              <a:gd name="T2" fmla="*/ 26 w 27"/>
              <a:gd name="T3" fmla="*/ 22 h 29"/>
              <a:gd name="T4" fmla="*/ 21 w 27"/>
              <a:gd name="T5" fmla="*/ 27 h 29"/>
              <a:gd name="T6" fmla="*/ 14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9 w 27"/>
              <a:gd name="T33" fmla="*/ 8 h 29"/>
              <a:gd name="T34" fmla="*/ 7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9" y="29"/>
                  <a:pt x="16" y="29"/>
                  <a:pt x="14" y="29"/>
                </a:cubicBezTo>
                <a:cubicBezTo>
                  <a:pt x="11" y="29"/>
                  <a:pt x="9"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7" y="0"/>
                  <a:pt x="19" y="1"/>
                  <a:pt x="21" y="2"/>
                </a:cubicBezTo>
                <a:cubicBezTo>
                  <a:pt x="23" y="3"/>
                  <a:pt x="25" y="5"/>
                  <a:pt x="26" y="7"/>
                </a:cubicBezTo>
                <a:cubicBezTo>
                  <a:pt x="27" y="9"/>
                  <a:pt x="27" y="12"/>
                  <a:pt x="27"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8" y="21"/>
                </a:cubicBezTo>
                <a:cubicBezTo>
                  <a:pt x="10" y="23"/>
                  <a:pt x="11" y="24"/>
                  <a:pt x="14" y="24"/>
                </a:cubicBezTo>
                <a:cubicBezTo>
                  <a:pt x="16" y="24"/>
                  <a:pt x="18"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 name="Freeform 44"/>
          <p:cNvSpPr>
            <a:spLocks/>
          </p:cNvSpPr>
          <p:nvPr/>
        </p:nvSpPr>
        <p:spPr bwMode="auto">
          <a:xfrm>
            <a:off x="5549056" y="4274069"/>
            <a:ext cx="116722"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8 w 32"/>
              <a:gd name="T13" fmla="*/ 28 h 28"/>
              <a:gd name="T14" fmla="*/ 13 w 32"/>
              <a:gd name="T15" fmla="*/ 28 h 28"/>
              <a:gd name="T16" fmla="*/ 6 w 32"/>
              <a:gd name="T17" fmla="*/ 9 h 28"/>
              <a:gd name="T18" fmla="*/ 6 w 32"/>
              <a:gd name="T19" fmla="*/ 5 h 28"/>
              <a:gd name="T20" fmla="*/ 5 w 32"/>
              <a:gd name="T21" fmla="*/ 5 h 28"/>
              <a:gd name="T22" fmla="*/ 6 w 32"/>
              <a:gd name="T23" fmla="*/ 12 h 28"/>
              <a:gd name="T24" fmla="*/ 6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6" y="5"/>
                </a:cubicBezTo>
                <a:cubicBezTo>
                  <a:pt x="5" y="5"/>
                  <a:pt x="5" y="5"/>
                  <a:pt x="5" y="5"/>
                </a:cubicBezTo>
                <a:cubicBezTo>
                  <a:pt x="6" y="7"/>
                  <a:pt x="6" y="10"/>
                  <a:pt x="6" y="12"/>
                </a:cubicBezTo>
                <a:cubicBezTo>
                  <a:pt x="6" y="28"/>
                  <a:pt x="6" y="28"/>
                  <a:pt x="6" y="28"/>
                </a:cubicBezTo>
                <a:cubicBezTo>
                  <a:pt x="0" y="28"/>
                  <a:pt x="0" y="28"/>
                  <a:pt x="0" y="28"/>
                </a:cubicBezTo>
                <a:cubicBezTo>
                  <a:pt x="0" y="0"/>
                  <a:pt x="0" y="0"/>
                  <a:pt x="0" y="0"/>
                </a:cubicBezTo>
                <a:cubicBezTo>
                  <a:pt x="9" y="0"/>
                  <a:pt x="9" y="0"/>
                  <a:pt x="9" y="0"/>
                </a:cubicBezTo>
                <a:cubicBezTo>
                  <a:pt x="15" y="16"/>
                  <a:pt x="15" y="16"/>
                  <a:pt x="15" y="16"/>
                </a:cubicBezTo>
                <a:cubicBezTo>
                  <a:pt x="15" y="17"/>
                  <a:pt x="16" y="19"/>
                  <a:pt x="16" y="20"/>
                </a:cubicBezTo>
                <a:cubicBezTo>
                  <a:pt x="16" y="20"/>
                  <a:pt x="16" y="20"/>
                  <a:pt x="16" y="20"/>
                </a:cubicBezTo>
                <a:cubicBezTo>
                  <a:pt x="16"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 name="Freeform 45"/>
          <p:cNvSpPr>
            <a:spLocks/>
          </p:cNvSpPr>
          <p:nvPr/>
        </p:nvSpPr>
        <p:spPr bwMode="auto">
          <a:xfrm>
            <a:off x="5692234" y="4274069"/>
            <a:ext cx="118278"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9 w 32"/>
              <a:gd name="T13" fmla="*/ 28 h 28"/>
              <a:gd name="T14" fmla="*/ 13 w 32"/>
              <a:gd name="T15" fmla="*/ 28 h 28"/>
              <a:gd name="T16" fmla="*/ 7 w 32"/>
              <a:gd name="T17" fmla="*/ 9 h 28"/>
              <a:gd name="T18" fmla="*/ 6 w 32"/>
              <a:gd name="T19" fmla="*/ 5 h 28"/>
              <a:gd name="T20" fmla="*/ 6 w 32"/>
              <a:gd name="T21" fmla="*/ 5 h 28"/>
              <a:gd name="T22" fmla="*/ 6 w 32"/>
              <a:gd name="T23" fmla="*/ 12 h 28"/>
              <a:gd name="T24" fmla="*/ 6 w 32"/>
              <a:gd name="T25" fmla="*/ 28 h 28"/>
              <a:gd name="T26" fmla="*/ 0 w 32"/>
              <a:gd name="T27" fmla="*/ 28 h 28"/>
              <a:gd name="T28" fmla="*/ 0 w 32"/>
              <a:gd name="T29" fmla="*/ 0 h 28"/>
              <a:gd name="T30" fmla="*/ 10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6" y="7"/>
                  <a:pt x="25" y="8"/>
                  <a:pt x="25" y="9"/>
                </a:cubicBezTo>
                <a:cubicBezTo>
                  <a:pt x="19" y="28"/>
                  <a:pt x="19" y="28"/>
                  <a:pt x="19" y="28"/>
                </a:cubicBezTo>
                <a:cubicBezTo>
                  <a:pt x="13" y="28"/>
                  <a:pt x="13" y="28"/>
                  <a:pt x="13" y="28"/>
                </a:cubicBezTo>
                <a:cubicBezTo>
                  <a:pt x="7" y="9"/>
                  <a:pt x="7" y="9"/>
                  <a:pt x="7" y="9"/>
                </a:cubicBezTo>
                <a:cubicBezTo>
                  <a:pt x="7" y="8"/>
                  <a:pt x="6" y="7"/>
                  <a:pt x="6" y="5"/>
                </a:cubicBezTo>
                <a:cubicBezTo>
                  <a:pt x="6" y="5"/>
                  <a:pt x="6" y="5"/>
                  <a:pt x="6" y="5"/>
                </a:cubicBezTo>
                <a:cubicBezTo>
                  <a:pt x="6" y="7"/>
                  <a:pt x="6" y="10"/>
                  <a:pt x="6" y="12"/>
                </a:cubicBezTo>
                <a:cubicBezTo>
                  <a:pt x="6" y="28"/>
                  <a:pt x="6" y="28"/>
                  <a:pt x="6" y="28"/>
                </a:cubicBezTo>
                <a:cubicBezTo>
                  <a:pt x="0" y="28"/>
                  <a:pt x="0" y="28"/>
                  <a:pt x="0" y="28"/>
                </a:cubicBezTo>
                <a:cubicBezTo>
                  <a:pt x="0" y="0"/>
                  <a:pt x="0" y="0"/>
                  <a:pt x="0" y="0"/>
                </a:cubicBezTo>
                <a:cubicBezTo>
                  <a:pt x="10" y="0"/>
                  <a:pt x="10" y="0"/>
                  <a:pt x="10" y="0"/>
                </a:cubicBezTo>
                <a:cubicBezTo>
                  <a:pt x="15" y="16"/>
                  <a:pt x="15" y="16"/>
                  <a:pt x="15" y="16"/>
                </a:cubicBezTo>
                <a:cubicBezTo>
                  <a:pt x="16" y="17"/>
                  <a:pt x="16" y="19"/>
                  <a:pt x="16" y="20"/>
                </a:cubicBezTo>
                <a:cubicBezTo>
                  <a:pt x="16" y="20"/>
                  <a:pt x="16" y="20"/>
                  <a:pt x="16" y="20"/>
                </a:cubicBezTo>
                <a:cubicBezTo>
                  <a:pt x="17"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 name="Freeform 46"/>
          <p:cNvSpPr>
            <a:spLocks/>
          </p:cNvSpPr>
          <p:nvPr/>
        </p:nvSpPr>
        <p:spPr bwMode="auto">
          <a:xfrm>
            <a:off x="5835414" y="4274069"/>
            <a:ext cx="85597" cy="102715"/>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 name="Freeform 47"/>
          <p:cNvSpPr>
            <a:spLocks/>
          </p:cNvSpPr>
          <p:nvPr/>
        </p:nvSpPr>
        <p:spPr bwMode="auto">
          <a:xfrm>
            <a:off x="5945911"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 name="Rectangle 48"/>
          <p:cNvSpPr>
            <a:spLocks noChangeArrowheads="1"/>
          </p:cNvSpPr>
          <p:nvPr/>
        </p:nvSpPr>
        <p:spPr bwMode="auto">
          <a:xfrm>
            <a:off x="6067302" y="4274069"/>
            <a:ext cx="23345"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 name="Freeform 49"/>
          <p:cNvSpPr>
            <a:spLocks/>
          </p:cNvSpPr>
          <p:nvPr/>
        </p:nvSpPr>
        <p:spPr bwMode="auto">
          <a:xfrm>
            <a:off x="611243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7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9" y="29"/>
                  <a:pt x="7" y="27"/>
                </a:cubicBezTo>
                <a:cubicBezTo>
                  <a:pt x="4" y="26"/>
                  <a:pt x="3" y="25"/>
                  <a:pt x="2" y="23"/>
                </a:cubicBezTo>
                <a:cubicBezTo>
                  <a:pt x="1" y="21"/>
                  <a:pt x="0" y="18"/>
                  <a:pt x="0" y="15"/>
                </a:cubicBezTo>
                <a:cubicBezTo>
                  <a:pt x="0" y="12"/>
                  <a:pt x="1" y="10"/>
                  <a:pt x="2" y="7"/>
                </a:cubicBezTo>
                <a:cubicBezTo>
                  <a:pt x="3" y="5"/>
                  <a:pt x="5" y="3"/>
                  <a:pt x="7" y="2"/>
                </a:cubicBezTo>
                <a:cubicBezTo>
                  <a:pt x="9" y="1"/>
                  <a:pt x="12" y="0"/>
                  <a:pt x="15" y="0"/>
                </a:cubicBezTo>
                <a:cubicBezTo>
                  <a:pt x="18" y="0"/>
                  <a:pt x="20" y="1"/>
                  <a:pt x="22" y="1"/>
                </a:cubicBezTo>
                <a:cubicBezTo>
                  <a:pt x="22" y="7"/>
                  <a:pt x="22" y="7"/>
                  <a:pt x="22" y="7"/>
                </a:cubicBezTo>
                <a:cubicBezTo>
                  <a:pt x="20" y="6"/>
                  <a:pt x="18" y="6"/>
                  <a:pt x="15" y="6"/>
                </a:cubicBezTo>
                <a:cubicBezTo>
                  <a:pt x="13" y="6"/>
                  <a:pt x="11" y="6"/>
                  <a:pt x="9" y="8"/>
                </a:cubicBezTo>
                <a:cubicBezTo>
                  <a:pt x="7" y="10"/>
                  <a:pt x="7" y="12"/>
                  <a:pt x="7" y="15"/>
                </a:cubicBezTo>
                <a:cubicBezTo>
                  <a:pt x="7" y="18"/>
                  <a:pt x="7" y="20"/>
                  <a:pt x="9" y="21"/>
                </a:cubicBezTo>
                <a:cubicBezTo>
                  <a:pt x="10" y="23"/>
                  <a:pt x="13" y="24"/>
                  <a:pt x="15"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 name="Freeform 50"/>
          <p:cNvSpPr>
            <a:spLocks noEditPoints="1"/>
          </p:cNvSpPr>
          <p:nvPr/>
        </p:nvSpPr>
        <p:spPr bwMode="auto">
          <a:xfrm>
            <a:off x="6204255" y="4274069"/>
            <a:ext cx="99603" cy="102715"/>
          </a:xfrm>
          <a:custGeom>
            <a:avLst/>
            <a:gdLst>
              <a:gd name="T0" fmla="*/ 27 w 27"/>
              <a:gd name="T1" fmla="*/ 28 h 28"/>
              <a:gd name="T2" fmla="*/ 20 w 27"/>
              <a:gd name="T3" fmla="*/ 28 h 28"/>
              <a:gd name="T4" fmla="*/ 18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0" y="28"/>
                  <a:pt x="20" y="28"/>
                  <a:pt x="20" y="28"/>
                </a:cubicBezTo>
                <a:cubicBezTo>
                  <a:pt x="18" y="21"/>
                  <a:pt x="18" y="21"/>
                  <a:pt x="18"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 name="Freeform 51"/>
          <p:cNvSpPr>
            <a:spLocks/>
          </p:cNvSpPr>
          <p:nvPr/>
        </p:nvSpPr>
        <p:spPr bwMode="auto">
          <a:xfrm>
            <a:off x="6300746" y="4274069"/>
            <a:ext cx="84040" cy="102715"/>
          </a:xfrm>
          <a:custGeom>
            <a:avLst/>
            <a:gdLst>
              <a:gd name="T0" fmla="*/ 54 w 54"/>
              <a:gd name="T1" fmla="*/ 12 h 66"/>
              <a:gd name="T2" fmla="*/ 35 w 54"/>
              <a:gd name="T3" fmla="*/ 12 h 66"/>
              <a:gd name="T4" fmla="*/ 35 w 54"/>
              <a:gd name="T5" fmla="*/ 66 h 66"/>
              <a:gd name="T6" fmla="*/ 19 w 54"/>
              <a:gd name="T7" fmla="*/ 66 h 66"/>
              <a:gd name="T8" fmla="*/ 19 w 54"/>
              <a:gd name="T9" fmla="*/ 12 h 66"/>
              <a:gd name="T10" fmla="*/ 0 w 54"/>
              <a:gd name="T11" fmla="*/ 12 h 66"/>
              <a:gd name="T12" fmla="*/ 0 w 54"/>
              <a:gd name="T13" fmla="*/ 0 h 66"/>
              <a:gd name="T14" fmla="*/ 54 w 54"/>
              <a:gd name="T15" fmla="*/ 0 h 66"/>
              <a:gd name="T16" fmla="*/ 54 w 54"/>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6">
                <a:moveTo>
                  <a:pt x="54" y="12"/>
                </a:moveTo>
                <a:lnTo>
                  <a:pt x="35" y="12"/>
                </a:lnTo>
                <a:lnTo>
                  <a:pt x="35" y="66"/>
                </a:lnTo>
                <a:lnTo>
                  <a:pt x="19" y="66"/>
                </a:lnTo>
                <a:lnTo>
                  <a:pt x="19" y="12"/>
                </a:lnTo>
                <a:lnTo>
                  <a:pt x="0" y="12"/>
                </a:lnTo>
                <a:lnTo>
                  <a:pt x="0" y="0"/>
                </a:lnTo>
                <a:lnTo>
                  <a:pt x="54" y="0"/>
                </a:lnTo>
                <a:lnTo>
                  <a:pt x="54"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Rectangle 52"/>
          <p:cNvSpPr>
            <a:spLocks noChangeArrowheads="1"/>
          </p:cNvSpPr>
          <p:nvPr/>
        </p:nvSpPr>
        <p:spPr bwMode="auto">
          <a:xfrm>
            <a:off x="6398792" y="4274069"/>
            <a:ext cx="26457"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Freeform 53"/>
          <p:cNvSpPr>
            <a:spLocks noEditPoints="1"/>
          </p:cNvSpPr>
          <p:nvPr/>
        </p:nvSpPr>
        <p:spPr bwMode="auto">
          <a:xfrm>
            <a:off x="6443925" y="4270956"/>
            <a:ext cx="102715" cy="105828"/>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9"/>
                  <a:pt x="17" y="29"/>
                  <a:pt x="14" y="29"/>
                </a:cubicBezTo>
                <a:cubicBezTo>
                  <a:pt x="11" y="29"/>
                  <a:pt x="9" y="29"/>
                  <a:pt x="7" y="27"/>
                </a:cubicBezTo>
                <a:cubicBezTo>
                  <a:pt x="5" y="26"/>
                  <a:pt x="3" y="25"/>
                  <a:pt x="2" y="22"/>
                </a:cubicBezTo>
                <a:cubicBezTo>
                  <a:pt x="1" y="20"/>
                  <a:pt x="0" y="18"/>
                  <a:pt x="0" y="15"/>
                </a:cubicBezTo>
                <a:cubicBezTo>
                  <a:pt x="0" y="12"/>
                  <a:pt x="1" y="10"/>
                  <a:pt x="2" y="7"/>
                </a:cubicBezTo>
                <a:cubicBezTo>
                  <a:pt x="3" y="5"/>
                  <a:pt x="5" y="3"/>
                  <a:pt x="7" y="2"/>
                </a:cubicBezTo>
                <a:cubicBezTo>
                  <a:pt x="9" y="1"/>
                  <a:pt x="12" y="0"/>
                  <a:pt x="14" y="0"/>
                </a:cubicBezTo>
                <a:cubicBezTo>
                  <a:pt x="17" y="0"/>
                  <a:pt x="19" y="1"/>
                  <a:pt x="21" y="2"/>
                </a:cubicBezTo>
                <a:cubicBezTo>
                  <a:pt x="23" y="3"/>
                  <a:pt x="25" y="5"/>
                  <a:pt x="26" y="7"/>
                </a:cubicBezTo>
                <a:cubicBezTo>
                  <a:pt x="27" y="9"/>
                  <a:pt x="28" y="12"/>
                  <a:pt x="28" y="14"/>
                </a:cubicBezTo>
                <a:close/>
                <a:moveTo>
                  <a:pt x="21" y="15"/>
                </a:moveTo>
                <a:cubicBezTo>
                  <a:pt x="21" y="12"/>
                  <a:pt x="21" y="10"/>
                  <a:pt x="19" y="8"/>
                </a:cubicBezTo>
                <a:cubicBezTo>
                  <a:pt x="18" y="6"/>
                  <a:pt x="16" y="6"/>
                  <a:pt x="14" y="6"/>
                </a:cubicBezTo>
                <a:cubicBezTo>
                  <a:pt x="12" y="6"/>
                  <a:pt x="10" y="6"/>
                  <a:pt x="9" y="8"/>
                </a:cubicBezTo>
                <a:cubicBezTo>
                  <a:pt x="8" y="10"/>
                  <a:pt x="7" y="12"/>
                  <a:pt x="7" y="15"/>
                </a:cubicBezTo>
                <a:cubicBezTo>
                  <a:pt x="7" y="17"/>
                  <a:pt x="8" y="20"/>
                  <a:pt x="9" y="21"/>
                </a:cubicBezTo>
                <a:cubicBezTo>
                  <a:pt x="10" y="23"/>
                  <a:pt x="12" y="24"/>
                  <a:pt x="14" y="24"/>
                </a:cubicBezTo>
                <a:cubicBezTo>
                  <a:pt x="16" y="24"/>
                  <a:pt x="18" y="23"/>
                  <a:pt x="19" y="21"/>
                </a:cubicBezTo>
                <a:cubicBezTo>
                  <a:pt x="21"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Freeform 54"/>
          <p:cNvSpPr>
            <a:spLocks/>
          </p:cNvSpPr>
          <p:nvPr/>
        </p:nvSpPr>
        <p:spPr bwMode="auto">
          <a:xfrm>
            <a:off x="6565316"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Freeform 55"/>
          <p:cNvSpPr>
            <a:spLocks/>
          </p:cNvSpPr>
          <p:nvPr/>
        </p:nvSpPr>
        <p:spPr bwMode="auto">
          <a:xfrm>
            <a:off x="6683594" y="4270956"/>
            <a:ext cx="65364"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8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8" y="6"/>
                </a:cubicBezTo>
                <a:cubicBezTo>
                  <a:pt x="7" y="6"/>
                  <a:pt x="6" y="7"/>
                  <a:pt x="6" y="8"/>
                </a:cubicBezTo>
                <a:cubicBezTo>
                  <a:pt x="6" y="9"/>
                  <a:pt x="7" y="10"/>
                  <a:pt x="7" y="10"/>
                </a:cubicBezTo>
                <a:cubicBezTo>
                  <a:pt x="8" y="11"/>
                  <a:pt x="9" y="11"/>
                  <a:pt x="11" y="12"/>
                </a:cubicBezTo>
                <a:cubicBezTo>
                  <a:pt x="13" y="14"/>
                  <a:pt x="15" y="15"/>
                  <a:pt x="16" y="16"/>
                </a:cubicBezTo>
                <a:cubicBezTo>
                  <a:pt x="18"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Freeform 56"/>
          <p:cNvSpPr>
            <a:spLocks noEditPoints="1"/>
          </p:cNvSpPr>
          <p:nvPr/>
        </p:nvSpPr>
        <p:spPr bwMode="auto">
          <a:xfrm>
            <a:off x="7947304" y="4096652"/>
            <a:ext cx="91822" cy="104272"/>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9 w 25"/>
              <a:gd name="T21" fmla="*/ 5 h 28"/>
              <a:gd name="T22" fmla="*/ 6 w 25"/>
              <a:gd name="T23" fmla="*/ 5 h 28"/>
              <a:gd name="T24" fmla="*/ 6 w 25"/>
              <a:gd name="T25" fmla="*/ 23 h 28"/>
              <a:gd name="T26" fmla="*/ 9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5"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7" y="9"/>
                  <a:pt x="16"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6"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Freeform 57"/>
          <p:cNvSpPr>
            <a:spLocks noEditPoints="1"/>
          </p:cNvSpPr>
          <p:nvPr/>
        </p:nvSpPr>
        <p:spPr bwMode="auto">
          <a:xfrm>
            <a:off x="8046907" y="4096652"/>
            <a:ext cx="98047" cy="104272"/>
          </a:xfrm>
          <a:custGeom>
            <a:avLst/>
            <a:gdLst>
              <a:gd name="T0" fmla="*/ 27 w 27"/>
              <a:gd name="T1" fmla="*/ 28 h 28"/>
              <a:gd name="T2" fmla="*/ 21 w 27"/>
              <a:gd name="T3" fmla="*/ 28 h 28"/>
              <a:gd name="T4" fmla="*/ 19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4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4" y="5"/>
                  <a:pt x="14" y="5"/>
                  <a:pt x="14"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Freeform 58"/>
          <p:cNvSpPr>
            <a:spLocks/>
          </p:cNvSpPr>
          <p:nvPr/>
        </p:nvSpPr>
        <p:spPr bwMode="auto">
          <a:xfrm>
            <a:off x="8144952" y="4096652"/>
            <a:ext cx="82484" cy="104272"/>
          </a:xfrm>
          <a:custGeom>
            <a:avLst/>
            <a:gdLst>
              <a:gd name="T0" fmla="*/ 53 w 53"/>
              <a:gd name="T1" fmla="*/ 12 h 67"/>
              <a:gd name="T2" fmla="*/ 34 w 53"/>
              <a:gd name="T3" fmla="*/ 12 h 67"/>
              <a:gd name="T4" fmla="*/ 34 w 53"/>
              <a:gd name="T5" fmla="*/ 67 h 67"/>
              <a:gd name="T6" fmla="*/ 19 w 53"/>
              <a:gd name="T7" fmla="*/ 67 h 67"/>
              <a:gd name="T8" fmla="*/ 19 w 53"/>
              <a:gd name="T9" fmla="*/ 12 h 67"/>
              <a:gd name="T10" fmla="*/ 0 w 53"/>
              <a:gd name="T11" fmla="*/ 12 h 67"/>
              <a:gd name="T12" fmla="*/ 0 w 53"/>
              <a:gd name="T13" fmla="*/ 0 h 67"/>
              <a:gd name="T14" fmla="*/ 53 w 53"/>
              <a:gd name="T15" fmla="*/ 0 h 67"/>
              <a:gd name="T16" fmla="*/ 53 w 53"/>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67">
                <a:moveTo>
                  <a:pt x="53" y="12"/>
                </a:moveTo>
                <a:lnTo>
                  <a:pt x="34" y="12"/>
                </a:lnTo>
                <a:lnTo>
                  <a:pt x="34" y="67"/>
                </a:lnTo>
                <a:lnTo>
                  <a:pt x="19" y="67"/>
                </a:lnTo>
                <a:lnTo>
                  <a:pt x="19" y="12"/>
                </a:lnTo>
                <a:lnTo>
                  <a:pt x="0" y="12"/>
                </a:lnTo>
                <a:lnTo>
                  <a:pt x="0" y="0"/>
                </a:lnTo>
                <a:lnTo>
                  <a:pt x="53" y="0"/>
                </a:lnTo>
                <a:lnTo>
                  <a:pt x="53"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Freeform 59"/>
          <p:cNvSpPr>
            <a:spLocks noEditPoints="1"/>
          </p:cNvSpPr>
          <p:nvPr/>
        </p:nvSpPr>
        <p:spPr bwMode="auto">
          <a:xfrm>
            <a:off x="8222767" y="4096652"/>
            <a:ext cx="99603" cy="104272"/>
          </a:xfrm>
          <a:custGeom>
            <a:avLst/>
            <a:gdLst>
              <a:gd name="T0" fmla="*/ 27 w 27"/>
              <a:gd name="T1" fmla="*/ 28 h 28"/>
              <a:gd name="T2" fmla="*/ 21 w 27"/>
              <a:gd name="T3" fmla="*/ 28 h 28"/>
              <a:gd name="T4" fmla="*/ 19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60"/>
          <p:cNvSpPr>
            <a:spLocks/>
          </p:cNvSpPr>
          <p:nvPr/>
        </p:nvSpPr>
        <p:spPr bwMode="auto">
          <a:xfrm>
            <a:off x="7662501" y="4274069"/>
            <a:ext cx="63809" cy="102715"/>
          </a:xfrm>
          <a:custGeom>
            <a:avLst/>
            <a:gdLst>
              <a:gd name="T0" fmla="*/ 41 w 41"/>
              <a:gd name="T1" fmla="*/ 66 h 66"/>
              <a:gd name="T2" fmla="*/ 0 w 41"/>
              <a:gd name="T3" fmla="*/ 66 h 66"/>
              <a:gd name="T4" fmla="*/ 0 w 41"/>
              <a:gd name="T5" fmla="*/ 0 h 66"/>
              <a:gd name="T6" fmla="*/ 41 w 41"/>
              <a:gd name="T7" fmla="*/ 0 h 66"/>
              <a:gd name="T8" fmla="*/ 41 w 41"/>
              <a:gd name="T9" fmla="*/ 12 h 66"/>
              <a:gd name="T10" fmla="*/ 17 w 41"/>
              <a:gd name="T11" fmla="*/ 12 h 66"/>
              <a:gd name="T12" fmla="*/ 17 w 41"/>
              <a:gd name="T13" fmla="*/ 26 h 66"/>
              <a:gd name="T14" fmla="*/ 38 w 41"/>
              <a:gd name="T15" fmla="*/ 26 h 66"/>
              <a:gd name="T16" fmla="*/ 38 w 41"/>
              <a:gd name="T17" fmla="*/ 38 h 66"/>
              <a:gd name="T18" fmla="*/ 17 w 41"/>
              <a:gd name="T19" fmla="*/ 38 h 66"/>
              <a:gd name="T20" fmla="*/ 17 w 41"/>
              <a:gd name="T21" fmla="*/ 55 h 66"/>
              <a:gd name="T22" fmla="*/ 41 w 41"/>
              <a:gd name="T23" fmla="*/ 55 h 66"/>
              <a:gd name="T24" fmla="*/ 41 w 41"/>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6">
                <a:moveTo>
                  <a:pt x="41" y="66"/>
                </a:moveTo>
                <a:lnTo>
                  <a:pt x="0" y="66"/>
                </a:lnTo>
                <a:lnTo>
                  <a:pt x="0" y="0"/>
                </a:lnTo>
                <a:lnTo>
                  <a:pt x="41" y="0"/>
                </a:lnTo>
                <a:lnTo>
                  <a:pt x="41" y="12"/>
                </a:lnTo>
                <a:lnTo>
                  <a:pt x="17" y="12"/>
                </a:lnTo>
                <a:lnTo>
                  <a:pt x="17" y="26"/>
                </a:lnTo>
                <a:lnTo>
                  <a:pt x="38" y="26"/>
                </a:lnTo>
                <a:lnTo>
                  <a:pt x="38" y="38"/>
                </a:lnTo>
                <a:lnTo>
                  <a:pt x="17" y="38"/>
                </a:lnTo>
                <a:lnTo>
                  <a:pt x="17" y="55"/>
                </a:lnTo>
                <a:lnTo>
                  <a:pt x="41" y="55"/>
                </a:lnTo>
                <a:lnTo>
                  <a:pt x="41" y="6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61"/>
          <p:cNvSpPr>
            <a:spLocks/>
          </p:cNvSpPr>
          <p:nvPr/>
        </p:nvSpPr>
        <p:spPr bwMode="auto">
          <a:xfrm>
            <a:off x="7748098" y="4274069"/>
            <a:ext cx="91822" cy="102715"/>
          </a:xfrm>
          <a:custGeom>
            <a:avLst/>
            <a:gdLst>
              <a:gd name="T0" fmla="*/ 25 w 25"/>
              <a:gd name="T1" fmla="*/ 28 h 28"/>
              <a:gd name="T2" fmla="*/ 18 w 25"/>
              <a:gd name="T3" fmla="*/ 28 h 28"/>
              <a:gd name="T4" fmla="*/ 7 w 25"/>
              <a:gd name="T5" fmla="*/ 10 h 28"/>
              <a:gd name="T6" fmla="*/ 6 w 25"/>
              <a:gd name="T7" fmla="*/ 8 h 28"/>
              <a:gd name="T8" fmla="*/ 5 w 25"/>
              <a:gd name="T9" fmla="*/ 8 h 28"/>
              <a:gd name="T10" fmla="*/ 6 w 25"/>
              <a:gd name="T11" fmla="*/ 12 h 28"/>
              <a:gd name="T12" fmla="*/ 6 w 25"/>
              <a:gd name="T13" fmla="*/ 28 h 28"/>
              <a:gd name="T14" fmla="*/ 0 w 25"/>
              <a:gd name="T15" fmla="*/ 28 h 28"/>
              <a:gd name="T16" fmla="*/ 0 w 25"/>
              <a:gd name="T17" fmla="*/ 0 h 28"/>
              <a:gd name="T18" fmla="*/ 6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8" y="28"/>
                  <a:pt x="18" y="28"/>
                  <a:pt x="18" y="28"/>
                </a:cubicBezTo>
                <a:cubicBezTo>
                  <a:pt x="7" y="10"/>
                  <a:pt x="7" y="10"/>
                  <a:pt x="7" y="10"/>
                </a:cubicBezTo>
                <a:cubicBezTo>
                  <a:pt x="6" y="9"/>
                  <a:pt x="6" y="8"/>
                  <a:pt x="6" y="8"/>
                </a:cubicBezTo>
                <a:cubicBezTo>
                  <a:pt x="5" y="8"/>
                  <a:pt x="5" y="8"/>
                  <a:pt x="5" y="8"/>
                </a:cubicBezTo>
                <a:cubicBezTo>
                  <a:pt x="6" y="9"/>
                  <a:pt x="6" y="10"/>
                  <a:pt x="6" y="12"/>
                </a:cubicBezTo>
                <a:cubicBezTo>
                  <a:pt x="6" y="28"/>
                  <a:pt x="6" y="28"/>
                  <a:pt x="6" y="28"/>
                </a:cubicBezTo>
                <a:cubicBezTo>
                  <a:pt x="0" y="28"/>
                  <a:pt x="0" y="28"/>
                  <a:pt x="0" y="28"/>
                </a:cubicBezTo>
                <a:cubicBezTo>
                  <a:pt x="0" y="0"/>
                  <a:pt x="0" y="0"/>
                  <a:pt x="0" y="0"/>
                </a:cubicBezTo>
                <a:cubicBezTo>
                  <a:pt x="6" y="0"/>
                  <a:pt x="6" y="0"/>
                  <a:pt x="6"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62"/>
          <p:cNvSpPr>
            <a:spLocks/>
          </p:cNvSpPr>
          <p:nvPr/>
        </p:nvSpPr>
        <p:spPr bwMode="auto">
          <a:xfrm>
            <a:off x="785859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10"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63"/>
          <p:cNvSpPr>
            <a:spLocks noEditPoints="1"/>
          </p:cNvSpPr>
          <p:nvPr/>
        </p:nvSpPr>
        <p:spPr bwMode="auto">
          <a:xfrm>
            <a:off x="7961310" y="4274069"/>
            <a:ext cx="80927" cy="102715"/>
          </a:xfrm>
          <a:custGeom>
            <a:avLst/>
            <a:gdLst>
              <a:gd name="T0" fmla="*/ 22 w 22"/>
              <a:gd name="T1" fmla="*/ 28 h 28"/>
              <a:gd name="T2" fmla="*/ 14 w 22"/>
              <a:gd name="T3" fmla="*/ 28 h 28"/>
              <a:gd name="T4" fmla="*/ 12 w 22"/>
              <a:gd name="T5" fmla="*/ 20 h 28"/>
              <a:gd name="T6" fmla="*/ 8 w 22"/>
              <a:gd name="T7" fmla="*/ 17 h 28"/>
              <a:gd name="T8" fmla="*/ 7 w 22"/>
              <a:gd name="T9" fmla="*/ 17 h 28"/>
              <a:gd name="T10" fmla="*/ 7 w 22"/>
              <a:gd name="T11" fmla="*/ 28 h 28"/>
              <a:gd name="T12" fmla="*/ 0 w 22"/>
              <a:gd name="T13" fmla="*/ 28 h 28"/>
              <a:gd name="T14" fmla="*/ 0 w 22"/>
              <a:gd name="T15" fmla="*/ 0 h 28"/>
              <a:gd name="T16" fmla="*/ 10 w 22"/>
              <a:gd name="T17" fmla="*/ 0 h 28"/>
              <a:gd name="T18" fmla="*/ 20 w 22"/>
              <a:gd name="T19" fmla="*/ 7 h 28"/>
              <a:gd name="T20" fmla="*/ 19 w 22"/>
              <a:gd name="T21" fmla="*/ 12 h 28"/>
              <a:gd name="T22" fmla="*/ 14 w 22"/>
              <a:gd name="T23" fmla="*/ 15 h 28"/>
              <a:gd name="T24" fmla="*/ 14 w 22"/>
              <a:gd name="T25" fmla="*/ 15 h 28"/>
              <a:gd name="T26" fmla="*/ 18 w 22"/>
              <a:gd name="T27" fmla="*/ 19 h 28"/>
              <a:gd name="T28" fmla="*/ 22 w 22"/>
              <a:gd name="T29" fmla="*/ 28 h 28"/>
              <a:gd name="T30" fmla="*/ 14 w 22"/>
              <a:gd name="T31" fmla="*/ 8 h 28"/>
              <a:gd name="T32" fmla="*/ 9 w 22"/>
              <a:gd name="T33" fmla="*/ 4 h 28"/>
              <a:gd name="T34" fmla="*/ 7 w 22"/>
              <a:gd name="T35" fmla="*/ 4 h 28"/>
              <a:gd name="T36" fmla="*/ 7 w 22"/>
              <a:gd name="T37" fmla="*/ 12 h 28"/>
              <a:gd name="T38" fmla="*/ 9 w 22"/>
              <a:gd name="T39" fmla="*/ 12 h 28"/>
              <a:gd name="T40" fmla="*/ 12 w 22"/>
              <a:gd name="T41" fmla="*/ 11 h 28"/>
              <a:gd name="T42" fmla="*/ 14 w 22"/>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8">
                <a:moveTo>
                  <a:pt x="22" y="28"/>
                </a:moveTo>
                <a:cubicBezTo>
                  <a:pt x="14" y="28"/>
                  <a:pt x="14" y="28"/>
                  <a:pt x="14" y="28"/>
                </a:cubicBezTo>
                <a:cubicBezTo>
                  <a:pt x="12" y="20"/>
                  <a:pt x="12" y="20"/>
                  <a:pt x="12" y="20"/>
                </a:cubicBezTo>
                <a:cubicBezTo>
                  <a:pt x="11" y="18"/>
                  <a:pt x="9" y="17"/>
                  <a:pt x="8" y="17"/>
                </a:cubicBezTo>
                <a:cubicBezTo>
                  <a:pt x="7" y="17"/>
                  <a:pt x="7" y="17"/>
                  <a:pt x="7" y="17"/>
                </a:cubicBezTo>
                <a:cubicBezTo>
                  <a:pt x="7" y="28"/>
                  <a:pt x="7" y="28"/>
                  <a:pt x="7" y="28"/>
                </a:cubicBezTo>
                <a:cubicBezTo>
                  <a:pt x="0" y="28"/>
                  <a:pt x="0" y="28"/>
                  <a:pt x="0" y="28"/>
                </a:cubicBezTo>
                <a:cubicBezTo>
                  <a:pt x="0" y="0"/>
                  <a:pt x="0" y="0"/>
                  <a:pt x="0" y="0"/>
                </a:cubicBezTo>
                <a:cubicBezTo>
                  <a:pt x="10" y="0"/>
                  <a:pt x="10" y="0"/>
                  <a:pt x="10" y="0"/>
                </a:cubicBezTo>
                <a:cubicBezTo>
                  <a:pt x="17" y="0"/>
                  <a:pt x="20" y="2"/>
                  <a:pt x="20" y="7"/>
                </a:cubicBezTo>
                <a:cubicBezTo>
                  <a:pt x="20" y="9"/>
                  <a:pt x="20" y="11"/>
                  <a:pt x="19" y="12"/>
                </a:cubicBezTo>
                <a:cubicBezTo>
                  <a:pt x="18" y="14"/>
                  <a:pt x="16" y="14"/>
                  <a:pt x="14" y="15"/>
                </a:cubicBezTo>
                <a:cubicBezTo>
                  <a:pt x="14" y="15"/>
                  <a:pt x="14" y="15"/>
                  <a:pt x="14" y="15"/>
                </a:cubicBezTo>
                <a:cubicBezTo>
                  <a:pt x="16" y="16"/>
                  <a:pt x="17" y="17"/>
                  <a:pt x="18" y="19"/>
                </a:cubicBezTo>
                <a:lnTo>
                  <a:pt x="22" y="28"/>
                </a:lnTo>
                <a:close/>
                <a:moveTo>
                  <a:pt x="14" y="8"/>
                </a:moveTo>
                <a:cubicBezTo>
                  <a:pt x="14" y="6"/>
                  <a:pt x="12" y="4"/>
                  <a:pt x="9" y="4"/>
                </a:cubicBezTo>
                <a:cubicBezTo>
                  <a:pt x="7" y="4"/>
                  <a:pt x="7" y="4"/>
                  <a:pt x="7" y="4"/>
                </a:cubicBezTo>
                <a:cubicBezTo>
                  <a:pt x="7" y="12"/>
                  <a:pt x="7" y="12"/>
                  <a:pt x="7" y="12"/>
                </a:cubicBezTo>
                <a:cubicBezTo>
                  <a:pt x="9" y="12"/>
                  <a:pt x="9" y="12"/>
                  <a:pt x="9" y="12"/>
                </a:cubicBezTo>
                <a:cubicBezTo>
                  <a:pt x="11" y="12"/>
                  <a:pt x="12" y="12"/>
                  <a:pt x="12" y="11"/>
                </a:cubicBezTo>
                <a:cubicBezTo>
                  <a:pt x="13" y="10"/>
                  <a:pt x="14" y="9"/>
                  <a:pt x="14"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64"/>
          <p:cNvSpPr>
            <a:spLocks/>
          </p:cNvSpPr>
          <p:nvPr/>
        </p:nvSpPr>
        <p:spPr bwMode="auto">
          <a:xfrm>
            <a:off x="8046907" y="4274069"/>
            <a:ext cx="91822" cy="102715"/>
          </a:xfrm>
          <a:custGeom>
            <a:avLst/>
            <a:gdLst>
              <a:gd name="T0" fmla="*/ 25 w 25"/>
              <a:gd name="T1" fmla="*/ 0 h 28"/>
              <a:gd name="T2" fmla="*/ 16 w 25"/>
              <a:gd name="T3" fmla="*/ 18 h 28"/>
              <a:gd name="T4" fmla="*/ 16 w 25"/>
              <a:gd name="T5" fmla="*/ 28 h 28"/>
              <a:gd name="T6" fmla="*/ 9 w 25"/>
              <a:gd name="T7" fmla="*/ 28 h 28"/>
              <a:gd name="T8" fmla="*/ 9 w 25"/>
              <a:gd name="T9" fmla="*/ 18 h 28"/>
              <a:gd name="T10" fmla="*/ 0 w 25"/>
              <a:gd name="T11" fmla="*/ 0 h 28"/>
              <a:gd name="T12" fmla="*/ 8 w 25"/>
              <a:gd name="T13" fmla="*/ 0 h 28"/>
              <a:gd name="T14" fmla="*/ 12 w 25"/>
              <a:gd name="T15" fmla="*/ 10 h 28"/>
              <a:gd name="T16" fmla="*/ 13 w 25"/>
              <a:gd name="T17" fmla="*/ 12 h 28"/>
              <a:gd name="T18" fmla="*/ 13 w 25"/>
              <a:gd name="T19" fmla="*/ 12 h 28"/>
              <a:gd name="T20" fmla="*/ 14 w 25"/>
              <a:gd name="T21" fmla="*/ 10 h 28"/>
              <a:gd name="T22" fmla="*/ 18 w 25"/>
              <a:gd name="T23" fmla="*/ 0 h 28"/>
              <a:gd name="T24" fmla="*/ 25 w 25"/>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8">
                <a:moveTo>
                  <a:pt x="25" y="0"/>
                </a:moveTo>
                <a:cubicBezTo>
                  <a:pt x="16" y="18"/>
                  <a:pt x="16" y="18"/>
                  <a:pt x="16" y="18"/>
                </a:cubicBezTo>
                <a:cubicBezTo>
                  <a:pt x="16" y="28"/>
                  <a:pt x="16" y="28"/>
                  <a:pt x="16" y="28"/>
                </a:cubicBezTo>
                <a:cubicBezTo>
                  <a:pt x="9" y="28"/>
                  <a:pt x="9" y="28"/>
                  <a:pt x="9" y="28"/>
                </a:cubicBezTo>
                <a:cubicBezTo>
                  <a:pt x="9" y="18"/>
                  <a:pt x="9" y="18"/>
                  <a:pt x="9" y="18"/>
                </a:cubicBezTo>
                <a:cubicBezTo>
                  <a:pt x="0" y="0"/>
                  <a:pt x="0" y="0"/>
                  <a:pt x="0" y="0"/>
                </a:cubicBezTo>
                <a:cubicBezTo>
                  <a:pt x="8" y="0"/>
                  <a:pt x="8" y="0"/>
                  <a:pt x="8" y="0"/>
                </a:cubicBezTo>
                <a:cubicBezTo>
                  <a:pt x="12" y="10"/>
                  <a:pt x="12" y="10"/>
                  <a:pt x="12" y="10"/>
                </a:cubicBezTo>
                <a:cubicBezTo>
                  <a:pt x="13" y="12"/>
                  <a:pt x="13" y="12"/>
                  <a:pt x="13" y="12"/>
                </a:cubicBezTo>
                <a:cubicBezTo>
                  <a:pt x="13" y="12"/>
                  <a:pt x="13" y="12"/>
                  <a:pt x="13" y="12"/>
                </a:cubicBezTo>
                <a:cubicBezTo>
                  <a:pt x="13" y="11"/>
                  <a:pt x="13" y="11"/>
                  <a:pt x="14" y="10"/>
                </a:cubicBezTo>
                <a:cubicBezTo>
                  <a:pt x="18" y="0"/>
                  <a:pt x="18" y="0"/>
                  <a:pt x="18" y="0"/>
                </a:cubicBezTo>
                <a:lnTo>
                  <a:pt x="25"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Freeform 65"/>
          <p:cNvSpPr>
            <a:spLocks noEditPoints="1"/>
          </p:cNvSpPr>
          <p:nvPr/>
        </p:nvSpPr>
        <p:spPr bwMode="auto">
          <a:xfrm>
            <a:off x="8152734" y="4274069"/>
            <a:ext cx="74702" cy="102715"/>
          </a:xfrm>
          <a:custGeom>
            <a:avLst/>
            <a:gdLst>
              <a:gd name="T0" fmla="*/ 20 w 20"/>
              <a:gd name="T1" fmla="*/ 9 h 28"/>
              <a:gd name="T2" fmla="*/ 19 w 20"/>
              <a:gd name="T3" fmla="*/ 14 h 28"/>
              <a:gd name="T4" fmla="*/ 15 w 20"/>
              <a:gd name="T5" fmla="*/ 17 h 28"/>
              <a:gd name="T6" fmla="*/ 9 w 20"/>
              <a:gd name="T7" fmla="*/ 18 h 28"/>
              <a:gd name="T8" fmla="*/ 6 w 20"/>
              <a:gd name="T9" fmla="*/ 18 h 28"/>
              <a:gd name="T10" fmla="*/ 6 w 20"/>
              <a:gd name="T11" fmla="*/ 28 h 28"/>
              <a:gd name="T12" fmla="*/ 0 w 20"/>
              <a:gd name="T13" fmla="*/ 28 h 28"/>
              <a:gd name="T14" fmla="*/ 0 w 20"/>
              <a:gd name="T15" fmla="*/ 0 h 28"/>
              <a:gd name="T16" fmla="*/ 10 w 20"/>
              <a:gd name="T17" fmla="*/ 0 h 28"/>
              <a:gd name="T18" fmla="*/ 20 w 20"/>
              <a:gd name="T19" fmla="*/ 9 h 28"/>
              <a:gd name="T20" fmla="*/ 14 w 20"/>
              <a:gd name="T21" fmla="*/ 9 h 28"/>
              <a:gd name="T22" fmla="*/ 9 w 20"/>
              <a:gd name="T23" fmla="*/ 5 h 28"/>
              <a:gd name="T24" fmla="*/ 6 w 20"/>
              <a:gd name="T25" fmla="*/ 5 h 28"/>
              <a:gd name="T26" fmla="*/ 6 w 20"/>
              <a:gd name="T27" fmla="*/ 13 h 28"/>
              <a:gd name="T28" fmla="*/ 9 w 20"/>
              <a:gd name="T29" fmla="*/ 13 h 28"/>
              <a:gd name="T30" fmla="*/ 14 w 20"/>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8">
                <a:moveTo>
                  <a:pt x="20" y="9"/>
                </a:moveTo>
                <a:cubicBezTo>
                  <a:pt x="20" y="10"/>
                  <a:pt x="20" y="12"/>
                  <a:pt x="19" y="14"/>
                </a:cubicBezTo>
                <a:cubicBezTo>
                  <a:pt x="18" y="15"/>
                  <a:pt x="17" y="16"/>
                  <a:pt x="15" y="17"/>
                </a:cubicBezTo>
                <a:cubicBezTo>
                  <a:pt x="13" y="18"/>
                  <a:pt x="11" y="18"/>
                  <a:pt x="9" y="18"/>
                </a:cubicBezTo>
                <a:cubicBezTo>
                  <a:pt x="6" y="18"/>
                  <a:pt x="6" y="18"/>
                  <a:pt x="6" y="18"/>
                </a:cubicBez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lose/>
                <a:moveTo>
                  <a:pt x="14" y="9"/>
                </a:moveTo>
                <a:cubicBezTo>
                  <a:pt x="14" y="6"/>
                  <a:pt x="12" y="5"/>
                  <a:pt x="9" y="5"/>
                </a:cubicBezTo>
                <a:cubicBezTo>
                  <a:pt x="6" y="5"/>
                  <a:pt x="6" y="5"/>
                  <a:pt x="6" y="5"/>
                </a:cubicBezTo>
                <a:cubicBezTo>
                  <a:pt x="6" y="13"/>
                  <a:pt x="6" y="13"/>
                  <a:pt x="6"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Freeform 66"/>
          <p:cNvSpPr>
            <a:spLocks/>
          </p:cNvSpPr>
          <p:nvPr/>
        </p:nvSpPr>
        <p:spPr bwMode="auto">
          <a:xfrm>
            <a:off x="8238330"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Rectangle 67"/>
          <p:cNvSpPr>
            <a:spLocks noChangeArrowheads="1"/>
          </p:cNvSpPr>
          <p:nvPr/>
        </p:nvSpPr>
        <p:spPr bwMode="auto">
          <a:xfrm>
            <a:off x="8337933" y="4274069"/>
            <a:ext cx="21788"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Freeform 68"/>
          <p:cNvSpPr>
            <a:spLocks noEditPoints="1"/>
          </p:cNvSpPr>
          <p:nvPr/>
        </p:nvSpPr>
        <p:spPr bwMode="auto">
          <a:xfrm>
            <a:off x="8381509" y="4270956"/>
            <a:ext cx="99603" cy="105828"/>
          </a:xfrm>
          <a:custGeom>
            <a:avLst/>
            <a:gdLst>
              <a:gd name="T0" fmla="*/ 27 w 27"/>
              <a:gd name="T1" fmla="*/ 14 h 29"/>
              <a:gd name="T2" fmla="*/ 26 w 27"/>
              <a:gd name="T3" fmla="*/ 22 h 29"/>
              <a:gd name="T4" fmla="*/ 21 w 27"/>
              <a:gd name="T5" fmla="*/ 27 h 29"/>
              <a:gd name="T6" fmla="*/ 13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8 w 27"/>
              <a:gd name="T33" fmla="*/ 8 h 29"/>
              <a:gd name="T34" fmla="*/ 6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8" y="29"/>
                  <a:pt x="16" y="29"/>
                  <a:pt x="13" y="29"/>
                </a:cubicBezTo>
                <a:cubicBezTo>
                  <a:pt x="11" y="29"/>
                  <a:pt x="8"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6" y="0"/>
                  <a:pt x="19" y="1"/>
                  <a:pt x="21" y="2"/>
                </a:cubicBezTo>
                <a:cubicBezTo>
                  <a:pt x="23" y="3"/>
                  <a:pt x="24" y="5"/>
                  <a:pt x="26" y="7"/>
                </a:cubicBezTo>
                <a:cubicBezTo>
                  <a:pt x="27" y="9"/>
                  <a:pt x="27" y="12"/>
                  <a:pt x="27" y="14"/>
                </a:cubicBezTo>
                <a:close/>
                <a:moveTo>
                  <a:pt x="21" y="15"/>
                </a:moveTo>
                <a:cubicBezTo>
                  <a:pt x="21" y="12"/>
                  <a:pt x="20" y="10"/>
                  <a:pt x="19" y="8"/>
                </a:cubicBezTo>
                <a:cubicBezTo>
                  <a:pt x="18" y="6"/>
                  <a:pt x="16" y="6"/>
                  <a:pt x="14" y="6"/>
                </a:cubicBezTo>
                <a:cubicBezTo>
                  <a:pt x="12" y="6"/>
                  <a:pt x="10" y="6"/>
                  <a:pt x="8" y="8"/>
                </a:cubicBezTo>
                <a:cubicBezTo>
                  <a:pt x="7" y="10"/>
                  <a:pt x="6" y="12"/>
                  <a:pt x="6" y="15"/>
                </a:cubicBezTo>
                <a:cubicBezTo>
                  <a:pt x="6" y="17"/>
                  <a:pt x="7" y="20"/>
                  <a:pt x="8" y="21"/>
                </a:cubicBezTo>
                <a:cubicBezTo>
                  <a:pt x="10" y="23"/>
                  <a:pt x="11" y="24"/>
                  <a:pt x="14" y="24"/>
                </a:cubicBezTo>
                <a:cubicBezTo>
                  <a:pt x="16" y="24"/>
                  <a:pt x="17"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 name="Freeform 69"/>
          <p:cNvSpPr>
            <a:spLocks/>
          </p:cNvSpPr>
          <p:nvPr/>
        </p:nvSpPr>
        <p:spPr bwMode="auto">
          <a:xfrm>
            <a:off x="8502900" y="4274069"/>
            <a:ext cx="91822" cy="102715"/>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Freeform 70"/>
          <p:cNvSpPr>
            <a:spLocks noEditPoints="1"/>
          </p:cNvSpPr>
          <p:nvPr/>
        </p:nvSpPr>
        <p:spPr bwMode="auto">
          <a:xfrm>
            <a:off x="10035849"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Freeform 71"/>
          <p:cNvSpPr>
            <a:spLocks noEditPoints="1"/>
          </p:cNvSpPr>
          <p:nvPr/>
        </p:nvSpPr>
        <p:spPr bwMode="auto">
          <a:xfrm>
            <a:off x="10130783" y="4096652"/>
            <a:ext cx="104272"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1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4 w 28"/>
              <a:gd name="T27" fmla="*/ 7 h 28"/>
              <a:gd name="T28" fmla="*/ 11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1" y="0"/>
                  <a:pt x="11" y="0"/>
                  <a:pt x="11" y="0"/>
                </a:cubicBezTo>
                <a:cubicBezTo>
                  <a:pt x="18" y="0"/>
                  <a:pt x="18" y="0"/>
                  <a:pt x="18" y="0"/>
                </a:cubicBezTo>
                <a:lnTo>
                  <a:pt x="28" y="28"/>
                </a:lnTo>
                <a:close/>
                <a:moveTo>
                  <a:pt x="18" y="17"/>
                </a:moveTo>
                <a:cubicBezTo>
                  <a:pt x="15" y="7"/>
                  <a:pt x="15" y="7"/>
                  <a:pt x="15" y="7"/>
                </a:cubicBezTo>
                <a:cubicBezTo>
                  <a:pt x="15" y="6"/>
                  <a:pt x="14" y="6"/>
                  <a:pt x="14" y="5"/>
                </a:cubicBezTo>
                <a:cubicBezTo>
                  <a:pt x="14" y="5"/>
                  <a:pt x="14" y="5"/>
                  <a:pt x="14" y="5"/>
                </a:cubicBezTo>
                <a:cubicBezTo>
                  <a:pt x="14" y="6"/>
                  <a:pt x="14" y="6"/>
                  <a:pt x="14" y="7"/>
                </a:cubicBezTo>
                <a:cubicBezTo>
                  <a:pt x="11" y="17"/>
                  <a:pt x="11" y="17"/>
                  <a:pt x="11" y="17"/>
                </a:cubicBezTo>
                <a:lnTo>
                  <a:pt x="18"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Freeform 72"/>
          <p:cNvSpPr>
            <a:spLocks/>
          </p:cNvSpPr>
          <p:nvPr/>
        </p:nvSpPr>
        <p:spPr bwMode="auto">
          <a:xfrm>
            <a:off x="10230385" y="4096652"/>
            <a:ext cx="80927" cy="104272"/>
          </a:xfrm>
          <a:custGeom>
            <a:avLst/>
            <a:gdLst>
              <a:gd name="T0" fmla="*/ 52 w 52"/>
              <a:gd name="T1" fmla="*/ 12 h 67"/>
              <a:gd name="T2" fmla="*/ 33 w 52"/>
              <a:gd name="T3" fmla="*/ 12 h 67"/>
              <a:gd name="T4" fmla="*/ 33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3" y="12"/>
                </a:lnTo>
                <a:lnTo>
                  <a:pt x="33"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73"/>
          <p:cNvSpPr>
            <a:spLocks noEditPoints="1"/>
          </p:cNvSpPr>
          <p:nvPr/>
        </p:nvSpPr>
        <p:spPr bwMode="auto">
          <a:xfrm>
            <a:off x="10308200" y="4096652"/>
            <a:ext cx="102715"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1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4 w 28"/>
              <a:gd name="T27" fmla="*/ 7 h 28"/>
              <a:gd name="T28" fmla="*/ 11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1" y="0"/>
                  <a:pt x="11" y="0"/>
                  <a:pt x="11" y="0"/>
                </a:cubicBezTo>
                <a:cubicBezTo>
                  <a:pt x="18" y="0"/>
                  <a:pt x="18" y="0"/>
                  <a:pt x="18" y="0"/>
                </a:cubicBezTo>
                <a:lnTo>
                  <a:pt x="28" y="28"/>
                </a:lnTo>
                <a:close/>
                <a:moveTo>
                  <a:pt x="18" y="17"/>
                </a:moveTo>
                <a:cubicBezTo>
                  <a:pt x="15" y="7"/>
                  <a:pt x="15" y="7"/>
                  <a:pt x="15" y="7"/>
                </a:cubicBezTo>
                <a:cubicBezTo>
                  <a:pt x="14" y="6"/>
                  <a:pt x="14" y="6"/>
                  <a:pt x="14" y="5"/>
                </a:cubicBezTo>
                <a:cubicBezTo>
                  <a:pt x="14" y="5"/>
                  <a:pt x="14" y="5"/>
                  <a:pt x="14" y="5"/>
                </a:cubicBezTo>
                <a:cubicBezTo>
                  <a:pt x="14" y="6"/>
                  <a:pt x="14" y="6"/>
                  <a:pt x="14" y="7"/>
                </a:cubicBezTo>
                <a:cubicBezTo>
                  <a:pt x="11" y="17"/>
                  <a:pt x="11" y="17"/>
                  <a:pt x="11" y="17"/>
                </a:cubicBezTo>
                <a:lnTo>
                  <a:pt x="18"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Freeform 74"/>
          <p:cNvSpPr>
            <a:spLocks noEditPoints="1"/>
          </p:cNvSpPr>
          <p:nvPr/>
        </p:nvSpPr>
        <p:spPr bwMode="auto">
          <a:xfrm>
            <a:off x="9726146" y="4274069"/>
            <a:ext cx="91822" cy="102715"/>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10 w 25"/>
              <a:gd name="T21" fmla="*/ 5 h 28"/>
              <a:gd name="T22" fmla="*/ 7 w 25"/>
              <a:gd name="T23" fmla="*/ 5 h 28"/>
              <a:gd name="T24" fmla="*/ 7 w 25"/>
              <a:gd name="T25" fmla="*/ 23 h 28"/>
              <a:gd name="T26" fmla="*/ 10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6"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8" y="9"/>
                  <a:pt x="16" y="7"/>
                </a:cubicBezTo>
                <a:cubicBezTo>
                  <a:pt x="15" y="6"/>
                  <a:pt x="12" y="5"/>
                  <a:pt x="10" y="5"/>
                </a:cubicBezTo>
                <a:cubicBezTo>
                  <a:pt x="7" y="5"/>
                  <a:pt x="7" y="5"/>
                  <a:pt x="7" y="5"/>
                </a:cubicBezTo>
                <a:cubicBezTo>
                  <a:pt x="7" y="23"/>
                  <a:pt x="7" y="23"/>
                  <a:pt x="7" y="23"/>
                </a:cubicBezTo>
                <a:cubicBezTo>
                  <a:pt x="10" y="23"/>
                  <a:pt x="10" y="23"/>
                  <a:pt x="10" y="23"/>
                </a:cubicBezTo>
                <a:cubicBezTo>
                  <a:pt x="12" y="23"/>
                  <a:pt x="14" y="22"/>
                  <a:pt x="16" y="20"/>
                </a:cubicBezTo>
                <a:cubicBezTo>
                  <a:pt x="18"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 name="Freeform 75"/>
          <p:cNvSpPr>
            <a:spLocks/>
          </p:cNvSpPr>
          <p:nvPr/>
        </p:nvSpPr>
        <p:spPr bwMode="auto">
          <a:xfrm>
            <a:off x="9839756" y="4274069"/>
            <a:ext cx="63809" cy="102715"/>
          </a:xfrm>
          <a:custGeom>
            <a:avLst/>
            <a:gdLst>
              <a:gd name="T0" fmla="*/ 41 w 41"/>
              <a:gd name="T1" fmla="*/ 66 h 66"/>
              <a:gd name="T2" fmla="*/ 0 w 41"/>
              <a:gd name="T3" fmla="*/ 66 h 66"/>
              <a:gd name="T4" fmla="*/ 0 w 41"/>
              <a:gd name="T5" fmla="*/ 0 h 66"/>
              <a:gd name="T6" fmla="*/ 38 w 41"/>
              <a:gd name="T7" fmla="*/ 0 h 66"/>
              <a:gd name="T8" fmla="*/ 38 w 41"/>
              <a:gd name="T9" fmla="*/ 12 h 66"/>
              <a:gd name="T10" fmla="*/ 14 w 41"/>
              <a:gd name="T11" fmla="*/ 12 h 66"/>
              <a:gd name="T12" fmla="*/ 14 w 41"/>
              <a:gd name="T13" fmla="*/ 26 h 66"/>
              <a:gd name="T14" fmla="*/ 36 w 41"/>
              <a:gd name="T15" fmla="*/ 26 h 66"/>
              <a:gd name="T16" fmla="*/ 36 w 41"/>
              <a:gd name="T17" fmla="*/ 38 h 66"/>
              <a:gd name="T18" fmla="*/ 14 w 41"/>
              <a:gd name="T19" fmla="*/ 38 h 66"/>
              <a:gd name="T20" fmla="*/ 14 w 41"/>
              <a:gd name="T21" fmla="*/ 55 h 66"/>
              <a:gd name="T22" fmla="*/ 41 w 41"/>
              <a:gd name="T23" fmla="*/ 55 h 66"/>
              <a:gd name="T24" fmla="*/ 41 w 41"/>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6">
                <a:moveTo>
                  <a:pt x="41" y="66"/>
                </a:moveTo>
                <a:lnTo>
                  <a:pt x="0" y="66"/>
                </a:lnTo>
                <a:lnTo>
                  <a:pt x="0" y="0"/>
                </a:lnTo>
                <a:lnTo>
                  <a:pt x="38" y="0"/>
                </a:lnTo>
                <a:lnTo>
                  <a:pt x="38" y="12"/>
                </a:lnTo>
                <a:lnTo>
                  <a:pt x="14" y="12"/>
                </a:lnTo>
                <a:lnTo>
                  <a:pt x="14" y="26"/>
                </a:lnTo>
                <a:lnTo>
                  <a:pt x="36" y="26"/>
                </a:lnTo>
                <a:lnTo>
                  <a:pt x="36" y="38"/>
                </a:lnTo>
                <a:lnTo>
                  <a:pt x="14" y="38"/>
                </a:lnTo>
                <a:lnTo>
                  <a:pt x="14" y="55"/>
                </a:lnTo>
                <a:lnTo>
                  <a:pt x="41" y="55"/>
                </a:lnTo>
                <a:lnTo>
                  <a:pt x="41" y="6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76"/>
          <p:cNvSpPr>
            <a:spLocks/>
          </p:cNvSpPr>
          <p:nvPr/>
        </p:nvSpPr>
        <p:spPr bwMode="auto">
          <a:xfrm>
            <a:off x="9917571" y="4270956"/>
            <a:ext cx="66921"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7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7" y="6"/>
                </a:cubicBezTo>
                <a:cubicBezTo>
                  <a:pt x="7" y="6"/>
                  <a:pt x="6" y="7"/>
                  <a:pt x="6" y="8"/>
                </a:cubicBezTo>
                <a:cubicBezTo>
                  <a:pt x="6" y="9"/>
                  <a:pt x="7" y="10"/>
                  <a:pt x="7" y="10"/>
                </a:cubicBezTo>
                <a:cubicBezTo>
                  <a:pt x="8" y="11"/>
                  <a:pt x="9" y="11"/>
                  <a:pt x="11" y="12"/>
                </a:cubicBezTo>
                <a:cubicBezTo>
                  <a:pt x="13" y="14"/>
                  <a:pt x="15" y="15"/>
                  <a:pt x="16" y="16"/>
                </a:cubicBezTo>
                <a:cubicBezTo>
                  <a:pt x="17"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77"/>
          <p:cNvSpPr>
            <a:spLocks/>
          </p:cNvSpPr>
          <p:nvPr/>
        </p:nvSpPr>
        <p:spPr bwMode="auto">
          <a:xfrm>
            <a:off x="9995385"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78"/>
          <p:cNvSpPr>
            <a:spLocks noEditPoints="1"/>
          </p:cNvSpPr>
          <p:nvPr/>
        </p:nvSpPr>
        <p:spPr bwMode="auto">
          <a:xfrm>
            <a:off x="10094988" y="4274069"/>
            <a:ext cx="76259" cy="102715"/>
          </a:xfrm>
          <a:custGeom>
            <a:avLst/>
            <a:gdLst>
              <a:gd name="T0" fmla="*/ 21 w 21"/>
              <a:gd name="T1" fmla="*/ 28 h 28"/>
              <a:gd name="T2" fmla="*/ 14 w 21"/>
              <a:gd name="T3" fmla="*/ 28 h 28"/>
              <a:gd name="T4" fmla="*/ 11 w 21"/>
              <a:gd name="T5" fmla="*/ 20 h 28"/>
              <a:gd name="T6" fmla="*/ 8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4 w 21"/>
              <a:gd name="T23" fmla="*/ 15 h 28"/>
              <a:gd name="T24" fmla="*/ 14 w 21"/>
              <a:gd name="T25" fmla="*/ 15 h 28"/>
              <a:gd name="T26" fmla="*/ 18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8"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7" y="0"/>
                  <a:pt x="20" y="2"/>
                  <a:pt x="20" y="7"/>
                </a:cubicBezTo>
                <a:cubicBezTo>
                  <a:pt x="20" y="9"/>
                  <a:pt x="20" y="11"/>
                  <a:pt x="18" y="12"/>
                </a:cubicBezTo>
                <a:cubicBezTo>
                  <a:pt x="17" y="14"/>
                  <a:pt x="16" y="14"/>
                  <a:pt x="14" y="15"/>
                </a:cubicBezTo>
                <a:cubicBezTo>
                  <a:pt x="14" y="15"/>
                  <a:pt x="14" y="15"/>
                  <a:pt x="14" y="15"/>
                </a:cubicBezTo>
                <a:cubicBezTo>
                  <a:pt x="15" y="16"/>
                  <a:pt x="17" y="17"/>
                  <a:pt x="18"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79"/>
          <p:cNvSpPr>
            <a:spLocks/>
          </p:cNvSpPr>
          <p:nvPr/>
        </p:nvSpPr>
        <p:spPr bwMode="auto">
          <a:xfrm>
            <a:off x="10189922" y="4274069"/>
            <a:ext cx="85597" cy="102715"/>
          </a:xfrm>
          <a:custGeom>
            <a:avLst/>
            <a:gdLst>
              <a:gd name="T0" fmla="*/ 23 w 23"/>
              <a:gd name="T1" fmla="*/ 16 h 28"/>
              <a:gd name="T2" fmla="*/ 11 w 23"/>
              <a:gd name="T3" fmla="*/ 28 h 28"/>
              <a:gd name="T4" fmla="*/ 0 w 23"/>
              <a:gd name="T5" fmla="*/ 16 h 28"/>
              <a:gd name="T6" fmla="*/ 0 w 23"/>
              <a:gd name="T7" fmla="*/ 0 h 28"/>
              <a:gd name="T8" fmla="*/ 6 w 23"/>
              <a:gd name="T9" fmla="*/ 0 h 28"/>
              <a:gd name="T10" fmla="*/ 6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1" y="28"/>
                </a:cubicBezTo>
                <a:cubicBezTo>
                  <a:pt x="4" y="28"/>
                  <a:pt x="0" y="24"/>
                  <a:pt x="0" y="16"/>
                </a:cubicBezTo>
                <a:cubicBezTo>
                  <a:pt x="0" y="0"/>
                  <a:pt x="0" y="0"/>
                  <a:pt x="0" y="0"/>
                </a:cubicBezTo>
                <a:cubicBezTo>
                  <a:pt x="6" y="0"/>
                  <a:pt x="6" y="0"/>
                  <a:pt x="6" y="0"/>
                </a:cubicBezTo>
                <a:cubicBezTo>
                  <a:pt x="6" y="16"/>
                  <a:pt x="6" y="16"/>
                  <a:pt x="6" y="16"/>
                </a:cubicBezTo>
                <a:cubicBezTo>
                  <a:pt x="6"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80"/>
          <p:cNvSpPr>
            <a:spLocks/>
          </p:cNvSpPr>
          <p:nvPr/>
        </p:nvSpPr>
        <p:spPr bwMode="auto">
          <a:xfrm>
            <a:off x="10292637"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10"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81"/>
          <p:cNvSpPr>
            <a:spLocks/>
          </p:cNvSpPr>
          <p:nvPr/>
        </p:nvSpPr>
        <p:spPr bwMode="auto">
          <a:xfrm>
            <a:off x="10389127"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Rectangle 82"/>
          <p:cNvSpPr>
            <a:spLocks noChangeArrowheads="1"/>
          </p:cNvSpPr>
          <p:nvPr/>
        </p:nvSpPr>
        <p:spPr bwMode="auto">
          <a:xfrm>
            <a:off x="10488730" y="4274069"/>
            <a:ext cx="21788"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83"/>
          <p:cNvSpPr>
            <a:spLocks noEditPoints="1"/>
          </p:cNvSpPr>
          <p:nvPr/>
        </p:nvSpPr>
        <p:spPr bwMode="auto">
          <a:xfrm>
            <a:off x="10532306" y="4270956"/>
            <a:ext cx="99603" cy="105828"/>
          </a:xfrm>
          <a:custGeom>
            <a:avLst/>
            <a:gdLst>
              <a:gd name="T0" fmla="*/ 27 w 27"/>
              <a:gd name="T1" fmla="*/ 14 h 29"/>
              <a:gd name="T2" fmla="*/ 25 w 27"/>
              <a:gd name="T3" fmla="*/ 22 h 29"/>
              <a:gd name="T4" fmla="*/ 20 w 27"/>
              <a:gd name="T5" fmla="*/ 27 h 29"/>
              <a:gd name="T6" fmla="*/ 13 w 27"/>
              <a:gd name="T7" fmla="*/ 29 h 29"/>
              <a:gd name="T8" fmla="*/ 6 w 27"/>
              <a:gd name="T9" fmla="*/ 27 h 29"/>
              <a:gd name="T10" fmla="*/ 1 w 27"/>
              <a:gd name="T11" fmla="*/ 22 h 29"/>
              <a:gd name="T12" fmla="*/ 0 w 27"/>
              <a:gd name="T13" fmla="*/ 15 h 29"/>
              <a:gd name="T14" fmla="*/ 1 w 27"/>
              <a:gd name="T15" fmla="*/ 7 h 29"/>
              <a:gd name="T16" fmla="*/ 6 w 27"/>
              <a:gd name="T17" fmla="*/ 2 h 29"/>
              <a:gd name="T18" fmla="*/ 14 w 27"/>
              <a:gd name="T19" fmla="*/ 0 h 29"/>
              <a:gd name="T20" fmla="*/ 21 w 27"/>
              <a:gd name="T21" fmla="*/ 2 h 29"/>
              <a:gd name="T22" fmla="*/ 25 w 27"/>
              <a:gd name="T23" fmla="*/ 7 h 29"/>
              <a:gd name="T24" fmla="*/ 27 w 27"/>
              <a:gd name="T25" fmla="*/ 14 h 29"/>
              <a:gd name="T26" fmla="*/ 20 w 27"/>
              <a:gd name="T27" fmla="*/ 15 h 29"/>
              <a:gd name="T28" fmla="*/ 19 w 27"/>
              <a:gd name="T29" fmla="*/ 8 h 29"/>
              <a:gd name="T30" fmla="*/ 13 w 27"/>
              <a:gd name="T31" fmla="*/ 6 h 29"/>
              <a:gd name="T32" fmla="*/ 8 w 27"/>
              <a:gd name="T33" fmla="*/ 8 h 29"/>
              <a:gd name="T34" fmla="*/ 6 w 27"/>
              <a:gd name="T35" fmla="*/ 15 h 29"/>
              <a:gd name="T36" fmla="*/ 8 w 27"/>
              <a:gd name="T37" fmla="*/ 21 h 29"/>
              <a:gd name="T38" fmla="*/ 13 w 27"/>
              <a:gd name="T39" fmla="*/ 24 h 29"/>
              <a:gd name="T40" fmla="*/ 18 w 27"/>
              <a:gd name="T41" fmla="*/ 21 h 29"/>
              <a:gd name="T42" fmla="*/ 20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6" y="20"/>
                  <a:pt x="25" y="22"/>
                </a:cubicBezTo>
                <a:cubicBezTo>
                  <a:pt x="24" y="24"/>
                  <a:pt x="22" y="26"/>
                  <a:pt x="20" y="27"/>
                </a:cubicBezTo>
                <a:cubicBezTo>
                  <a:pt x="18" y="29"/>
                  <a:pt x="16" y="29"/>
                  <a:pt x="13" y="29"/>
                </a:cubicBezTo>
                <a:cubicBezTo>
                  <a:pt x="11" y="29"/>
                  <a:pt x="8" y="29"/>
                  <a:pt x="6" y="27"/>
                </a:cubicBezTo>
                <a:cubicBezTo>
                  <a:pt x="4" y="26"/>
                  <a:pt x="2" y="25"/>
                  <a:pt x="1" y="22"/>
                </a:cubicBezTo>
                <a:cubicBezTo>
                  <a:pt x="0" y="20"/>
                  <a:pt x="0" y="18"/>
                  <a:pt x="0" y="15"/>
                </a:cubicBezTo>
                <a:cubicBezTo>
                  <a:pt x="0" y="12"/>
                  <a:pt x="0" y="10"/>
                  <a:pt x="1" y="7"/>
                </a:cubicBezTo>
                <a:cubicBezTo>
                  <a:pt x="2" y="5"/>
                  <a:pt x="4" y="3"/>
                  <a:pt x="6" y="2"/>
                </a:cubicBezTo>
                <a:cubicBezTo>
                  <a:pt x="8" y="1"/>
                  <a:pt x="11" y="0"/>
                  <a:pt x="14" y="0"/>
                </a:cubicBezTo>
                <a:cubicBezTo>
                  <a:pt x="16" y="0"/>
                  <a:pt x="19" y="1"/>
                  <a:pt x="21" y="2"/>
                </a:cubicBezTo>
                <a:cubicBezTo>
                  <a:pt x="23" y="3"/>
                  <a:pt x="24" y="5"/>
                  <a:pt x="25" y="7"/>
                </a:cubicBezTo>
                <a:cubicBezTo>
                  <a:pt x="26" y="9"/>
                  <a:pt x="27" y="12"/>
                  <a:pt x="27" y="14"/>
                </a:cubicBezTo>
                <a:close/>
                <a:moveTo>
                  <a:pt x="20" y="15"/>
                </a:moveTo>
                <a:cubicBezTo>
                  <a:pt x="20" y="12"/>
                  <a:pt x="20" y="10"/>
                  <a:pt x="19" y="8"/>
                </a:cubicBezTo>
                <a:cubicBezTo>
                  <a:pt x="17" y="6"/>
                  <a:pt x="16" y="6"/>
                  <a:pt x="13" y="6"/>
                </a:cubicBezTo>
                <a:cubicBezTo>
                  <a:pt x="11" y="6"/>
                  <a:pt x="9" y="6"/>
                  <a:pt x="8" y="8"/>
                </a:cubicBezTo>
                <a:cubicBezTo>
                  <a:pt x="7" y="10"/>
                  <a:pt x="6" y="12"/>
                  <a:pt x="6" y="15"/>
                </a:cubicBezTo>
                <a:cubicBezTo>
                  <a:pt x="6" y="17"/>
                  <a:pt x="7" y="20"/>
                  <a:pt x="8" y="21"/>
                </a:cubicBezTo>
                <a:cubicBezTo>
                  <a:pt x="9" y="23"/>
                  <a:pt x="11" y="24"/>
                  <a:pt x="13" y="24"/>
                </a:cubicBezTo>
                <a:cubicBezTo>
                  <a:pt x="15" y="24"/>
                  <a:pt x="17" y="23"/>
                  <a:pt x="18" y="21"/>
                </a:cubicBezTo>
                <a:cubicBezTo>
                  <a:pt x="20" y="20"/>
                  <a:pt x="20" y="18"/>
                  <a:pt x="20"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84"/>
          <p:cNvSpPr>
            <a:spLocks/>
          </p:cNvSpPr>
          <p:nvPr/>
        </p:nvSpPr>
        <p:spPr bwMode="auto">
          <a:xfrm>
            <a:off x="10653696" y="4274069"/>
            <a:ext cx="93378" cy="102715"/>
          </a:xfrm>
          <a:custGeom>
            <a:avLst/>
            <a:gdLst>
              <a:gd name="T0" fmla="*/ 25 w 25"/>
              <a:gd name="T1" fmla="*/ 28 h 28"/>
              <a:gd name="T2" fmla="*/ 18 w 25"/>
              <a:gd name="T3" fmla="*/ 28 h 28"/>
              <a:gd name="T4" fmla="*/ 7 w 25"/>
              <a:gd name="T5" fmla="*/ 10 h 28"/>
              <a:gd name="T6" fmla="*/ 6 w 25"/>
              <a:gd name="T7" fmla="*/ 8 h 28"/>
              <a:gd name="T8" fmla="*/ 5 w 25"/>
              <a:gd name="T9" fmla="*/ 8 h 28"/>
              <a:gd name="T10" fmla="*/ 6 w 25"/>
              <a:gd name="T11" fmla="*/ 12 h 28"/>
              <a:gd name="T12" fmla="*/ 6 w 25"/>
              <a:gd name="T13" fmla="*/ 28 h 28"/>
              <a:gd name="T14" fmla="*/ 0 w 25"/>
              <a:gd name="T15" fmla="*/ 28 h 28"/>
              <a:gd name="T16" fmla="*/ 0 w 25"/>
              <a:gd name="T17" fmla="*/ 0 h 28"/>
              <a:gd name="T18" fmla="*/ 6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8" y="28"/>
                  <a:pt x="18" y="28"/>
                  <a:pt x="18" y="28"/>
                </a:cubicBezTo>
                <a:cubicBezTo>
                  <a:pt x="7" y="10"/>
                  <a:pt x="7" y="10"/>
                  <a:pt x="7" y="10"/>
                </a:cubicBezTo>
                <a:cubicBezTo>
                  <a:pt x="6" y="9"/>
                  <a:pt x="6" y="8"/>
                  <a:pt x="6" y="8"/>
                </a:cubicBezTo>
                <a:cubicBezTo>
                  <a:pt x="5" y="8"/>
                  <a:pt x="5" y="8"/>
                  <a:pt x="5" y="8"/>
                </a:cubicBezTo>
                <a:cubicBezTo>
                  <a:pt x="6" y="9"/>
                  <a:pt x="6" y="10"/>
                  <a:pt x="6" y="12"/>
                </a:cubicBezTo>
                <a:cubicBezTo>
                  <a:pt x="6" y="28"/>
                  <a:pt x="6" y="28"/>
                  <a:pt x="6" y="28"/>
                </a:cubicBezTo>
                <a:cubicBezTo>
                  <a:pt x="0" y="28"/>
                  <a:pt x="0" y="28"/>
                  <a:pt x="0" y="28"/>
                </a:cubicBezTo>
                <a:cubicBezTo>
                  <a:pt x="0" y="0"/>
                  <a:pt x="0" y="0"/>
                  <a:pt x="0" y="0"/>
                </a:cubicBezTo>
                <a:cubicBezTo>
                  <a:pt x="6" y="0"/>
                  <a:pt x="6" y="0"/>
                  <a:pt x="6"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85"/>
          <p:cNvSpPr>
            <a:spLocks noEditPoints="1"/>
          </p:cNvSpPr>
          <p:nvPr/>
        </p:nvSpPr>
        <p:spPr bwMode="auto">
          <a:xfrm>
            <a:off x="7074223" y="2040788"/>
            <a:ext cx="35795" cy="2639473"/>
          </a:xfrm>
          <a:custGeom>
            <a:avLst/>
            <a:gdLst>
              <a:gd name="T0" fmla="*/ 0 w 10"/>
              <a:gd name="T1" fmla="*/ 710 h 715"/>
              <a:gd name="T2" fmla="*/ 5 w 10"/>
              <a:gd name="T3" fmla="*/ 691 h 715"/>
              <a:gd name="T4" fmla="*/ 10 w 10"/>
              <a:gd name="T5" fmla="*/ 710 h 715"/>
              <a:gd name="T6" fmla="*/ 5 w 10"/>
              <a:gd name="T7" fmla="*/ 672 h 715"/>
              <a:gd name="T8" fmla="*/ 0 w 10"/>
              <a:gd name="T9" fmla="*/ 652 h 715"/>
              <a:gd name="T10" fmla="*/ 10 w 10"/>
              <a:gd name="T11" fmla="*/ 652 h 715"/>
              <a:gd name="T12" fmla="*/ 5 w 10"/>
              <a:gd name="T13" fmla="*/ 672 h 715"/>
              <a:gd name="T14" fmla="*/ 0 w 10"/>
              <a:gd name="T15" fmla="*/ 624 h 715"/>
              <a:gd name="T16" fmla="*/ 5 w 10"/>
              <a:gd name="T17" fmla="*/ 604 h 715"/>
              <a:gd name="T18" fmla="*/ 10 w 10"/>
              <a:gd name="T19" fmla="*/ 624 h 715"/>
              <a:gd name="T20" fmla="*/ 5 w 10"/>
              <a:gd name="T21" fmla="*/ 585 h 715"/>
              <a:gd name="T22" fmla="*/ 0 w 10"/>
              <a:gd name="T23" fmla="*/ 566 h 715"/>
              <a:gd name="T24" fmla="*/ 10 w 10"/>
              <a:gd name="T25" fmla="*/ 566 h 715"/>
              <a:gd name="T26" fmla="*/ 5 w 10"/>
              <a:gd name="T27" fmla="*/ 585 h 715"/>
              <a:gd name="T28" fmla="*/ 0 w 10"/>
              <a:gd name="T29" fmla="*/ 537 h 715"/>
              <a:gd name="T30" fmla="*/ 5 w 10"/>
              <a:gd name="T31" fmla="*/ 518 h 715"/>
              <a:gd name="T32" fmla="*/ 10 w 10"/>
              <a:gd name="T33" fmla="*/ 537 h 715"/>
              <a:gd name="T34" fmla="*/ 5 w 10"/>
              <a:gd name="T35" fmla="*/ 499 h 715"/>
              <a:gd name="T36" fmla="*/ 0 w 10"/>
              <a:gd name="T37" fmla="*/ 480 h 715"/>
              <a:gd name="T38" fmla="*/ 10 w 10"/>
              <a:gd name="T39" fmla="*/ 480 h 715"/>
              <a:gd name="T40" fmla="*/ 5 w 10"/>
              <a:gd name="T41" fmla="*/ 499 h 715"/>
              <a:gd name="T42" fmla="*/ 0 w 10"/>
              <a:gd name="T43" fmla="*/ 451 h 715"/>
              <a:gd name="T44" fmla="*/ 5 w 10"/>
              <a:gd name="T45" fmla="*/ 432 h 715"/>
              <a:gd name="T46" fmla="*/ 10 w 10"/>
              <a:gd name="T47" fmla="*/ 451 h 715"/>
              <a:gd name="T48" fmla="*/ 5 w 10"/>
              <a:gd name="T49" fmla="*/ 412 h 715"/>
              <a:gd name="T50" fmla="*/ 0 w 10"/>
              <a:gd name="T51" fmla="*/ 393 h 715"/>
              <a:gd name="T52" fmla="*/ 10 w 10"/>
              <a:gd name="T53" fmla="*/ 393 h 715"/>
              <a:gd name="T54" fmla="*/ 5 w 10"/>
              <a:gd name="T55" fmla="*/ 412 h 715"/>
              <a:gd name="T56" fmla="*/ 0 w 10"/>
              <a:gd name="T57" fmla="*/ 364 h 715"/>
              <a:gd name="T58" fmla="*/ 5 w 10"/>
              <a:gd name="T59" fmla="*/ 345 h 715"/>
              <a:gd name="T60" fmla="*/ 10 w 10"/>
              <a:gd name="T61" fmla="*/ 364 h 715"/>
              <a:gd name="T62" fmla="*/ 5 w 10"/>
              <a:gd name="T63" fmla="*/ 326 h 715"/>
              <a:gd name="T64" fmla="*/ 0 w 10"/>
              <a:gd name="T65" fmla="*/ 307 h 715"/>
              <a:gd name="T66" fmla="*/ 10 w 10"/>
              <a:gd name="T67" fmla="*/ 307 h 715"/>
              <a:gd name="T68" fmla="*/ 5 w 10"/>
              <a:gd name="T69" fmla="*/ 326 h 715"/>
              <a:gd name="T70" fmla="*/ 0 w 10"/>
              <a:gd name="T71" fmla="*/ 278 h 715"/>
              <a:gd name="T72" fmla="*/ 5 w 10"/>
              <a:gd name="T73" fmla="*/ 259 h 715"/>
              <a:gd name="T74" fmla="*/ 10 w 10"/>
              <a:gd name="T75" fmla="*/ 278 h 715"/>
              <a:gd name="T76" fmla="*/ 5 w 10"/>
              <a:gd name="T77" fmla="*/ 240 h 715"/>
              <a:gd name="T78" fmla="*/ 0 w 10"/>
              <a:gd name="T79" fmla="*/ 220 h 715"/>
              <a:gd name="T80" fmla="*/ 10 w 10"/>
              <a:gd name="T81" fmla="*/ 220 h 715"/>
              <a:gd name="T82" fmla="*/ 5 w 10"/>
              <a:gd name="T83" fmla="*/ 240 h 715"/>
              <a:gd name="T84" fmla="*/ 0 w 10"/>
              <a:gd name="T85" fmla="*/ 192 h 715"/>
              <a:gd name="T86" fmla="*/ 5 w 10"/>
              <a:gd name="T87" fmla="*/ 172 h 715"/>
              <a:gd name="T88" fmla="*/ 10 w 10"/>
              <a:gd name="T89" fmla="*/ 192 h 715"/>
              <a:gd name="T90" fmla="*/ 5 w 10"/>
              <a:gd name="T91" fmla="*/ 153 h 715"/>
              <a:gd name="T92" fmla="*/ 0 w 10"/>
              <a:gd name="T93" fmla="*/ 134 h 715"/>
              <a:gd name="T94" fmla="*/ 10 w 10"/>
              <a:gd name="T95" fmla="*/ 134 h 715"/>
              <a:gd name="T96" fmla="*/ 5 w 10"/>
              <a:gd name="T97" fmla="*/ 153 h 715"/>
              <a:gd name="T98" fmla="*/ 0 w 10"/>
              <a:gd name="T99" fmla="*/ 105 h 715"/>
              <a:gd name="T100" fmla="*/ 5 w 10"/>
              <a:gd name="T101" fmla="*/ 86 h 715"/>
              <a:gd name="T102" fmla="*/ 10 w 10"/>
              <a:gd name="T103" fmla="*/ 105 h 715"/>
              <a:gd name="T104" fmla="*/ 5 w 10"/>
              <a:gd name="T105" fmla="*/ 67 h 715"/>
              <a:gd name="T106" fmla="*/ 0 w 10"/>
              <a:gd name="T107" fmla="*/ 48 h 715"/>
              <a:gd name="T108" fmla="*/ 10 w 10"/>
              <a:gd name="T109" fmla="*/ 48 h 715"/>
              <a:gd name="T110" fmla="*/ 5 w 10"/>
              <a:gd name="T111" fmla="*/ 67 h 715"/>
              <a:gd name="T112" fmla="*/ 0 w 10"/>
              <a:gd name="T113" fmla="*/ 19 h 715"/>
              <a:gd name="T114" fmla="*/ 5 w 10"/>
              <a:gd name="T115" fmla="*/ 0 h 715"/>
              <a:gd name="T116" fmla="*/ 10 w 10"/>
              <a:gd name="T117" fmla="*/ 19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715">
                <a:moveTo>
                  <a:pt x="5" y="715"/>
                </a:moveTo>
                <a:cubicBezTo>
                  <a:pt x="2" y="715"/>
                  <a:pt x="0" y="713"/>
                  <a:pt x="0" y="710"/>
                </a:cubicBezTo>
                <a:cubicBezTo>
                  <a:pt x="0" y="696"/>
                  <a:pt x="0" y="696"/>
                  <a:pt x="0" y="696"/>
                </a:cubicBezTo>
                <a:cubicBezTo>
                  <a:pt x="0" y="693"/>
                  <a:pt x="2" y="691"/>
                  <a:pt x="5" y="691"/>
                </a:cubicBezTo>
                <a:cubicBezTo>
                  <a:pt x="7" y="691"/>
                  <a:pt x="10" y="693"/>
                  <a:pt x="10" y="696"/>
                </a:cubicBezTo>
                <a:cubicBezTo>
                  <a:pt x="10" y="710"/>
                  <a:pt x="10" y="710"/>
                  <a:pt x="10" y="710"/>
                </a:cubicBezTo>
                <a:cubicBezTo>
                  <a:pt x="10" y="713"/>
                  <a:pt x="7" y="715"/>
                  <a:pt x="5" y="715"/>
                </a:cubicBezTo>
                <a:close/>
                <a:moveTo>
                  <a:pt x="5" y="672"/>
                </a:moveTo>
                <a:cubicBezTo>
                  <a:pt x="2" y="672"/>
                  <a:pt x="0" y="669"/>
                  <a:pt x="0" y="667"/>
                </a:cubicBezTo>
                <a:cubicBezTo>
                  <a:pt x="0" y="652"/>
                  <a:pt x="0" y="652"/>
                  <a:pt x="0" y="652"/>
                </a:cubicBezTo>
                <a:cubicBezTo>
                  <a:pt x="0" y="650"/>
                  <a:pt x="2" y="648"/>
                  <a:pt x="5" y="648"/>
                </a:cubicBezTo>
                <a:cubicBezTo>
                  <a:pt x="7" y="648"/>
                  <a:pt x="10" y="650"/>
                  <a:pt x="10" y="652"/>
                </a:cubicBezTo>
                <a:cubicBezTo>
                  <a:pt x="10" y="667"/>
                  <a:pt x="10" y="667"/>
                  <a:pt x="10" y="667"/>
                </a:cubicBezTo>
                <a:cubicBezTo>
                  <a:pt x="10" y="669"/>
                  <a:pt x="7" y="672"/>
                  <a:pt x="5" y="672"/>
                </a:cubicBezTo>
                <a:close/>
                <a:moveTo>
                  <a:pt x="5" y="628"/>
                </a:moveTo>
                <a:cubicBezTo>
                  <a:pt x="2" y="628"/>
                  <a:pt x="0" y="626"/>
                  <a:pt x="0" y="624"/>
                </a:cubicBezTo>
                <a:cubicBezTo>
                  <a:pt x="0" y="609"/>
                  <a:pt x="0" y="609"/>
                  <a:pt x="0" y="609"/>
                </a:cubicBezTo>
                <a:cubicBezTo>
                  <a:pt x="0" y="607"/>
                  <a:pt x="2" y="604"/>
                  <a:pt x="5" y="604"/>
                </a:cubicBezTo>
                <a:cubicBezTo>
                  <a:pt x="7" y="604"/>
                  <a:pt x="10" y="607"/>
                  <a:pt x="10" y="609"/>
                </a:cubicBezTo>
                <a:cubicBezTo>
                  <a:pt x="10" y="624"/>
                  <a:pt x="10" y="624"/>
                  <a:pt x="10" y="624"/>
                </a:cubicBezTo>
                <a:cubicBezTo>
                  <a:pt x="10" y="626"/>
                  <a:pt x="7" y="628"/>
                  <a:pt x="5" y="628"/>
                </a:cubicBezTo>
                <a:close/>
                <a:moveTo>
                  <a:pt x="5" y="585"/>
                </a:moveTo>
                <a:cubicBezTo>
                  <a:pt x="2" y="585"/>
                  <a:pt x="0" y="583"/>
                  <a:pt x="0" y="580"/>
                </a:cubicBezTo>
                <a:cubicBezTo>
                  <a:pt x="0" y="566"/>
                  <a:pt x="0" y="566"/>
                  <a:pt x="0" y="566"/>
                </a:cubicBezTo>
                <a:cubicBezTo>
                  <a:pt x="0" y="563"/>
                  <a:pt x="2" y="561"/>
                  <a:pt x="5" y="561"/>
                </a:cubicBezTo>
                <a:cubicBezTo>
                  <a:pt x="7" y="561"/>
                  <a:pt x="10" y="563"/>
                  <a:pt x="10" y="566"/>
                </a:cubicBezTo>
                <a:cubicBezTo>
                  <a:pt x="10" y="580"/>
                  <a:pt x="10" y="580"/>
                  <a:pt x="10" y="580"/>
                </a:cubicBezTo>
                <a:cubicBezTo>
                  <a:pt x="10" y="583"/>
                  <a:pt x="7" y="585"/>
                  <a:pt x="5" y="585"/>
                </a:cubicBezTo>
                <a:close/>
                <a:moveTo>
                  <a:pt x="5" y="542"/>
                </a:moveTo>
                <a:cubicBezTo>
                  <a:pt x="2" y="542"/>
                  <a:pt x="0" y="540"/>
                  <a:pt x="0" y="537"/>
                </a:cubicBezTo>
                <a:cubicBezTo>
                  <a:pt x="0" y="523"/>
                  <a:pt x="0" y="523"/>
                  <a:pt x="0" y="523"/>
                </a:cubicBezTo>
                <a:cubicBezTo>
                  <a:pt x="0" y="520"/>
                  <a:pt x="2" y="518"/>
                  <a:pt x="5" y="518"/>
                </a:cubicBezTo>
                <a:cubicBezTo>
                  <a:pt x="7" y="518"/>
                  <a:pt x="10" y="520"/>
                  <a:pt x="10" y="523"/>
                </a:cubicBezTo>
                <a:cubicBezTo>
                  <a:pt x="10" y="537"/>
                  <a:pt x="10" y="537"/>
                  <a:pt x="10" y="537"/>
                </a:cubicBezTo>
                <a:cubicBezTo>
                  <a:pt x="10" y="540"/>
                  <a:pt x="7" y="542"/>
                  <a:pt x="5" y="542"/>
                </a:cubicBezTo>
                <a:close/>
                <a:moveTo>
                  <a:pt x="5" y="499"/>
                </a:moveTo>
                <a:cubicBezTo>
                  <a:pt x="2" y="499"/>
                  <a:pt x="0" y="497"/>
                  <a:pt x="0" y="494"/>
                </a:cubicBezTo>
                <a:cubicBezTo>
                  <a:pt x="0" y="480"/>
                  <a:pt x="0" y="480"/>
                  <a:pt x="0" y="480"/>
                </a:cubicBezTo>
                <a:cubicBezTo>
                  <a:pt x="0" y="477"/>
                  <a:pt x="2" y="475"/>
                  <a:pt x="5" y="475"/>
                </a:cubicBezTo>
                <a:cubicBezTo>
                  <a:pt x="7" y="475"/>
                  <a:pt x="10" y="477"/>
                  <a:pt x="10" y="480"/>
                </a:cubicBezTo>
                <a:cubicBezTo>
                  <a:pt x="10" y="494"/>
                  <a:pt x="10" y="494"/>
                  <a:pt x="10" y="494"/>
                </a:cubicBezTo>
                <a:cubicBezTo>
                  <a:pt x="10" y="497"/>
                  <a:pt x="7" y="499"/>
                  <a:pt x="5" y="499"/>
                </a:cubicBezTo>
                <a:close/>
                <a:moveTo>
                  <a:pt x="5" y="456"/>
                </a:moveTo>
                <a:cubicBezTo>
                  <a:pt x="2" y="456"/>
                  <a:pt x="0" y="453"/>
                  <a:pt x="0" y="451"/>
                </a:cubicBezTo>
                <a:cubicBezTo>
                  <a:pt x="0" y="436"/>
                  <a:pt x="0" y="436"/>
                  <a:pt x="0" y="436"/>
                </a:cubicBezTo>
                <a:cubicBezTo>
                  <a:pt x="0" y="434"/>
                  <a:pt x="2" y="432"/>
                  <a:pt x="5" y="432"/>
                </a:cubicBezTo>
                <a:cubicBezTo>
                  <a:pt x="7" y="432"/>
                  <a:pt x="10" y="434"/>
                  <a:pt x="10" y="436"/>
                </a:cubicBezTo>
                <a:cubicBezTo>
                  <a:pt x="10" y="451"/>
                  <a:pt x="10" y="451"/>
                  <a:pt x="10" y="451"/>
                </a:cubicBezTo>
                <a:cubicBezTo>
                  <a:pt x="10" y="453"/>
                  <a:pt x="7" y="456"/>
                  <a:pt x="5" y="456"/>
                </a:cubicBezTo>
                <a:close/>
                <a:moveTo>
                  <a:pt x="5" y="412"/>
                </a:moveTo>
                <a:cubicBezTo>
                  <a:pt x="2" y="412"/>
                  <a:pt x="0" y="410"/>
                  <a:pt x="0" y="408"/>
                </a:cubicBezTo>
                <a:cubicBezTo>
                  <a:pt x="0" y="393"/>
                  <a:pt x="0" y="393"/>
                  <a:pt x="0" y="393"/>
                </a:cubicBezTo>
                <a:cubicBezTo>
                  <a:pt x="0" y="391"/>
                  <a:pt x="2" y="388"/>
                  <a:pt x="5" y="388"/>
                </a:cubicBezTo>
                <a:cubicBezTo>
                  <a:pt x="7" y="388"/>
                  <a:pt x="10" y="391"/>
                  <a:pt x="10" y="393"/>
                </a:cubicBezTo>
                <a:cubicBezTo>
                  <a:pt x="10" y="408"/>
                  <a:pt x="10" y="408"/>
                  <a:pt x="10" y="408"/>
                </a:cubicBezTo>
                <a:cubicBezTo>
                  <a:pt x="10" y="410"/>
                  <a:pt x="7" y="412"/>
                  <a:pt x="5" y="412"/>
                </a:cubicBezTo>
                <a:close/>
                <a:moveTo>
                  <a:pt x="5" y="369"/>
                </a:moveTo>
                <a:cubicBezTo>
                  <a:pt x="2" y="369"/>
                  <a:pt x="0" y="367"/>
                  <a:pt x="0" y="364"/>
                </a:cubicBezTo>
                <a:cubicBezTo>
                  <a:pt x="0" y="350"/>
                  <a:pt x="0" y="350"/>
                  <a:pt x="0" y="350"/>
                </a:cubicBezTo>
                <a:cubicBezTo>
                  <a:pt x="0" y="347"/>
                  <a:pt x="2" y="345"/>
                  <a:pt x="5" y="345"/>
                </a:cubicBezTo>
                <a:cubicBezTo>
                  <a:pt x="7" y="345"/>
                  <a:pt x="10" y="347"/>
                  <a:pt x="10" y="350"/>
                </a:cubicBezTo>
                <a:cubicBezTo>
                  <a:pt x="10" y="364"/>
                  <a:pt x="10" y="364"/>
                  <a:pt x="10" y="364"/>
                </a:cubicBezTo>
                <a:cubicBezTo>
                  <a:pt x="10" y="367"/>
                  <a:pt x="7" y="369"/>
                  <a:pt x="5" y="369"/>
                </a:cubicBezTo>
                <a:close/>
                <a:moveTo>
                  <a:pt x="5" y="326"/>
                </a:moveTo>
                <a:cubicBezTo>
                  <a:pt x="2" y="326"/>
                  <a:pt x="0" y="324"/>
                  <a:pt x="0" y="321"/>
                </a:cubicBezTo>
                <a:cubicBezTo>
                  <a:pt x="0" y="307"/>
                  <a:pt x="0" y="307"/>
                  <a:pt x="0" y="307"/>
                </a:cubicBezTo>
                <a:cubicBezTo>
                  <a:pt x="0" y="304"/>
                  <a:pt x="2" y="302"/>
                  <a:pt x="5" y="302"/>
                </a:cubicBezTo>
                <a:cubicBezTo>
                  <a:pt x="7" y="302"/>
                  <a:pt x="10" y="304"/>
                  <a:pt x="10" y="307"/>
                </a:cubicBezTo>
                <a:cubicBezTo>
                  <a:pt x="10" y="321"/>
                  <a:pt x="10" y="321"/>
                  <a:pt x="10" y="321"/>
                </a:cubicBezTo>
                <a:cubicBezTo>
                  <a:pt x="10" y="324"/>
                  <a:pt x="7" y="326"/>
                  <a:pt x="5" y="326"/>
                </a:cubicBezTo>
                <a:close/>
                <a:moveTo>
                  <a:pt x="5" y="283"/>
                </a:moveTo>
                <a:cubicBezTo>
                  <a:pt x="2" y="283"/>
                  <a:pt x="0" y="281"/>
                  <a:pt x="0" y="278"/>
                </a:cubicBezTo>
                <a:cubicBezTo>
                  <a:pt x="0" y="264"/>
                  <a:pt x="0" y="264"/>
                  <a:pt x="0" y="264"/>
                </a:cubicBezTo>
                <a:cubicBezTo>
                  <a:pt x="0" y="261"/>
                  <a:pt x="2" y="259"/>
                  <a:pt x="5" y="259"/>
                </a:cubicBezTo>
                <a:cubicBezTo>
                  <a:pt x="7" y="259"/>
                  <a:pt x="10" y="261"/>
                  <a:pt x="10" y="264"/>
                </a:cubicBezTo>
                <a:cubicBezTo>
                  <a:pt x="10" y="278"/>
                  <a:pt x="10" y="278"/>
                  <a:pt x="10" y="278"/>
                </a:cubicBezTo>
                <a:cubicBezTo>
                  <a:pt x="10" y="281"/>
                  <a:pt x="7" y="283"/>
                  <a:pt x="5" y="283"/>
                </a:cubicBezTo>
                <a:close/>
                <a:moveTo>
                  <a:pt x="5" y="240"/>
                </a:moveTo>
                <a:cubicBezTo>
                  <a:pt x="2" y="240"/>
                  <a:pt x="0" y="237"/>
                  <a:pt x="0" y="235"/>
                </a:cubicBezTo>
                <a:cubicBezTo>
                  <a:pt x="0" y="220"/>
                  <a:pt x="0" y="220"/>
                  <a:pt x="0" y="220"/>
                </a:cubicBezTo>
                <a:cubicBezTo>
                  <a:pt x="0" y="218"/>
                  <a:pt x="2" y="216"/>
                  <a:pt x="5" y="216"/>
                </a:cubicBezTo>
                <a:cubicBezTo>
                  <a:pt x="7" y="216"/>
                  <a:pt x="10" y="218"/>
                  <a:pt x="10" y="220"/>
                </a:cubicBezTo>
                <a:cubicBezTo>
                  <a:pt x="10" y="235"/>
                  <a:pt x="10" y="235"/>
                  <a:pt x="10" y="235"/>
                </a:cubicBezTo>
                <a:cubicBezTo>
                  <a:pt x="10" y="237"/>
                  <a:pt x="7" y="240"/>
                  <a:pt x="5" y="240"/>
                </a:cubicBezTo>
                <a:close/>
                <a:moveTo>
                  <a:pt x="5" y="196"/>
                </a:moveTo>
                <a:cubicBezTo>
                  <a:pt x="2" y="196"/>
                  <a:pt x="0" y="194"/>
                  <a:pt x="0" y="192"/>
                </a:cubicBezTo>
                <a:cubicBezTo>
                  <a:pt x="0" y="177"/>
                  <a:pt x="0" y="177"/>
                  <a:pt x="0" y="177"/>
                </a:cubicBezTo>
                <a:cubicBezTo>
                  <a:pt x="0" y="175"/>
                  <a:pt x="2" y="172"/>
                  <a:pt x="5" y="172"/>
                </a:cubicBezTo>
                <a:cubicBezTo>
                  <a:pt x="7" y="172"/>
                  <a:pt x="10" y="175"/>
                  <a:pt x="10" y="177"/>
                </a:cubicBezTo>
                <a:cubicBezTo>
                  <a:pt x="10" y="192"/>
                  <a:pt x="10" y="192"/>
                  <a:pt x="10" y="192"/>
                </a:cubicBezTo>
                <a:cubicBezTo>
                  <a:pt x="10" y="194"/>
                  <a:pt x="7" y="196"/>
                  <a:pt x="5" y="196"/>
                </a:cubicBezTo>
                <a:close/>
                <a:moveTo>
                  <a:pt x="5" y="153"/>
                </a:moveTo>
                <a:cubicBezTo>
                  <a:pt x="2" y="153"/>
                  <a:pt x="0" y="151"/>
                  <a:pt x="0" y="148"/>
                </a:cubicBezTo>
                <a:cubicBezTo>
                  <a:pt x="0" y="134"/>
                  <a:pt x="0" y="134"/>
                  <a:pt x="0" y="134"/>
                </a:cubicBezTo>
                <a:cubicBezTo>
                  <a:pt x="0" y="131"/>
                  <a:pt x="2" y="129"/>
                  <a:pt x="5" y="129"/>
                </a:cubicBezTo>
                <a:cubicBezTo>
                  <a:pt x="7" y="129"/>
                  <a:pt x="10" y="131"/>
                  <a:pt x="10" y="134"/>
                </a:cubicBezTo>
                <a:cubicBezTo>
                  <a:pt x="10" y="148"/>
                  <a:pt x="10" y="148"/>
                  <a:pt x="10" y="148"/>
                </a:cubicBezTo>
                <a:cubicBezTo>
                  <a:pt x="10" y="151"/>
                  <a:pt x="7" y="153"/>
                  <a:pt x="5" y="153"/>
                </a:cubicBezTo>
                <a:close/>
                <a:moveTo>
                  <a:pt x="5" y="110"/>
                </a:moveTo>
                <a:cubicBezTo>
                  <a:pt x="2" y="110"/>
                  <a:pt x="0" y="108"/>
                  <a:pt x="0" y="105"/>
                </a:cubicBezTo>
                <a:cubicBezTo>
                  <a:pt x="0" y="91"/>
                  <a:pt x="0" y="91"/>
                  <a:pt x="0" y="91"/>
                </a:cubicBezTo>
                <a:cubicBezTo>
                  <a:pt x="0" y="88"/>
                  <a:pt x="2" y="86"/>
                  <a:pt x="5" y="86"/>
                </a:cubicBezTo>
                <a:cubicBezTo>
                  <a:pt x="7" y="86"/>
                  <a:pt x="10" y="88"/>
                  <a:pt x="10" y="91"/>
                </a:cubicBezTo>
                <a:cubicBezTo>
                  <a:pt x="10" y="105"/>
                  <a:pt x="10" y="105"/>
                  <a:pt x="10" y="105"/>
                </a:cubicBezTo>
                <a:cubicBezTo>
                  <a:pt x="10" y="108"/>
                  <a:pt x="7" y="110"/>
                  <a:pt x="5" y="110"/>
                </a:cubicBezTo>
                <a:close/>
                <a:moveTo>
                  <a:pt x="5" y="67"/>
                </a:moveTo>
                <a:cubicBezTo>
                  <a:pt x="2" y="67"/>
                  <a:pt x="0" y="65"/>
                  <a:pt x="0" y="62"/>
                </a:cubicBezTo>
                <a:cubicBezTo>
                  <a:pt x="0" y="48"/>
                  <a:pt x="0" y="48"/>
                  <a:pt x="0" y="48"/>
                </a:cubicBezTo>
                <a:cubicBezTo>
                  <a:pt x="0" y="45"/>
                  <a:pt x="2" y="43"/>
                  <a:pt x="5" y="43"/>
                </a:cubicBezTo>
                <a:cubicBezTo>
                  <a:pt x="7" y="43"/>
                  <a:pt x="10" y="45"/>
                  <a:pt x="10" y="48"/>
                </a:cubicBezTo>
                <a:cubicBezTo>
                  <a:pt x="10" y="62"/>
                  <a:pt x="10" y="62"/>
                  <a:pt x="10" y="62"/>
                </a:cubicBezTo>
                <a:cubicBezTo>
                  <a:pt x="10" y="65"/>
                  <a:pt x="7" y="67"/>
                  <a:pt x="5" y="67"/>
                </a:cubicBezTo>
                <a:close/>
                <a:moveTo>
                  <a:pt x="5" y="24"/>
                </a:moveTo>
                <a:cubicBezTo>
                  <a:pt x="2" y="24"/>
                  <a:pt x="0" y="21"/>
                  <a:pt x="0" y="19"/>
                </a:cubicBezTo>
                <a:cubicBezTo>
                  <a:pt x="0" y="4"/>
                  <a:pt x="0" y="4"/>
                  <a:pt x="0" y="4"/>
                </a:cubicBezTo>
                <a:cubicBezTo>
                  <a:pt x="0" y="2"/>
                  <a:pt x="2" y="0"/>
                  <a:pt x="5" y="0"/>
                </a:cubicBezTo>
                <a:cubicBezTo>
                  <a:pt x="7" y="0"/>
                  <a:pt x="10" y="2"/>
                  <a:pt x="10" y="4"/>
                </a:cubicBezTo>
                <a:cubicBezTo>
                  <a:pt x="10" y="19"/>
                  <a:pt x="10" y="19"/>
                  <a:pt x="10" y="19"/>
                </a:cubicBezTo>
                <a:cubicBezTo>
                  <a:pt x="10" y="21"/>
                  <a:pt x="7" y="24"/>
                  <a:pt x="5" y="24"/>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86"/>
          <p:cNvSpPr>
            <a:spLocks noEditPoints="1"/>
          </p:cNvSpPr>
          <p:nvPr/>
        </p:nvSpPr>
        <p:spPr bwMode="auto">
          <a:xfrm>
            <a:off x="9144092" y="2040788"/>
            <a:ext cx="32683" cy="2639473"/>
          </a:xfrm>
          <a:custGeom>
            <a:avLst/>
            <a:gdLst>
              <a:gd name="T0" fmla="*/ 0 w 9"/>
              <a:gd name="T1" fmla="*/ 710 h 715"/>
              <a:gd name="T2" fmla="*/ 4 w 9"/>
              <a:gd name="T3" fmla="*/ 691 h 715"/>
              <a:gd name="T4" fmla="*/ 9 w 9"/>
              <a:gd name="T5" fmla="*/ 710 h 715"/>
              <a:gd name="T6" fmla="*/ 4 w 9"/>
              <a:gd name="T7" fmla="*/ 672 h 715"/>
              <a:gd name="T8" fmla="*/ 0 w 9"/>
              <a:gd name="T9" fmla="*/ 652 h 715"/>
              <a:gd name="T10" fmla="*/ 9 w 9"/>
              <a:gd name="T11" fmla="*/ 652 h 715"/>
              <a:gd name="T12" fmla="*/ 4 w 9"/>
              <a:gd name="T13" fmla="*/ 672 h 715"/>
              <a:gd name="T14" fmla="*/ 0 w 9"/>
              <a:gd name="T15" fmla="*/ 624 h 715"/>
              <a:gd name="T16" fmla="*/ 4 w 9"/>
              <a:gd name="T17" fmla="*/ 604 h 715"/>
              <a:gd name="T18" fmla="*/ 9 w 9"/>
              <a:gd name="T19" fmla="*/ 624 h 715"/>
              <a:gd name="T20" fmla="*/ 4 w 9"/>
              <a:gd name="T21" fmla="*/ 585 h 715"/>
              <a:gd name="T22" fmla="*/ 0 w 9"/>
              <a:gd name="T23" fmla="*/ 566 h 715"/>
              <a:gd name="T24" fmla="*/ 9 w 9"/>
              <a:gd name="T25" fmla="*/ 566 h 715"/>
              <a:gd name="T26" fmla="*/ 4 w 9"/>
              <a:gd name="T27" fmla="*/ 585 h 715"/>
              <a:gd name="T28" fmla="*/ 0 w 9"/>
              <a:gd name="T29" fmla="*/ 537 h 715"/>
              <a:gd name="T30" fmla="*/ 4 w 9"/>
              <a:gd name="T31" fmla="*/ 518 h 715"/>
              <a:gd name="T32" fmla="*/ 9 w 9"/>
              <a:gd name="T33" fmla="*/ 537 h 715"/>
              <a:gd name="T34" fmla="*/ 4 w 9"/>
              <a:gd name="T35" fmla="*/ 499 h 715"/>
              <a:gd name="T36" fmla="*/ 0 w 9"/>
              <a:gd name="T37" fmla="*/ 480 h 715"/>
              <a:gd name="T38" fmla="*/ 9 w 9"/>
              <a:gd name="T39" fmla="*/ 480 h 715"/>
              <a:gd name="T40" fmla="*/ 4 w 9"/>
              <a:gd name="T41" fmla="*/ 499 h 715"/>
              <a:gd name="T42" fmla="*/ 0 w 9"/>
              <a:gd name="T43" fmla="*/ 451 h 715"/>
              <a:gd name="T44" fmla="*/ 4 w 9"/>
              <a:gd name="T45" fmla="*/ 432 h 715"/>
              <a:gd name="T46" fmla="*/ 9 w 9"/>
              <a:gd name="T47" fmla="*/ 451 h 715"/>
              <a:gd name="T48" fmla="*/ 4 w 9"/>
              <a:gd name="T49" fmla="*/ 412 h 715"/>
              <a:gd name="T50" fmla="*/ 0 w 9"/>
              <a:gd name="T51" fmla="*/ 393 h 715"/>
              <a:gd name="T52" fmla="*/ 9 w 9"/>
              <a:gd name="T53" fmla="*/ 393 h 715"/>
              <a:gd name="T54" fmla="*/ 4 w 9"/>
              <a:gd name="T55" fmla="*/ 412 h 715"/>
              <a:gd name="T56" fmla="*/ 0 w 9"/>
              <a:gd name="T57" fmla="*/ 364 h 715"/>
              <a:gd name="T58" fmla="*/ 4 w 9"/>
              <a:gd name="T59" fmla="*/ 345 h 715"/>
              <a:gd name="T60" fmla="*/ 9 w 9"/>
              <a:gd name="T61" fmla="*/ 364 h 715"/>
              <a:gd name="T62" fmla="*/ 4 w 9"/>
              <a:gd name="T63" fmla="*/ 326 h 715"/>
              <a:gd name="T64" fmla="*/ 0 w 9"/>
              <a:gd name="T65" fmla="*/ 307 h 715"/>
              <a:gd name="T66" fmla="*/ 9 w 9"/>
              <a:gd name="T67" fmla="*/ 307 h 715"/>
              <a:gd name="T68" fmla="*/ 4 w 9"/>
              <a:gd name="T69" fmla="*/ 326 h 715"/>
              <a:gd name="T70" fmla="*/ 0 w 9"/>
              <a:gd name="T71" fmla="*/ 278 h 715"/>
              <a:gd name="T72" fmla="*/ 4 w 9"/>
              <a:gd name="T73" fmla="*/ 259 h 715"/>
              <a:gd name="T74" fmla="*/ 9 w 9"/>
              <a:gd name="T75" fmla="*/ 278 h 715"/>
              <a:gd name="T76" fmla="*/ 4 w 9"/>
              <a:gd name="T77" fmla="*/ 240 h 715"/>
              <a:gd name="T78" fmla="*/ 0 w 9"/>
              <a:gd name="T79" fmla="*/ 220 h 715"/>
              <a:gd name="T80" fmla="*/ 9 w 9"/>
              <a:gd name="T81" fmla="*/ 220 h 715"/>
              <a:gd name="T82" fmla="*/ 4 w 9"/>
              <a:gd name="T83" fmla="*/ 240 h 715"/>
              <a:gd name="T84" fmla="*/ 0 w 9"/>
              <a:gd name="T85" fmla="*/ 192 h 715"/>
              <a:gd name="T86" fmla="*/ 4 w 9"/>
              <a:gd name="T87" fmla="*/ 172 h 715"/>
              <a:gd name="T88" fmla="*/ 9 w 9"/>
              <a:gd name="T89" fmla="*/ 192 h 715"/>
              <a:gd name="T90" fmla="*/ 4 w 9"/>
              <a:gd name="T91" fmla="*/ 153 h 715"/>
              <a:gd name="T92" fmla="*/ 0 w 9"/>
              <a:gd name="T93" fmla="*/ 134 h 715"/>
              <a:gd name="T94" fmla="*/ 9 w 9"/>
              <a:gd name="T95" fmla="*/ 134 h 715"/>
              <a:gd name="T96" fmla="*/ 4 w 9"/>
              <a:gd name="T97" fmla="*/ 153 h 715"/>
              <a:gd name="T98" fmla="*/ 0 w 9"/>
              <a:gd name="T99" fmla="*/ 105 h 715"/>
              <a:gd name="T100" fmla="*/ 4 w 9"/>
              <a:gd name="T101" fmla="*/ 86 h 715"/>
              <a:gd name="T102" fmla="*/ 9 w 9"/>
              <a:gd name="T103" fmla="*/ 105 h 715"/>
              <a:gd name="T104" fmla="*/ 4 w 9"/>
              <a:gd name="T105" fmla="*/ 67 h 715"/>
              <a:gd name="T106" fmla="*/ 0 w 9"/>
              <a:gd name="T107" fmla="*/ 48 h 715"/>
              <a:gd name="T108" fmla="*/ 9 w 9"/>
              <a:gd name="T109" fmla="*/ 48 h 715"/>
              <a:gd name="T110" fmla="*/ 4 w 9"/>
              <a:gd name="T111" fmla="*/ 67 h 715"/>
              <a:gd name="T112" fmla="*/ 0 w 9"/>
              <a:gd name="T113" fmla="*/ 19 h 715"/>
              <a:gd name="T114" fmla="*/ 4 w 9"/>
              <a:gd name="T115" fmla="*/ 0 h 715"/>
              <a:gd name="T116" fmla="*/ 9 w 9"/>
              <a:gd name="T117" fmla="*/ 19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 h="715">
                <a:moveTo>
                  <a:pt x="4" y="715"/>
                </a:moveTo>
                <a:cubicBezTo>
                  <a:pt x="2" y="715"/>
                  <a:pt x="0" y="713"/>
                  <a:pt x="0" y="710"/>
                </a:cubicBezTo>
                <a:cubicBezTo>
                  <a:pt x="0" y="696"/>
                  <a:pt x="0" y="696"/>
                  <a:pt x="0" y="696"/>
                </a:cubicBezTo>
                <a:cubicBezTo>
                  <a:pt x="0" y="693"/>
                  <a:pt x="2" y="691"/>
                  <a:pt x="4" y="691"/>
                </a:cubicBezTo>
                <a:cubicBezTo>
                  <a:pt x="7" y="691"/>
                  <a:pt x="9" y="693"/>
                  <a:pt x="9" y="696"/>
                </a:cubicBezTo>
                <a:cubicBezTo>
                  <a:pt x="9" y="710"/>
                  <a:pt x="9" y="710"/>
                  <a:pt x="9" y="710"/>
                </a:cubicBezTo>
                <a:cubicBezTo>
                  <a:pt x="9" y="713"/>
                  <a:pt x="7" y="715"/>
                  <a:pt x="4" y="715"/>
                </a:cubicBezTo>
                <a:close/>
                <a:moveTo>
                  <a:pt x="4" y="672"/>
                </a:moveTo>
                <a:cubicBezTo>
                  <a:pt x="2" y="672"/>
                  <a:pt x="0" y="669"/>
                  <a:pt x="0" y="667"/>
                </a:cubicBezTo>
                <a:cubicBezTo>
                  <a:pt x="0" y="652"/>
                  <a:pt x="0" y="652"/>
                  <a:pt x="0" y="652"/>
                </a:cubicBezTo>
                <a:cubicBezTo>
                  <a:pt x="0" y="650"/>
                  <a:pt x="2" y="648"/>
                  <a:pt x="4" y="648"/>
                </a:cubicBezTo>
                <a:cubicBezTo>
                  <a:pt x="7" y="648"/>
                  <a:pt x="9" y="650"/>
                  <a:pt x="9" y="652"/>
                </a:cubicBezTo>
                <a:cubicBezTo>
                  <a:pt x="9" y="667"/>
                  <a:pt x="9" y="667"/>
                  <a:pt x="9" y="667"/>
                </a:cubicBezTo>
                <a:cubicBezTo>
                  <a:pt x="9" y="669"/>
                  <a:pt x="7" y="672"/>
                  <a:pt x="4" y="672"/>
                </a:cubicBezTo>
                <a:close/>
                <a:moveTo>
                  <a:pt x="4" y="628"/>
                </a:moveTo>
                <a:cubicBezTo>
                  <a:pt x="2" y="628"/>
                  <a:pt x="0" y="626"/>
                  <a:pt x="0" y="624"/>
                </a:cubicBezTo>
                <a:cubicBezTo>
                  <a:pt x="0" y="609"/>
                  <a:pt x="0" y="609"/>
                  <a:pt x="0" y="609"/>
                </a:cubicBezTo>
                <a:cubicBezTo>
                  <a:pt x="0" y="607"/>
                  <a:pt x="2" y="604"/>
                  <a:pt x="4" y="604"/>
                </a:cubicBezTo>
                <a:cubicBezTo>
                  <a:pt x="7" y="604"/>
                  <a:pt x="9" y="607"/>
                  <a:pt x="9" y="609"/>
                </a:cubicBezTo>
                <a:cubicBezTo>
                  <a:pt x="9" y="624"/>
                  <a:pt x="9" y="624"/>
                  <a:pt x="9" y="624"/>
                </a:cubicBezTo>
                <a:cubicBezTo>
                  <a:pt x="9" y="626"/>
                  <a:pt x="7" y="628"/>
                  <a:pt x="4" y="628"/>
                </a:cubicBezTo>
                <a:close/>
                <a:moveTo>
                  <a:pt x="4" y="585"/>
                </a:moveTo>
                <a:cubicBezTo>
                  <a:pt x="2" y="585"/>
                  <a:pt x="0" y="583"/>
                  <a:pt x="0" y="580"/>
                </a:cubicBezTo>
                <a:cubicBezTo>
                  <a:pt x="0" y="566"/>
                  <a:pt x="0" y="566"/>
                  <a:pt x="0" y="566"/>
                </a:cubicBezTo>
                <a:cubicBezTo>
                  <a:pt x="0" y="563"/>
                  <a:pt x="2" y="561"/>
                  <a:pt x="4" y="561"/>
                </a:cubicBezTo>
                <a:cubicBezTo>
                  <a:pt x="7" y="561"/>
                  <a:pt x="9" y="563"/>
                  <a:pt x="9" y="566"/>
                </a:cubicBezTo>
                <a:cubicBezTo>
                  <a:pt x="9" y="580"/>
                  <a:pt x="9" y="580"/>
                  <a:pt x="9" y="580"/>
                </a:cubicBezTo>
                <a:cubicBezTo>
                  <a:pt x="9" y="583"/>
                  <a:pt x="7" y="585"/>
                  <a:pt x="4" y="585"/>
                </a:cubicBezTo>
                <a:close/>
                <a:moveTo>
                  <a:pt x="4" y="542"/>
                </a:moveTo>
                <a:cubicBezTo>
                  <a:pt x="2" y="542"/>
                  <a:pt x="0" y="540"/>
                  <a:pt x="0" y="537"/>
                </a:cubicBezTo>
                <a:cubicBezTo>
                  <a:pt x="0" y="523"/>
                  <a:pt x="0" y="523"/>
                  <a:pt x="0" y="523"/>
                </a:cubicBezTo>
                <a:cubicBezTo>
                  <a:pt x="0" y="520"/>
                  <a:pt x="2" y="518"/>
                  <a:pt x="4" y="518"/>
                </a:cubicBezTo>
                <a:cubicBezTo>
                  <a:pt x="7" y="518"/>
                  <a:pt x="9" y="520"/>
                  <a:pt x="9" y="523"/>
                </a:cubicBezTo>
                <a:cubicBezTo>
                  <a:pt x="9" y="537"/>
                  <a:pt x="9" y="537"/>
                  <a:pt x="9" y="537"/>
                </a:cubicBezTo>
                <a:cubicBezTo>
                  <a:pt x="9" y="540"/>
                  <a:pt x="7" y="542"/>
                  <a:pt x="4" y="542"/>
                </a:cubicBezTo>
                <a:close/>
                <a:moveTo>
                  <a:pt x="4" y="499"/>
                </a:moveTo>
                <a:cubicBezTo>
                  <a:pt x="2" y="499"/>
                  <a:pt x="0" y="497"/>
                  <a:pt x="0" y="494"/>
                </a:cubicBezTo>
                <a:cubicBezTo>
                  <a:pt x="0" y="480"/>
                  <a:pt x="0" y="480"/>
                  <a:pt x="0" y="480"/>
                </a:cubicBezTo>
                <a:cubicBezTo>
                  <a:pt x="0" y="477"/>
                  <a:pt x="2" y="475"/>
                  <a:pt x="4" y="475"/>
                </a:cubicBezTo>
                <a:cubicBezTo>
                  <a:pt x="7" y="475"/>
                  <a:pt x="9" y="477"/>
                  <a:pt x="9" y="480"/>
                </a:cubicBezTo>
                <a:cubicBezTo>
                  <a:pt x="9" y="494"/>
                  <a:pt x="9" y="494"/>
                  <a:pt x="9" y="494"/>
                </a:cubicBezTo>
                <a:cubicBezTo>
                  <a:pt x="9" y="497"/>
                  <a:pt x="7" y="499"/>
                  <a:pt x="4" y="499"/>
                </a:cubicBezTo>
                <a:close/>
                <a:moveTo>
                  <a:pt x="4" y="456"/>
                </a:moveTo>
                <a:cubicBezTo>
                  <a:pt x="2" y="456"/>
                  <a:pt x="0" y="453"/>
                  <a:pt x="0" y="451"/>
                </a:cubicBezTo>
                <a:cubicBezTo>
                  <a:pt x="0" y="436"/>
                  <a:pt x="0" y="436"/>
                  <a:pt x="0" y="436"/>
                </a:cubicBezTo>
                <a:cubicBezTo>
                  <a:pt x="0" y="434"/>
                  <a:pt x="2" y="432"/>
                  <a:pt x="4" y="432"/>
                </a:cubicBezTo>
                <a:cubicBezTo>
                  <a:pt x="7" y="432"/>
                  <a:pt x="9" y="434"/>
                  <a:pt x="9" y="436"/>
                </a:cubicBezTo>
                <a:cubicBezTo>
                  <a:pt x="9" y="451"/>
                  <a:pt x="9" y="451"/>
                  <a:pt x="9" y="451"/>
                </a:cubicBezTo>
                <a:cubicBezTo>
                  <a:pt x="9" y="453"/>
                  <a:pt x="7" y="456"/>
                  <a:pt x="4" y="456"/>
                </a:cubicBezTo>
                <a:close/>
                <a:moveTo>
                  <a:pt x="4" y="412"/>
                </a:moveTo>
                <a:cubicBezTo>
                  <a:pt x="2" y="412"/>
                  <a:pt x="0" y="410"/>
                  <a:pt x="0" y="408"/>
                </a:cubicBezTo>
                <a:cubicBezTo>
                  <a:pt x="0" y="393"/>
                  <a:pt x="0" y="393"/>
                  <a:pt x="0" y="393"/>
                </a:cubicBezTo>
                <a:cubicBezTo>
                  <a:pt x="0" y="391"/>
                  <a:pt x="2" y="388"/>
                  <a:pt x="4" y="388"/>
                </a:cubicBezTo>
                <a:cubicBezTo>
                  <a:pt x="7" y="388"/>
                  <a:pt x="9" y="391"/>
                  <a:pt x="9" y="393"/>
                </a:cubicBezTo>
                <a:cubicBezTo>
                  <a:pt x="9" y="408"/>
                  <a:pt x="9" y="408"/>
                  <a:pt x="9" y="408"/>
                </a:cubicBezTo>
                <a:cubicBezTo>
                  <a:pt x="9" y="410"/>
                  <a:pt x="7" y="412"/>
                  <a:pt x="4" y="412"/>
                </a:cubicBezTo>
                <a:close/>
                <a:moveTo>
                  <a:pt x="4" y="369"/>
                </a:moveTo>
                <a:cubicBezTo>
                  <a:pt x="2" y="369"/>
                  <a:pt x="0" y="367"/>
                  <a:pt x="0" y="364"/>
                </a:cubicBezTo>
                <a:cubicBezTo>
                  <a:pt x="0" y="350"/>
                  <a:pt x="0" y="350"/>
                  <a:pt x="0" y="350"/>
                </a:cubicBezTo>
                <a:cubicBezTo>
                  <a:pt x="0" y="347"/>
                  <a:pt x="2" y="345"/>
                  <a:pt x="4" y="345"/>
                </a:cubicBezTo>
                <a:cubicBezTo>
                  <a:pt x="7" y="345"/>
                  <a:pt x="9" y="347"/>
                  <a:pt x="9" y="350"/>
                </a:cubicBezTo>
                <a:cubicBezTo>
                  <a:pt x="9" y="364"/>
                  <a:pt x="9" y="364"/>
                  <a:pt x="9" y="364"/>
                </a:cubicBezTo>
                <a:cubicBezTo>
                  <a:pt x="9" y="367"/>
                  <a:pt x="7" y="369"/>
                  <a:pt x="4" y="369"/>
                </a:cubicBezTo>
                <a:close/>
                <a:moveTo>
                  <a:pt x="4" y="326"/>
                </a:moveTo>
                <a:cubicBezTo>
                  <a:pt x="2" y="326"/>
                  <a:pt x="0" y="324"/>
                  <a:pt x="0" y="321"/>
                </a:cubicBezTo>
                <a:cubicBezTo>
                  <a:pt x="0" y="307"/>
                  <a:pt x="0" y="307"/>
                  <a:pt x="0" y="307"/>
                </a:cubicBezTo>
                <a:cubicBezTo>
                  <a:pt x="0" y="304"/>
                  <a:pt x="2" y="302"/>
                  <a:pt x="4" y="302"/>
                </a:cubicBezTo>
                <a:cubicBezTo>
                  <a:pt x="7" y="302"/>
                  <a:pt x="9" y="304"/>
                  <a:pt x="9" y="307"/>
                </a:cubicBezTo>
                <a:cubicBezTo>
                  <a:pt x="9" y="321"/>
                  <a:pt x="9" y="321"/>
                  <a:pt x="9" y="321"/>
                </a:cubicBezTo>
                <a:cubicBezTo>
                  <a:pt x="9" y="324"/>
                  <a:pt x="7" y="326"/>
                  <a:pt x="4" y="326"/>
                </a:cubicBezTo>
                <a:close/>
                <a:moveTo>
                  <a:pt x="4" y="283"/>
                </a:moveTo>
                <a:cubicBezTo>
                  <a:pt x="2" y="283"/>
                  <a:pt x="0" y="281"/>
                  <a:pt x="0" y="278"/>
                </a:cubicBezTo>
                <a:cubicBezTo>
                  <a:pt x="0" y="264"/>
                  <a:pt x="0" y="264"/>
                  <a:pt x="0" y="264"/>
                </a:cubicBezTo>
                <a:cubicBezTo>
                  <a:pt x="0" y="261"/>
                  <a:pt x="2" y="259"/>
                  <a:pt x="4" y="259"/>
                </a:cubicBezTo>
                <a:cubicBezTo>
                  <a:pt x="7" y="259"/>
                  <a:pt x="9" y="261"/>
                  <a:pt x="9" y="264"/>
                </a:cubicBezTo>
                <a:cubicBezTo>
                  <a:pt x="9" y="278"/>
                  <a:pt x="9" y="278"/>
                  <a:pt x="9" y="278"/>
                </a:cubicBezTo>
                <a:cubicBezTo>
                  <a:pt x="9" y="281"/>
                  <a:pt x="7" y="283"/>
                  <a:pt x="4" y="283"/>
                </a:cubicBezTo>
                <a:close/>
                <a:moveTo>
                  <a:pt x="4" y="240"/>
                </a:moveTo>
                <a:cubicBezTo>
                  <a:pt x="2" y="240"/>
                  <a:pt x="0" y="237"/>
                  <a:pt x="0" y="235"/>
                </a:cubicBezTo>
                <a:cubicBezTo>
                  <a:pt x="0" y="220"/>
                  <a:pt x="0" y="220"/>
                  <a:pt x="0" y="220"/>
                </a:cubicBezTo>
                <a:cubicBezTo>
                  <a:pt x="0" y="218"/>
                  <a:pt x="2" y="216"/>
                  <a:pt x="4" y="216"/>
                </a:cubicBezTo>
                <a:cubicBezTo>
                  <a:pt x="7" y="216"/>
                  <a:pt x="9" y="218"/>
                  <a:pt x="9" y="220"/>
                </a:cubicBezTo>
                <a:cubicBezTo>
                  <a:pt x="9" y="235"/>
                  <a:pt x="9" y="235"/>
                  <a:pt x="9" y="235"/>
                </a:cubicBezTo>
                <a:cubicBezTo>
                  <a:pt x="9" y="237"/>
                  <a:pt x="7" y="240"/>
                  <a:pt x="4" y="240"/>
                </a:cubicBezTo>
                <a:close/>
                <a:moveTo>
                  <a:pt x="4" y="196"/>
                </a:moveTo>
                <a:cubicBezTo>
                  <a:pt x="2" y="196"/>
                  <a:pt x="0" y="194"/>
                  <a:pt x="0" y="192"/>
                </a:cubicBezTo>
                <a:cubicBezTo>
                  <a:pt x="0" y="177"/>
                  <a:pt x="0" y="177"/>
                  <a:pt x="0" y="177"/>
                </a:cubicBezTo>
                <a:cubicBezTo>
                  <a:pt x="0" y="175"/>
                  <a:pt x="2" y="172"/>
                  <a:pt x="4" y="172"/>
                </a:cubicBezTo>
                <a:cubicBezTo>
                  <a:pt x="7" y="172"/>
                  <a:pt x="9" y="175"/>
                  <a:pt x="9" y="177"/>
                </a:cubicBezTo>
                <a:cubicBezTo>
                  <a:pt x="9" y="192"/>
                  <a:pt x="9" y="192"/>
                  <a:pt x="9" y="192"/>
                </a:cubicBezTo>
                <a:cubicBezTo>
                  <a:pt x="9" y="194"/>
                  <a:pt x="7" y="196"/>
                  <a:pt x="4" y="196"/>
                </a:cubicBezTo>
                <a:close/>
                <a:moveTo>
                  <a:pt x="4" y="153"/>
                </a:moveTo>
                <a:cubicBezTo>
                  <a:pt x="2" y="153"/>
                  <a:pt x="0" y="151"/>
                  <a:pt x="0" y="148"/>
                </a:cubicBezTo>
                <a:cubicBezTo>
                  <a:pt x="0" y="134"/>
                  <a:pt x="0" y="134"/>
                  <a:pt x="0" y="134"/>
                </a:cubicBezTo>
                <a:cubicBezTo>
                  <a:pt x="0" y="131"/>
                  <a:pt x="2" y="129"/>
                  <a:pt x="4" y="129"/>
                </a:cubicBezTo>
                <a:cubicBezTo>
                  <a:pt x="7" y="129"/>
                  <a:pt x="9" y="131"/>
                  <a:pt x="9" y="134"/>
                </a:cubicBezTo>
                <a:cubicBezTo>
                  <a:pt x="9" y="148"/>
                  <a:pt x="9" y="148"/>
                  <a:pt x="9" y="148"/>
                </a:cubicBezTo>
                <a:cubicBezTo>
                  <a:pt x="9" y="151"/>
                  <a:pt x="7" y="153"/>
                  <a:pt x="4" y="153"/>
                </a:cubicBezTo>
                <a:close/>
                <a:moveTo>
                  <a:pt x="4" y="110"/>
                </a:moveTo>
                <a:cubicBezTo>
                  <a:pt x="2" y="110"/>
                  <a:pt x="0" y="108"/>
                  <a:pt x="0" y="105"/>
                </a:cubicBezTo>
                <a:cubicBezTo>
                  <a:pt x="0" y="91"/>
                  <a:pt x="0" y="91"/>
                  <a:pt x="0" y="91"/>
                </a:cubicBezTo>
                <a:cubicBezTo>
                  <a:pt x="0" y="88"/>
                  <a:pt x="2" y="86"/>
                  <a:pt x="4" y="86"/>
                </a:cubicBezTo>
                <a:cubicBezTo>
                  <a:pt x="7" y="86"/>
                  <a:pt x="9" y="88"/>
                  <a:pt x="9" y="91"/>
                </a:cubicBezTo>
                <a:cubicBezTo>
                  <a:pt x="9" y="105"/>
                  <a:pt x="9" y="105"/>
                  <a:pt x="9" y="105"/>
                </a:cubicBezTo>
                <a:cubicBezTo>
                  <a:pt x="9" y="108"/>
                  <a:pt x="7" y="110"/>
                  <a:pt x="4" y="110"/>
                </a:cubicBezTo>
                <a:close/>
                <a:moveTo>
                  <a:pt x="4" y="67"/>
                </a:moveTo>
                <a:cubicBezTo>
                  <a:pt x="2" y="67"/>
                  <a:pt x="0" y="65"/>
                  <a:pt x="0" y="62"/>
                </a:cubicBezTo>
                <a:cubicBezTo>
                  <a:pt x="0" y="48"/>
                  <a:pt x="0" y="48"/>
                  <a:pt x="0" y="48"/>
                </a:cubicBezTo>
                <a:cubicBezTo>
                  <a:pt x="0" y="45"/>
                  <a:pt x="2" y="43"/>
                  <a:pt x="4" y="43"/>
                </a:cubicBezTo>
                <a:cubicBezTo>
                  <a:pt x="7" y="43"/>
                  <a:pt x="9" y="45"/>
                  <a:pt x="9" y="48"/>
                </a:cubicBezTo>
                <a:cubicBezTo>
                  <a:pt x="9" y="62"/>
                  <a:pt x="9" y="62"/>
                  <a:pt x="9" y="62"/>
                </a:cubicBezTo>
                <a:cubicBezTo>
                  <a:pt x="9" y="65"/>
                  <a:pt x="7" y="67"/>
                  <a:pt x="4" y="67"/>
                </a:cubicBezTo>
                <a:close/>
                <a:moveTo>
                  <a:pt x="4" y="24"/>
                </a:moveTo>
                <a:cubicBezTo>
                  <a:pt x="2" y="24"/>
                  <a:pt x="0" y="21"/>
                  <a:pt x="0" y="19"/>
                </a:cubicBezTo>
                <a:cubicBezTo>
                  <a:pt x="0" y="4"/>
                  <a:pt x="0" y="4"/>
                  <a:pt x="0" y="4"/>
                </a:cubicBezTo>
                <a:cubicBezTo>
                  <a:pt x="0" y="2"/>
                  <a:pt x="2" y="0"/>
                  <a:pt x="4" y="0"/>
                </a:cubicBezTo>
                <a:cubicBezTo>
                  <a:pt x="7" y="0"/>
                  <a:pt x="9" y="2"/>
                  <a:pt x="9" y="4"/>
                </a:cubicBezTo>
                <a:cubicBezTo>
                  <a:pt x="9" y="19"/>
                  <a:pt x="9" y="19"/>
                  <a:pt x="9" y="19"/>
                </a:cubicBezTo>
                <a:cubicBezTo>
                  <a:pt x="9" y="21"/>
                  <a:pt x="7" y="24"/>
                  <a:pt x="4" y="24"/>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87"/>
          <p:cNvSpPr>
            <a:spLocks noEditPoints="1"/>
          </p:cNvSpPr>
          <p:nvPr/>
        </p:nvSpPr>
        <p:spPr bwMode="auto">
          <a:xfrm>
            <a:off x="7737203" y="2250888"/>
            <a:ext cx="792154" cy="1598313"/>
          </a:xfrm>
          <a:custGeom>
            <a:avLst/>
            <a:gdLst>
              <a:gd name="T0" fmla="*/ 107 w 215"/>
              <a:gd name="T1" fmla="*/ 0 h 433"/>
              <a:gd name="T2" fmla="*/ 0 w 215"/>
              <a:gd name="T3" fmla="*/ 107 h 433"/>
              <a:gd name="T4" fmla="*/ 59 w 215"/>
              <a:gd name="T5" fmla="*/ 203 h 433"/>
              <a:gd name="T6" fmla="*/ 59 w 215"/>
              <a:gd name="T7" fmla="*/ 239 h 433"/>
              <a:gd name="T8" fmla="*/ 61 w 215"/>
              <a:gd name="T9" fmla="*/ 242 h 433"/>
              <a:gd name="T10" fmla="*/ 97 w 215"/>
              <a:gd name="T11" fmla="*/ 278 h 433"/>
              <a:gd name="T12" fmla="*/ 59 w 215"/>
              <a:gd name="T13" fmla="*/ 316 h 433"/>
              <a:gd name="T14" fmla="*/ 59 w 215"/>
              <a:gd name="T15" fmla="*/ 318 h 433"/>
              <a:gd name="T16" fmla="*/ 94 w 215"/>
              <a:gd name="T17" fmla="*/ 353 h 433"/>
              <a:gd name="T18" fmla="*/ 61 w 215"/>
              <a:gd name="T19" fmla="*/ 386 h 433"/>
              <a:gd name="T20" fmla="*/ 108 w 215"/>
              <a:gd name="T21" fmla="*/ 433 h 433"/>
              <a:gd name="T22" fmla="*/ 155 w 215"/>
              <a:gd name="T23" fmla="*/ 386 h 433"/>
              <a:gd name="T24" fmla="*/ 155 w 215"/>
              <a:gd name="T25" fmla="*/ 203 h 433"/>
              <a:gd name="T26" fmla="*/ 215 w 215"/>
              <a:gd name="T27" fmla="*/ 107 h 433"/>
              <a:gd name="T28" fmla="*/ 107 w 215"/>
              <a:gd name="T29" fmla="*/ 0 h 433"/>
              <a:gd name="T30" fmla="*/ 107 w 215"/>
              <a:gd name="T31" fmla="*/ 112 h 433"/>
              <a:gd name="T32" fmla="*/ 74 w 215"/>
              <a:gd name="T33" fmla="*/ 79 h 433"/>
              <a:gd name="T34" fmla="*/ 107 w 215"/>
              <a:gd name="T35" fmla="*/ 46 h 433"/>
              <a:gd name="T36" fmla="*/ 140 w 215"/>
              <a:gd name="T37" fmla="*/ 79 h 433"/>
              <a:gd name="T38" fmla="*/ 107 w 215"/>
              <a:gd name="T39" fmla="*/ 11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5" h="433">
                <a:moveTo>
                  <a:pt x="107" y="0"/>
                </a:moveTo>
                <a:cubicBezTo>
                  <a:pt x="48" y="0"/>
                  <a:pt x="0" y="48"/>
                  <a:pt x="0" y="107"/>
                </a:cubicBezTo>
                <a:cubicBezTo>
                  <a:pt x="0" y="149"/>
                  <a:pt x="24" y="186"/>
                  <a:pt x="59" y="203"/>
                </a:cubicBezTo>
                <a:cubicBezTo>
                  <a:pt x="59" y="239"/>
                  <a:pt x="59" y="239"/>
                  <a:pt x="59" y="239"/>
                </a:cubicBezTo>
                <a:cubicBezTo>
                  <a:pt x="61" y="242"/>
                  <a:pt x="61" y="242"/>
                  <a:pt x="61" y="242"/>
                </a:cubicBezTo>
                <a:cubicBezTo>
                  <a:pt x="97" y="278"/>
                  <a:pt x="97" y="278"/>
                  <a:pt x="97" y="278"/>
                </a:cubicBezTo>
                <a:cubicBezTo>
                  <a:pt x="59" y="316"/>
                  <a:pt x="59" y="316"/>
                  <a:pt x="59" y="316"/>
                </a:cubicBezTo>
                <a:cubicBezTo>
                  <a:pt x="59" y="318"/>
                  <a:pt x="59" y="318"/>
                  <a:pt x="59" y="318"/>
                </a:cubicBezTo>
                <a:cubicBezTo>
                  <a:pt x="94" y="353"/>
                  <a:pt x="94" y="353"/>
                  <a:pt x="94" y="353"/>
                </a:cubicBezTo>
                <a:cubicBezTo>
                  <a:pt x="61" y="386"/>
                  <a:pt x="61" y="386"/>
                  <a:pt x="61" y="386"/>
                </a:cubicBezTo>
                <a:cubicBezTo>
                  <a:pt x="108" y="433"/>
                  <a:pt x="108" y="433"/>
                  <a:pt x="108" y="433"/>
                </a:cubicBezTo>
                <a:cubicBezTo>
                  <a:pt x="155" y="386"/>
                  <a:pt x="155" y="386"/>
                  <a:pt x="155" y="386"/>
                </a:cubicBezTo>
                <a:cubicBezTo>
                  <a:pt x="155" y="203"/>
                  <a:pt x="155" y="203"/>
                  <a:pt x="155" y="203"/>
                </a:cubicBezTo>
                <a:cubicBezTo>
                  <a:pt x="190" y="186"/>
                  <a:pt x="215" y="149"/>
                  <a:pt x="215" y="107"/>
                </a:cubicBezTo>
                <a:cubicBezTo>
                  <a:pt x="215" y="48"/>
                  <a:pt x="167" y="0"/>
                  <a:pt x="107" y="0"/>
                </a:cubicBezTo>
                <a:close/>
                <a:moveTo>
                  <a:pt x="107" y="112"/>
                </a:moveTo>
                <a:cubicBezTo>
                  <a:pt x="89" y="112"/>
                  <a:pt x="74" y="97"/>
                  <a:pt x="74" y="79"/>
                </a:cubicBezTo>
                <a:cubicBezTo>
                  <a:pt x="74" y="61"/>
                  <a:pt x="89" y="46"/>
                  <a:pt x="107" y="46"/>
                </a:cubicBezTo>
                <a:cubicBezTo>
                  <a:pt x="126" y="46"/>
                  <a:pt x="140" y="61"/>
                  <a:pt x="140" y="79"/>
                </a:cubicBezTo>
                <a:cubicBezTo>
                  <a:pt x="140" y="97"/>
                  <a:pt x="126" y="112"/>
                  <a:pt x="107" y="112"/>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88"/>
          <p:cNvSpPr>
            <a:spLocks/>
          </p:cNvSpPr>
          <p:nvPr/>
        </p:nvSpPr>
        <p:spPr bwMode="auto">
          <a:xfrm>
            <a:off x="9685682" y="2401848"/>
            <a:ext cx="1108081" cy="150961"/>
          </a:xfrm>
          <a:custGeom>
            <a:avLst/>
            <a:gdLst>
              <a:gd name="T0" fmla="*/ 280 w 301"/>
              <a:gd name="T1" fmla="*/ 41 h 41"/>
              <a:gd name="T2" fmla="*/ 280 w 301"/>
              <a:gd name="T3" fmla="*/ 41 h 41"/>
              <a:gd name="T4" fmla="*/ 20 w 301"/>
              <a:gd name="T5" fmla="*/ 40 h 41"/>
              <a:gd name="T6" fmla="*/ 0 w 301"/>
              <a:gd name="T7" fmla="*/ 20 h 41"/>
              <a:gd name="T8" fmla="*/ 20 w 301"/>
              <a:gd name="T9" fmla="*/ 0 h 41"/>
              <a:gd name="T10" fmla="*/ 20 w 301"/>
              <a:gd name="T11" fmla="*/ 0 h 41"/>
              <a:gd name="T12" fmla="*/ 280 w 301"/>
              <a:gd name="T13" fmla="*/ 0 h 41"/>
              <a:gd name="T14" fmla="*/ 301 w 301"/>
              <a:gd name="T15" fmla="*/ 21 h 41"/>
              <a:gd name="T16" fmla="*/ 280 w 301"/>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41">
                <a:moveTo>
                  <a:pt x="280" y="41"/>
                </a:moveTo>
                <a:cubicBezTo>
                  <a:pt x="280" y="41"/>
                  <a:pt x="280" y="41"/>
                  <a:pt x="280" y="41"/>
                </a:cubicBezTo>
                <a:cubicBezTo>
                  <a:pt x="20" y="40"/>
                  <a:pt x="20" y="40"/>
                  <a:pt x="20" y="40"/>
                </a:cubicBezTo>
                <a:cubicBezTo>
                  <a:pt x="9" y="40"/>
                  <a:pt x="0" y="31"/>
                  <a:pt x="0" y="20"/>
                </a:cubicBezTo>
                <a:cubicBezTo>
                  <a:pt x="0" y="9"/>
                  <a:pt x="9" y="0"/>
                  <a:pt x="20" y="0"/>
                </a:cubicBezTo>
                <a:cubicBezTo>
                  <a:pt x="20" y="0"/>
                  <a:pt x="20" y="0"/>
                  <a:pt x="20" y="0"/>
                </a:cubicBezTo>
                <a:cubicBezTo>
                  <a:pt x="280" y="0"/>
                  <a:pt x="280" y="0"/>
                  <a:pt x="280" y="0"/>
                </a:cubicBezTo>
                <a:cubicBezTo>
                  <a:pt x="291" y="0"/>
                  <a:pt x="301" y="9"/>
                  <a:pt x="301" y="21"/>
                </a:cubicBezTo>
                <a:cubicBezTo>
                  <a:pt x="301" y="32"/>
                  <a:pt x="291" y="41"/>
                  <a:pt x="280" y="4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89"/>
          <p:cNvSpPr>
            <a:spLocks/>
          </p:cNvSpPr>
          <p:nvPr/>
        </p:nvSpPr>
        <p:spPr bwMode="auto">
          <a:xfrm>
            <a:off x="10082538" y="2250887"/>
            <a:ext cx="314371" cy="99603"/>
          </a:xfrm>
          <a:custGeom>
            <a:avLst/>
            <a:gdLst>
              <a:gd name="T0" fmla="*/ 71 w 85"/>
              <a:gd name="T1" fmla="*/ 27 h 27"/>
              <a:gd name="T2" fmla="*/ 71 w 85"/>
              <a:gd name="T3" fmla="*/ 27 h 27"/>
              <a:gd name="T4" fmla="*/ 14 w 85"/>
              <a:gd name="T5" fmla="*/ 27 h 27"/>
              <a:gd name="T6" fmla="*/ 0 w 85"/>
              <a:gd name="T7" fmla="*/ 14 h 27"/>
              <a:gd name="T8" fmla="*/ 14 w 85"/>
              <a:gd name="T9" fmla="*/ 0 h 27"/>
              <a:gd name="T10" fmla="*/ 14 w 85"/>
              <a:gd name="T11" fmla="*/ 0 h 27"/>
              <a:gd name="T12" fmla="*/ 71 w 85"/>
              <a:gd name="T13" fmla="*/ 0 h 27"/>
              <a:gd name="T14" fmla="*/ 85 w 85"/>
              <a:gd name="T15" fmla="*/ 14 h 27"/>
              <a:gd name="T16" fmla="*/ 71 w 8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7">
                <a:moveTo>
                  <a:pt x="71" y="27"/>
                </a:moveTo>
                <a:cubicBezTo>
                  <a:pt x="71" y="27"/>
                  <a:pt x="71" y="27"/>
                  <a:pt x="71" y="27"/>
                </a:cubicBezTo>
                <a:cubicBezTo>
                  <a:pt x="14" y="27"/>
                  <a:pt x="14" y="27"/>
                  <a:pt x="14" y="27"/>
                </a:cubicBezTo>
                <a:cubicBezTo>
                  <a:pt x="6" y="27"/>
                  <a:pt x="0" y="21"/>
                  <a:pt x="0" y="14"/>
                </a:cubicBezTo>
                <a:cubicBezTo>
                  <a:pt x="0" y="6"/>
                  <a:pt x="6" y="0"/>
                  <a:pt x="14" y="0"/>
                </a:cubicBezTo>
                <a:cubicBezTo>
                  <a:pt x="14" y="0"/>
                  <a:pt x="14" y="0"/>
                  <a:pt x="14" y="0"/>
                </a:cubicBezTo>
                <a:cubicBezTo>
                  <a:pt x="71" y="0"/>
                  <a:pt x="71" y="0"/>
                  <a:pt x="71" y="0"/>
                </a:cubicBezTo>
                <a:cubicBezTo>
                  <a:pt x="78" y="0"/>
                  <a:pt x="85" y="7"/>
                  <a:pt x="85" y="14"/>
                </a:cubicBezTo>
                <a:cubicBezTo>
                  <a:pt x="85" y="21"/>
                  <a:pt x="78" y="27"/>
                  <a:pt x="71" y="27"/>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90"/>
          <p:cNvSpPr>
            <a:spLocks/>
          </p:cNvSpPr>
          <p:nvPr/>
        </p:nvSpPr>
        <p:spPr bwMode="auto">
          <a:xfrm>
            <a:off x="9766610" y="2624398"/>
            <a:ext cx="950896" cy="121391"/>
          </a:xfrm>
          <a:custGeom>
            <a:avLst/>
            <a:gdLst>
              <a:gd name="T0" fmla="*/ 611 w 611"/>
              <a:gd name="T1" fmla="*/ 0 h 78"/>
              <a:gd name="T2" fmla="*/ 0 w 611"/>
              <a:gd name="T3" fmla="*/ 0 h 78"/>
              <a:gd name="T4" fmla="*/ 5 w 611"/>
              <a:gd name="T5" fmla="*/ 78 h 78"/>
              <a:gd name="T6" fmla="*/ 606 w 611"/>
              <a:gd name="T7" fmla="*/ 78 h 78"/>
              <a:gd name="T8" fmla="*/ 611 w 611"/>
              <a:gd name="T9" fmla="*/ 0 h 78"/>
            </a:gdLst>
            <a:ahLst/>
            <a:cxnLst>
              <a:cxn ang="0">
                <a:pos x="T0" y="T1"/>
              </a:cxn>
              <a:cxn ang="0">
                <a:pos x="T2" y="T3"/>
              </a:cxn>
              <a:cxn ang="0">
                <a:pos x="T4" y="T5"/>
              </a:cxn>
              <a:cxn ang="0">
                <a:pos x="T6" y="T7"/>
              </a:cxn>
              <a:cxn ang="0">
                <a:pos x="T8" y="T9"/>
              </a:cxn>
            </a:cxnLst>
            <a:rect l="0" t="0" r="r" b="b"/>
            <a:pathLst>
              <a:path w="611" h="78">
                <a:moveTo>
                  <a:pt x="611" y="0"/>
                </a:moveTo>
                <a:lnTo>
                  <a:pt x="0" y="0"/>
                </a:lnTo>
                <a:lnTo>
                  <a:pt x="5" y="78"/>
                </a:lnTo>
                <a:lnTo>
                  <a:pt x="606" y="78"/>
                </a:lnTo>
                <a:lnTo>
                  <a:pt x="611"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91"/>
          <p:cNvSpPr>
            <a:spLocks noEditPoints="1"/>
          </p:cNvSpPr>
          <p:nvPr/>
        </p:nvSpPr>
        <p:spPr bwMode="auto">
          <a:xfrm>
            <a:off x="9769723" y="2624398"/>
            <a:ext cx="943114" cy="1041161"/>
          </a:xfrm>
          <a:custGeom>
            <a:avLst/>
            <a:gdLst>
              <a:gd name="T0" fmla="*/ 226 w 256"/>
              <a:gd name="T1" fmla="*/ 0 h 282"/>
              <a:gd name="T2" fmla="*/ 31 w 256"/>
              <a:gd name="T3" fmla="*/ 0 h 282"/>
              <a:gd name="T4" fmla="*/ 1 w 256"/>
              <a:gd name="T5" fmla="*/ 30 h 282"/>
              <a:gd name="T6" fmla="*/ 12 w 256"/>
              <a:gd name="T7" fmla="*/ 251 h 282"/>
              <a:gd name="T8" fmla="*/ 45 w 256"/>
              <a:gd name="T9" fmla="*/ 282 h 282"/>
              <a:gd name="T10" fmla="*/ 211 w 256"/>
              <a:gd name="T11" fmla="*/ 282 h 282"/>
              <a:gd name="T12" fmla="*/ 244 w 256"/>
              <a:gd name="T13" fmla="*/ 251 h 282"/>
              <a:gd name="T14" fmla="*/ 255 w 256"/>
              <a:gd name="T15" fmla="*/ 30 h 282"/>
              <a:gd name="T16" fmla="*/ 226 w 256"/>
              <a:gd name="T17" fmla="*/ 0 h 282"/>
              <a:gd name="T18" fmla="*/ 60 w 256"/>
              <a:gd name="T19" fmla="*/ 252 h 282"/>
              <a:gd name="T20" fmla="*/ 59 w 256"/>
              <a:gd name="T21" fmla="*/ 252 h 282"/>
              <a:gd name="T22" fmla="*/ 45 w 256"/>
              <a:gd name="T23" fmla="*/ 239 h 282"/>
              <a:gd name="T24" fmla="*/ 38 w 256"/>
              <a:gd name="T25" fmla="*/ 47 h 282"/>
              <a:gd name="T26" fmla="*/ 51 w 256"/>
              <a:gd name="T27" fmla="*/ 33 h 282"/>
              <a:gd name="T28" fmla="*/ 66 w 256"/>
              <a:gd name="T29" fmla="*/ 46 h 282"/>
              <a:gd name="T30" fmla="*/ 73 w 256"/>
              <a:gd name="T31" fmla="*/ 238 h 282"/>
              <a:gd name="T32" fmla="*/ 60 w 256"/>
              <a:gd name="T33" fmla="*/ 252 h 282"/>
              <a:gd name="T34" fmla="*/ 141 w 256"/>
              <a:gd name="T35" fmla="*/ 238 h 282"/>
              <a:gd name="T36" fmla="*/ 127 w 256"/>
              <a:gd name="T37" fmla="*/ 252 h 282"/>
              <a:gd name="T38" fmla="*/ 127 w 256"/>
              <a:gd name="T39" fmla="*/ 252 h 282"/>
              <a:gd name="T40" fmla="*/ 113 w 256"/>
              <a:gd name="T41" fmla="*/ 238 h 282"/>
              <a:gd name="T42" fmla="*/ 113 w 256"/>
              <a:gd name="T43" fmla="*/ 46 h 282"/>
              <a:gd name="T44" fmla="*/ 127 w 256"/>
              <a:gd name="T45" fmla="*/ 33 h 282"/>
              <a:gd name="T46" fmla="*/ 127 w 256"/>
              <a:gd name="T47" fmla="*/ 33 h 282"/>
              <a:gd name="T48" fmla="*/ 141 w 256"/>
              <a:gd name="T49" fmla="*/ 46 h 282"/>
              <a:gd name="T50" fmla="*/ 141 w 256"/>
              <a:gd name="T51" fmla="*/ 238 h 282"/>
              <a:gd name="T52" fmla="*/ 209 w 256"/>
              <a:gd name="T53" fmla="*/ 239 h 282"/>
              <a:gd name="T54" fmla="*/ 195 w 256"/>
              <a:gd name="T55" fmla="*/ 252 h 282"/>
              <a:gd name="T56" fmla="*/ 194 w 256"/>
              <a:gd name="T57" fmla="*/ 252 h 282"/>
              <a:gd name="T58" fmla="*/ 181 w 256"/>
              <a:gd name="T59" fmla="*/ 238 h 282"/>
              <a:gd name="T60" fmla="*/ 189 w 256"/>
              <a:gd name="T61" fmla="*/ 46 h 282"/>
              <a:gd name="T62" fmla="*/ 203 w 256"/>
              <a:gd name="T63" fmla="*/ 33 h 282"/>
              <a:gd name="T64" fmla="*/ 217 w 256"/>
              <a:gd name="T65" fmla="*/ 47 h 282"/>
              <a:gd name="T66" fmla="*/ 209 w 256"/>
              <a:gd name="T67" fmla="*/ 23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282">
                <a:moveTo>
                  <a:pt x="226" y="0"/>
                </a:moveTo>
                <a:cubicBezTo>
                  <a:pt x="31" y="0"/>
                  <a:pt x="31" y="0"/>
                  <a:pt x="31" y="0"/>
                </a:cubicBezTo>
                <a:cubicBezTo>
                  <a:pt x="14" y="0"/>
                  <a:pt x="0" y="13"/>
                  <a:pt x="1" y="30"/>
                </a:cubicBezTo>
                <a:cubicBezTo>
                  <a:pt x="12" y="251"/>
                  <a:pt x="12" y="251"/>
                  <a:pt x="12" y="251"/>
                </a:cubicBezTo>
                <a:cubicBezTo>
                  <a:pt x="13" y="268"/>
                  <a:pt x="28" y="282"/>
                  <a:pt x="45" y="282"/>
                </a:cubicBezTo>
                <a:cubicBezTo>
                  <a:pt x="211" y="282"/>
                  <a:pt x="211" y="282"/>
                  <a:pt x="211" y="282"/>
                </a:cubicBezTo>
                <a:cubicBezTo>
                  <a:pt x="228" y="282"/>
                  <a:pt x="243" y="268"/>
                  <a:pt x="244" y="251"/>
                </a:cubicBezTo>
                <a:cubicBezTo>
                  <a:pt x="255" y="30"/>
                  <a:pt x="255" y="30"/>
                  <a:pt x="255" y="30"/>
                </a:cubicBezTo>
                <a:cubicBezTo>
                  <a:pt x="256" y="13"/>
                  <a:pt x="243" y="0"/>
                  <a:pt x="226" y="0"/>
                </a:cubicBezTo>
                <a:close/>
                <a:moveTo>
                  <a:pt x="60" y="252"/>
                </a:moveTo>
                <a:cubicBezTo>
                  <a:pt x="59" y="252"/>
                  <a:pt x="59" y="252"/>
                  <a:pt x="59" y="252"/>
                </a:cubicBezTo>
                <a:cubicBezTo>
                  <a:pt x="51" y="252"/>
                  <a:pt x="45" y="246"/>
                  <a:pt x="45" y="239"/>
                </a:cubicBezTo>
                <a:cubicBezTo>
                  <a:pt x="38" y="47"/>
                  <a:pt x="38" y="47"/>
                  <a:pt x="38" y="47"/>
                </a:cubicBezTo>
                <a:cubicBezTo>
                  <a:pt x="37" y="39"/>
                  <a:pt x="43" y="33"/>
                  <a:pt x="51" y="33"/>
                </a:cubicBezTo>
                <a:cubicBezTo>
                  <a:pt x="58" y="32"/>
                  <a:pt x="65" y="38"/>
                  <a:pt x="66" y="46"/>
                </a:cubicBezTo>
                <a:cubicBezTo>
                  <a:pt x="73" y="238"/>
                  <a:pt x="73" y="238"/>
                  <a:pt x="73" y="238"/>
                </a:cubicBezTo>
                <a:cubicBezTo>
                  <a:pt x="73" y="245"/>
                  <a:pt x="67" y="251"/>
                  <a:pt x="60" y="252"/>
                </a:cubicBezTo>
                <a:close/>
                <a:moveTo>
                  <a:pt x="141" y="238"/>
                </a:moveTo>
                <a:cubicBezTo>
                  <a:pt x="141" y="245"/>
                  <a:pt x="135" y="252"/>
                  <a:pt x="127" y="252"/>
                </a:cubicBezTo>
                <a:cubicBezTo>
                  <a:pt x="127" y="252"/>
                  <a:pt x="127" y="252"/>
                  <a:pt x="127" y="252"/>
                </a:cubicBezTo>
                <a:cubicBezTo>
                  <a:pt x="119" y="252"/>
                  <a:pt x="113" y="245"/>
                  <a:pt x="113" y="238"/>
                </a:cubicBezTo>
                <a:cubicBezTo>
                  <a:pt x="113" y="46"/>
                  <a:pt x="113" y="46"/>
                  <a:pt x="113" y="46"/>
                </a:cubicBezTo>
                <a:cubicBezTo>
                  <a:pt x="113" y="39"/>
                  <a:pt x="120" y="33"/>
                  <a:pt x="127" y="33"/>
                </a:cubicBezTo>
                <a:cubicBezTo>
                  <a:pt x="127" y="33"/>
                  <a:pt x="127" y="33"/>
                  <a:pt x="127" y="33"/>
                </a:cubicBezTo>
                <a:cubicBezTo>
                  <a:pt x="135" y="33"/>
                  <a:pt x="141" y="39"/>
                  <a:pt x="141" y="46"/>
                </a:cubicBezTo>
                <a:lnTo>
                  <a:pt x="141" y="238"/>
                </a:lnTo>
                <a:close/>
                <a:moveTo>
                  <a:pt x="209" y="239"/>
                </a:moveTo>
                <a:cubicBezTo>
                  <a:pt x="209" y="246"/>
                  <a:pt x="203" y="252"/>
                  <a:pt x="195" y="252"/>
                </a:cubicBezTo>
                <a:cubicBezTo>
                  <a:pt x="195" y="252"/>
                  <a:pt x="195" y="252"/>
                  <a:pt x="194" y="252"/>
                </a:cubicBezTo>
                <a:cubicBezTo>
                  <a:pt x="187" y="251"/>
                  <a:pt x="181" y="245"/>
                  <a:pt x="181" y="238"/>
                </a:cubicBezTo>
                <a:cubicBezTo>
                  <a:pt x="189" y="46"/>
                  <a:pt x="189" y="46"/>
                  <a:pt x="189" y="46"/>
                </a:cubicBezTo>
                <a:cubicBezTo>
                  <a:pt x="189" y="38"/>
                  <a:pt x="195" y="33"/>
                  <a:pt x="203" y="33"/>
                </a:cubicBezTo>
                <a:cubicBezTo>
                  <a:pt x="211" y="33"/>
                  <a:pt x="217" y="39"/>
                  <a:pt x="217" y="47"/>
                </a:cubicBezTo>
                <a:lnTo>
                  <a:pt x="209" y="239"/>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92"/>
          <p:cNvSpPr>
            <a:spLocks noEditPoints="1"/>
          </p:cNvSpPr>
          <p:nvPr/>
        </p:nvSpPr>
        <p:spPr bwMode="auto">
          <a:xfrm>
            <a:off x="5352963" y="2250888"/>
            <a:ext cx="1378876" cy="705001"/>
          </a:xfrm>
          <a:custGeom>
            <a:avLst/>
            <a:gdLst>
              <a:gd name="T0" fmla="*/ 76 w 374"/>
              <a:gd name="T1" fmla="*/ 155 h 191"/>
              <a:gd name="T2" fmla="*/ 112 w 374"/>
              <a:gd name="T3" fmla="*/ 191 h 191"/>
              <a:gd name="T4" fmla="*/ 187 w 374"/>
              <a:gd name="T5" fmla="*/ 158 h 191"/>
              <a:gd name="T6" fmla="*/ 263 w 374"/>
              <a:gd name="T7" fmla="*/ 191 h 191"/>
              <a:gd name="T8" fmla="*/ 298 w 374"/>
              <a:gd name="T9" fmla="*/ 155 h 191"/>
              <a:gd name="T10" fmla="*/ 187 w 374"/>
              <a:gd name="T11" fmla="*/ 108 h 191"/>
              <a:gd name="T12" fmla="*/ 76 w 374"/>
              <a:gd name="T13" fmla="*/ 155 h 191"/>
              <a:gd name="T14" fmla="*/ 187 w 374"/>
              <a:gd name="T15" fmla="*/ 0 h 191"/>
              <a:gd name="T16" fmla="*/ 2 w 374"/>
              <a:gd name="T17" fmla="*/ 77 h 191"/>
              <a:gd name="T18" fmla="*/ 0 w 374"/>
              <a:gd name="T19" fmla="*/ 79 h 191"/>
              <a:gd name="T20" fmla="*/ 38 w 374"/>
              <a:gd name="T21" fmla="*/ 117 h 191"/>
              <a:gd name="T22" fmla="*/ 187 w 374"/>
              <a:gd name="T23" fmla="*/ 54 h 191"/>
              <a:gd name="T24" fmla="*/ 337 w 374"/>
              <a:gd name="T25" fmla="*/ 117 h 191"/>
              <a:gd name="T26" fmla="*/ 374 w 374"/>
              <a:gd name="T27" fmla="*/ 79 h 191"/>
              <a:gd name="T28" fmla="*/ 372 w 374"/>
              <a:gd name="T29" fmla="*/ 77 h 191"/>
              <a:gd name="T30" fmla="*/ 187 w 374"/>
              <a:gd name="T3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4" h="191">
                <a:moveTo>
                  <a:pt x="76" y="155"/>
                </a:moveTo>
                <a:cubicBezTo>
                  <a:pt x="112" y="191"/>
                  <a:pt x="112" y="191"/>
                  <a:pt x="112" y="191"/>
                </a:cubicBezTo>
                <a:cubicBezTo>
                  <a:pt x="130" y="170"/>
                  <a:pt x="157" y="158"/>
                  <a:pt x="187" y="158"/>
                </a:cubicBezTo>
                <a:cubicBezTo>
                  <a:pt x="217" y="158"/>
                  <a:pt x="244" y="170"/>
                  <a:pt x="263" y="191"/>
                </a:cubicBezTo>
                <a:cubicBezTo>
                  <a:pt x="298" y="155"/>
                  <a:pt x="298" y="155"/>
                  <a:pt x="298" y="155"/>
                </a:cubicBezTo>
                <a:cubicBezTo>
                  <a:pt x="270" y="126"/>
                  <a:pt x="231" y="108"/>
                  <a:pt x="187" y="108"/>
                </a:cubicBezTo>
                <a:cubicBezTo>
                  <a:pt x="144" y="108"/>
                  <a:pt x="104" y="126"/>
                  <a:pt x="76" y="155"/>
                </a:cubicBezTo>
                <a:close/>
                <a:moveTo>
                  <a:pt x="187" y="0"/>
                </a:moveTo>
                <a:cubicBezTo>
                  <a:pt x="117" y="0"/>
                  <a:pt x="52" y="27"/>
                  <a:pt x="2" y="77"/>
                </a:cubicBezTo>
                <a:cubicBezTo>
                  <a:pt x="2" y="78"/>
                  <a:pt x="1" y="78"/>
                  <a:pt x="0" y="79"/>
                </a:cubicBezTo>
                <a:cubicBezTo>
                  <a:pt x="38" y="117"/>
                  <a:pt x="38" y="117"/>
                  <a:pt x="38" y="117"/>
                </a:cubicBezTo>
                <a:cubicBezTo>
                  <a:pt x="76" y="78"/>
                  <a:pt x="129" y="54"/>
                  <a:pt x="187" y="54"/>
                </a:cubicBezTo>
                <a:cubicBezTo>
                  <a:pt x="246" y="54"/>
                  <a:pt x="299" y="78"/>
                  <a:pt x="337" y="117"/>
                </a:cubicBezTo>
                <a:cubicBezTo>
                  <a:pt x="374" y="79"/>
                  <a:pt x="374" y="79"/>
                  <a:pt x="374" y="79"/>
                </a:cubicBezTo>
                <a:cubicBezTo>
                  <a:pt x="374" y="78"/>
                  <a:pt x="373" y="78"/>
                  <a:pt x="372" y="77"/>
                </a:cubicBezTo>
                <a:cubicBezTo>
                  <a:pt x="323" y="27"/>
                  <a:pt x="257" y="0"/>
                  <a:pt x="187" y="0"/>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93"/>
          <p:cNvSpPr>
            <a:spLocks noEditPoints="1"/>
          </p:cNvSpPr>
          <p:nvPr/>
        </p:nvSpPr>
        <p:spPr bwMode="auto">
          <a:xfrm>
            <a:off x="5751373" y="3052379"/>
            <a:ext cx="549372" cy="712782"/>
          </a:xfrm>
          <a:custGeom>
            <a:avLst/>
            <a:gdLst>
              <a:gd name="T0" fmla="*/ 141 w 149"/>
              <a:gd name="T1" fmla="*/ 92 h 193"/>
              <a:gd name="T2" fmla="*/ 131 w 149"/>
              <a:gd name="T3" fmla="*/ 92 h 193"/>
              <a:gd name="T4" fmla="*/ 131 w 149"/>
              <a:gd name="T5" fmla="*/ 60 h 193"/>
              <a:gd name="T6" fmla="*/ 115 w 149"/>
              <a:gd name="T7" fmla="*/ 17 h 193"/>
              <a:gd name="T8" fmla="*/ 74 w 149"/>
              <a:gd name="T9" fmla="*/ 0 h 193"/>
              <a:gd name="T10" fmla="*/ 34 w 149"/>
              <a:gd name="T11" fmla="*/ 17 h 193"/>
              <a:gd name="T12" fmla="*/ 17 w 149"/>
              <a:gd name="T13" fmla="*/ 60 h 193"/>
              <a:gd name="T14" fmla="*/ 17 w 149"/>
              <a:gd name="T15" fmla="*/ 92 h 193"/>
              <a:gd name="T16" fmla="*/ 8 w 149"/>
              <a:gd name="T17" fmla="*/ 92 h 193"/>
              <a:gd name="T18" fmla="*/ 0 w 149"/>
              <a:gd name="T19" fmla="*/ 100 h 193"/>
              <a:gd name="T20" fmla="*/ 0 w 149"/>
              <a:gd name="T21" fmla="*/ 186 h 193"/>
              <a:gd name="T22" fmla="*/ 8 w 149"/>
              <a:gd name="T23" fmla="*/ 193 h 193"/>
              <a:gd name="T24" fmla="*/ 141 w 149"/>
              <a:gd name="T25" fmla="*/ 193 h 193"/>
              <a:gd name="T26" fmla="*/ 149 w 149"/>
              <a:gd name="T27" fmla="*/ 186 h 193"/>
              <a:gd name="T28" fmla="*/ 149 w 149"/>
              <a:gd name="T29" fmla="*/ 100 h 193"/>
              <a:gd name="T30" fmla="*/ 141 w 149"/>
              <a:gd name="T31" fmla="*/ 92 h 193"/>
              <a:gd name="T32" fmla="*/ 44 w 149"/>
              <a:gd name="T33" fmla="*/ 60 h 193"/>
              <a:gd name="T34" fmla="*/ 54 w 149"/>
              <a:gd name="T35" fmla="*/ 36 h 193"/>
              <a:gd name="T36" fmla="*/ 74 w 149"/>
              <a:gd name="T37" fmla="*/ 27 h 193"/>
              <a:gd name="T38" fmla="*/ 95 w 149"/>
              <a:gd name="T39" fmla="*/ 36 h 193"/>
              <a:gd name="T40" fmla="*/ 104 w 149"/>
              <a:gd name="T41" fmla="*/ 60 h 193"/>
              <a:gd name="T42" fmla="*/ 104 w 149"/>
              <a:gd name="T43" fmla="*/ 92 h 193"/>
              <a:gd name="T44" fmla="*/ 44 w 149"/>
              <a:gd name="T45" fmla="*/ 92 h 193"/>
              <a:gd name="T46" fmla="*/ 44 w 149"/>
              <a:gd name="T47" fmla="*/ 6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 h="193">
                <a:moveTo>
                  <a:pt x="141" y="92"/>
                </a:moveTo>
                <a:cubicBezTo>
                  <a:pt x="131" y="92"/>
                  <a:pt x="131" y="92"/>
                  <a:pt x="131" y="92"/>
                </a:cubicBezTo>
                <a:cubicBezTo>
                  <a:pt x="131" y="60"/>
                  <a:pt x="131" y="60"/>
                  <a:pt x="131" y="60"/>
                </a:cubicBezTo>
                <a:cubicBezTo>
                  <a:pt x="131" y="43"/>
                  <a:pt x="125" y="28"/>
                  <a:pt x="115" y="17"/>
                </a:cubicBezTo>
                <a:cubicBezTo>
                  <a:pt x="105" y="7"/>
                  <a:pt x="90" y="0"/>
                  <a:pt x="74" y="0"/>
                </a:cubicBezTo>
                <a:cubicBezTo>
                  <a:pt x="58" y="0"/>
                  <a:pt x="44" y="7"/>
                  <a:pt x="34" y="17"/>
                </a:cubicBezTo>
                <a:cubicBezTo>
                  <a:pt x="24" y="28"/>
                  <a:pt x="17" y="43"/>
                  <a:pt x="17" y="60"/>
                </a:cubicBezTo>
                <a:cubicBezTo>
                  <a:pt x="17" y="92"/>
                  <a:pt x="17" y="92"/>
                  <a:pt x="17" y="92"/>
                </a:cubicBezTo>
                <a:cubicBezTo>
                  <a:pt x="8" y="92"/>
                  <a:pt x="8" y="92"/>
                  <a:pt x="8" y="92"/>
                </a:cubicBezTo>
                <a:cubicBezTo>
                  <a:pt x="4" y="92"/>
                  <a:pt x="0" y="96"/>
                  <a:pt x="0" y="100"/>
                </a:cubicBezTo>
                <a:cubicBezTo>
                  <a:pt x="0" y="186"/>
                  <a:pt x="0" y="186"/>
                  <a:pt x="0" y="186"/>
                </a:cubicBezTo>
                <a:cubicBezTo>
                  <a:pt x="0" y="190"/>
                  <a:pt x="4" y="193"/>
                  <a:pt x="8" y="193"/>
                </a:cubicBezTo>
                <a:cubicBezTo>
                  <a:pt x="141" y="193"/>
                  <a:pt x="141" y="193"/>
                  <a:pt x="141" y="193"/>
                </a:cubicBezTo>
                <a:cubicBezTo>
                  <a:pt x="145" y="193"/>
                  <a:pt x="149" y="190"/>
                  <a:pt x="149" y="186"/>
                </a:cubicBezTo>
                <a:cubicBezTo>
                  <a:pt x="149" y="100"/>
                  <a:pt x="149" y="100"/>
                  <a:pt x="149" y="100"/>
                </a:cubicBezTo>
                <a:cubicBezTo>
                  <a:pt x="149" y="96"/>
                  <a:pt x="145" y="92"/>
                  <a:pt x="141" y="92"/>
                </a:cubicBezTo>
                <a:close/>
                <a:moveTo>
                  <a:pt x="44" y="60"/>
                </a:moveTo>
                <a:cubicBezTo>
                  <a:pt x="44" y="50"/>
                  <a:pt x="48" y="42"/>
                  <a:pt x="54" y="36"/>
                </a:cubicBezTo>
                <a:cubicBezTo>
                  <a:pt x="59" y="30"/>
                  <a:pt x="66" y="27"/>
                  <a:pt x="74" y="27"/>
                </a:cubicBezTo>
                <a:cubicBezTo>
                  <a:pt x="82" y="27"/>
                  <a:pt x="90" y="30"/>
                  <a:pt x="95" y="36"/>
                </a:cubicBezTo>
                <a:cubicBezTo>
                  <a:pt x="101" y="42"/>
                  <a:pt x="104" y="50"/>
                  <a:pt x="104" y="60"/>
                </a:cubicBezTo>
                <a:cubicBezTo>
                  <a:pt x="104" y="92"/>
                  <a:pt x="104" y="92"/>
                  <a:pt x="104" y="92"/>
                </a:cubicBezTo>
                <a:cubicBezTo>
                  <a:pt x="44" y="92"/>
                  <a:pt x="44" y="92"/>
                  <a:pt x="44" y="92"/>
                </a:cubicBezTo>
                <a:lnTo>
                  <a:pt x="44" y="6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04" name="Group 103"/>
          <p:cNvGrpSpPr/>
          <p:nvPr/>
        </p:nvGrpSpPr>
        <p:grpSpPr>
          <a:xfrm>
            <a:off x="9676944" y="-1570"/>
            <a:ext cx="2206737" cy="506944"/>
            <a:chOff x="9870986" y="-2098"/>
            <a:chExt cx="2250987" cy="517109"/>
          </a:xfrm>
        </p:grpSpPr>
        <p:sp>
          <p:nvSpPr>
            <p:cNvPr id="105" name="Rectangle 104"/>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p:cNvSpPr/>
            <p:nvPr/>
          </p:nvSpPr>
          <p:spPr bwMode="auto">
            <a:xfrm>
              <a:off x="1044894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p:cNvSpPr/>
            <p:nvPr/>
          </p:nvSpPr>
          <p:spPr bwMode="auto">
            <a:xfrm>
              <a:off x="11604864" y="-2098"/>
              <a:ext cx="517109" cy="51710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9" name="Group 26"/>
            <p:cNvGrpSpPr>
              <a:grpSpLocks noChangeAspect="1"/>
            </p:cNvGrpSpPr>
            <p:nvPr/>
          </p:nvGrpSpPr>
          <p:grpSpPr bwMode="auto">
            <a:xfrm>
              <a:off x="11697850" y="92121"/>
              <a:ext cx="329400" cy="334860"/>
              <a:chOff x="2229" y="853"/>
              <a:chExt cx="2654" cy="2698"/>
            </a:xfrm>
            <a:solidFill>
              <a:schemeClr val="bg1"/>
            </a:solidFill>
          </p:grpSpPr>
          <p:sp>
            <p:nvSpPr>
              <p:cNvPr id="126"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10" name="Group 12"/>
            <p:cNvGrpSpPr>
              <a:grpSpLocks noChangeAspect="1"/>
            </p:cNvGrpSpPr>
            <p:nvPr/>
          </p:nvGrpSpPr>
          <p:grpSpPr bwMode="auto">
            <a:xfrm>
              <a:off x="9976903" y="67192"/>
              <a:ext cx="300702" cy="371266"/>
              <a:chOff x="505" y="-295"/>
              <a:chExt cx="2625" cy="3241"/>
            </a:xfrm>
            <a:solidFill>
              <a:schemeClr val="bg1"/>
            </a:solidFill>
          </p:grpSpPr>
          <p:sp>
            <p:nvSpPr>
              <p:cNvPr id="120" name="Freeform 119"/>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120"/>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121"/>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122"/>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63" name="Group 162"/>
          <p:cNvGrpSpPr/>
          <p:nvPr/>
        </p:nvGrpSpPr>
        <p:grpSpPr>
          <a:xfrm>
            <a:off x="10404993" y="77561"/>
            <a:ext cx="174875" cy="337934"/>
            <a:chOff x="10613634" y="78620"/>
            <a:chExt cx="178382" cy="344710"/>
          </a:xfrm>
        </p:grpSpPr>
        <p:pic>
          <p:nvPicPr>
            <p:cNvPr id="164" name="Picture 163"/>
            <p:cNvPicPr>
              <a:picLocks noChangeAspect="1"/>
            </p:cNvPicPr>
            <p:nvPr/>
          </p:nvPicPr>
          <p:blipFill>
            <a:blip r:embed="rId3"/>
            <a:stretch>
              <a:fillRect/>
            </a:stretch>
          </p:blipFill>
          <p:spPr>
            <a:xfrm>
              <a:off x="10613634" y="78620"/>
              <a:ext cx="178382" cy="344710"/>
            </a:xfrm>
            <a:prstGeom prst="rect">
              <a:avLst/>
            </a:prstGeom>
          </p:spPr>
        </p:pic>
        <p:sp>
          <p:nvSpPr>
            <p:cNvPr id="165"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6" name="Group 165"/>
          <p:cNvGrpSpPr/>
          <p:nvPr/>
        </p:nvGrpSpPr>
        <p:grpSpPr>
          <a:xfrm>
            <a:off x="10939640" y="64456"/>
            <a:ext cx="272821" cy="349569"/>
            <a:chOff x="11159002" y="65251"/>
            <a:chExt cx="278292" cy="356579"/>
          </a:xfrm>
        </p:grpSpPr>
        <p:grpSp>
          <p:nvGrpSpPr>
            <p:cNvPr id="167" name="Group 4"/>
            <p:cNvGrpSpPr>
              <a:grpSpLocks noChangeAspect="1"/>
            </p:cNvGrpSpPr>
            <p:nvPr/>
          </p:nvGrpSpPr>
          <p:grpSpPr bwMode="auto">
            <a:xfrm>
              <a:off x="11159002" y="65251"/>
              <a:ext cx="278292" cy="335966"/>
              <a:chOff x="2882" y="887"/>
              <a:chExt cx="2070" cy="2499"/>
            </a:xfrm>
            <a:solidFill>
              <a:schemeClr val="bg1"/>
            </a:solidFill>
          </p:grpSpPr>
          <p:sp>
            <p:nvSpPr>
              <p:cNvPr id="169" name="Freeform 168"/>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Freeform 169"/>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Freeform 170"/>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Rectangle 171"/>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68" name="Picture 167"/>
            <p:cNvPicPr>
              <a:picLocks noChangeAspect="1"/>
            </p:cNvPicPr>
            <p:nvPr/>
          </p:nvPicPr>
          <p:blipFill>
            <a:blip r:embed="rId3"/>
            <a:stretch>
              <a:fillRect/>
            </a:stretch>
          </p:blipFill>
          <p:spPr>
            <a:xfrm rot="5400000">
              <a:off x="11242768" y="256877"/>
              <a:ext cx="112503" cy="217404"/>
            </a:xfrm>
            <a:prstGeom prst="rect">
              <a:avLst/>
            </a:prstGeom>
          </p:spPr>
        </p:pic>
      </p:grpSp>
      <p:sp>
        <p:nvSpPr>
          <p:cNvPr id="173" name="Freeform 8"/>
          <p:cNvSpPr>
            <a:spLocks/>
          </p:cNvSpPr>
          <p:nvPr/>
        </p:nvSpPr>
        <p:spPr bwMode="auto">
          <a:xfrm flipH="1">
            <a:off x="5096828"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10848482" y="4773639"/>
            <a:ext cx="720596" cy="1473851"/>
            <a:chOff x="3219451" y="4678431"/>
            <a:chExt cx="560388" cy="1146175"/>
          </a:xfrm>
        </p:grpSpPr>
        <p:sp>
          <p:nvSpPr>
            <p:cNvPr id="175"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204" name="Freeform 7"/>
          <p:cNvSpPr>
            <a:spLocks/>
          </p:cNvSpPr>
          <p:nvPr/>
        </p:nvSpPr>
        <p:spPr bwMode="auto">
          <a:xfrm>
            <a:off x="4260967"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
          <p:cNvSpPr>
            <a:spLocks/>
          </p:cNvSpPr>
          <p:nvPr/>
        </p:nvSpPr>
        <p:spPr bwMode="auto">
          <a:xfrm flipH="1">
            <a:off x="1766074" y="5770214"/>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06" name="Group 205"/>
          <p:cNvGrpSpPr/>
          <p:nvPr/>
        </p:nvGrpSpPr>
        <p:grpSpPr>
          <a:xfrm>
            <a:off x="3232229" y="4973843"/>
            <a:ext cx="622711" cy="1273647"/>
            <a:chOff x="3219451" y="4678431"/>
            <a:chExt cx="560388" cy="1146175"/>
          </a:xfrm>
        </p:grpSpPr>
        <p:sp>
          <p:nvSpPr>
            <p:cNvPr id="207"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9"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9"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6" name="Group 235"/>
          <p:cNvGrpSpPr/>
          <p:nvPr/>
        </p:nvGrpSpPr>
        <p:grpSpPr>
          <a:xfrm>
            <a:off x="2716196" y="5513278"/>
            <a:ext cx="661099" cy="869919"/>
            <a:chOff x="5246800" y="4973906"/>
            <a:chExt cx="1060450" cy="1395413"/>
          </a:xfrm>
        </p:grpSpPr>
        <p:sp>
          <p:nvSpPr>
            <p:cNvPr id="237"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p:cNvGrpSpPr/>
          <p:nvPr/>
        </p:nvGrpSpPr>
        <p:grpSpPr>
          <a:xfrm>
            <a:off x="10365239" y="5352123"/>
            <a:ext cx="661099" cy="869919"/>
            <a:chOff x="5246800" y="4973906"/>
            <a:chExt cx="1060450" cy="1395413"/>
          </a:xfrm>
        </p:grpSpPr>
        <p:sp>
          <p:nvSpPr>
            <p:cNvPr id="246"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4" name="Group 253"/>
          <p:cNvGrpSpPr/>
          <p:nvPr/>
        </p:nvGrpSpPr>
        <p:grpSpPr>
          <a:xfrm>
            <a:off x="9615645" y="5311834"/>
            <a:ext cx="661099" cy="869919"/>
            <a:chOff x="5246800" y="4973906"/>
            <a:chExt cx="1060450" cy="1395413"/>
          </a:xfrm>
        </p:grpSpPr>
        <p:sp>
          <p:nvSpPr>
            <p:cNvPr id="25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766620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25"/>
          <p:cNvGrpSpPr>
            <a:grpSpLocks noChangeAspect="1"/>
          </p:cNvGrpSpPr>
          <p:nvPr/>
        </p:nvGrpSpPr>
        <p:grpSpPr bwMode="auto">
          <a:xfrm>
            <a:off x="3591194" y="1970818"/>
            <a:ext cx="1526039" cy="1571654"/>
            <a:chOff x="2629" y="875"/>
            <a:chExt cx="2576" cy="2653"/>
          </a:xfrm>
          <a:solidFill>
            <a:schemeClr val="accent1"/>
          </a:solidFill>
        </p:grpSpPr>
        <p:sp>
          <p:nvSpPr>
            <p:cNvPr id="89"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0"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1"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2"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3"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4"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5"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6"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7"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8"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9"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84" name="Freeform 22"/>
          <p:cNvSpPr>
            <a:spLocks/>
          </p:cNvSpPr>
          <p:nvPr/>
        </p:nvSpPr>
        <p:spPr bwMode="auto">
          <a:xfrm>
            <a:off x="7070240" y="2546582"/>
            <a:ext cx="417087" cy="417087"/>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accent6"/>
          </a:solidFill>
          <a:ln>
            <a:noFill/>
          </a:ln>
          <a:extLst/>
        </p:spPr>
        <p:txBody>
          <a:bodyPr/>
          <a:lstStyle/>
          <a:p>
            <a:pPr defTabSz="914367">
              <a:defRPr/>
            </a:pPr>
            <a:endParaRPr lang="en-US" sz="1765">
              <a:solidFill>
                <a:srgbClr val="505050"/>
              </a:solidFill>
              <a:latin typeface="Segoe UI"/>
            </a:endParaRPr>
          </a:p>
        </p:txBody>
      </p:sp>
      <p:sp>
        <p:nvSpPr>
          <p:cNvPr id="85" name="Freeform 23"/>
          <p:cNvSpPr>
            <a:spLocks noEditPoints="1"/>
          </p:cNvSpPr>
          <p:nvPr/>
        </p:nvSpPr>
        <p:spPr bwMode="auto">
          <a:xfrm>
            <a:off x="6909942" y="2134165"/>
            <a:ext cx="737683" cy="1413114"/>
          </a:xfrm>
          <a:custGeom>
            <a:avLst/>
            <a:gdLst>
              <a:gd name="T0" fmla="*/ 521 w 554"/>
              <a:gd name="T1" fmla="*/ 0 h 1064"/>
              <a:gd name="T2" fmla="*/ 33 w 554"/>
              <a:gd name="T3" fmla="*/ 0 h 1064"/>
              <a:gd name="T4" fmla="*/ 0 w 554"/>
              <a:gd name="T5" fmla="*/ 33 h 1064"/>
              <a:gd name="T6" fmla="*/ 0 w 554"/>
              <a:gd name="T7" fmla="*/ 1031 h 1064"/>
              <a:gd name="T8" fmla="*/ 33 w 554"/>
              <a:gd name="T9" fmla="*/ 1064 h 1064"/>
              <a:gd name="T10" fmla="*/ 521 w 554"/>
              <a:gd name="T11" fmla="*/ 1064 h 1064"/>
              <a:gd name="T12" fmla="*/ 554 w 554"/>
              <a:gd name="T13" fmla="*/ 1031 h 1064"/>
              <a:gd name="T14" fmla="*/ 554 w 554"/>
              <a:gd name="T15" fmla="*/ 33 h 1064"/>
              <a:gd name="T16" fmla="*/ 521 w 554"/>
              <a:gd name="T17" fmla="*/ 0 h 1064"/>
              <a:gd name="T18" fmla="*/ 267 w 554"/>
              <a:gd name="T19" fmla="*/ 1002 h 1064"/>
              <a:gd name="T20" fmla="*/ 213 w 554"/>
              <a:gd name="T21" fmla="*/ 994 h 1064"/>
              <a:gd name="T22" fmla="*/ 213 w 554"/>
              <a:gd name="T23" fmla="*/ 950 h 1064"/>
              <a:gd name="T24" fmla="*/ 267 w 554"/>
              <a:gd name="T25" fmla="*/ 950 h 1064"/>
              <a:gd name="T26" fmla="*/ 267 w 554"/>
              <a:gd name="T27" fmla="*/ 1002 h 1064"/>
              <a:gd name="T28" fmla="*/ 267 w 554"/>
              <a:gd name="T29" fmla="*/ 948 h 1064"/>
              <a:gd name="T30" fmla="*/ 213 w 554"/>
              <a:gd name="T31" fmla="*/ 948 h 1064"/>
              <a:gd name="T32" fmla="*/ 213 w 554"/>
              <a:gd name="T33" fmla="*/ 903 h 1064"/>
              <a:gd name="T34" fmla="*/ 267 w 554"/>
              <a:gd name="T35" fmla="*/ 895 h 1064"/>
              <a:gd name="T36" fmla="*/ 267 w 554"/>
              <a:gd name="T37" fmla="*/ 948 h 1064"/>
              <a:gd name="T38" fmla="*/ 340 w 554"/>
              <a:gd name="T39" fmla="*/ 1012 h 1064"/>
              <a:gd name="T40" fmla="*/ 269 w 554"/>
              <a:gd name="T41" fmla="*/ 1002 h 1064"/>
              <a:gd name="T42" fmla="*/ 269 w 554"/>
              <a:gd name="T43" fmla="*/ 950 h 1064"/>
              <a:gd name="T44" fmla="*/ 340 w 554"/>
              <a:gd name="T45" fmla="*/ 950 h 1064"/>
              <a:gd name="T46" fmla="*/ 340 w 554"/>
              <a:gd name="T47" fmla="*/ 1012 h 1064"/>
              <a:gd name="T48" fmla="*/ 340 w 554"/>
              <a:gd name="T49" fmla="*/ 948 h 1064"/>
              <a:gd name="T50" fmla="*/ 269 w 554"/>
              <a:gd name="T51" fmla="*/ 948 h 1064"/>
              <a:gd name="T52" fmla="*/ 269 w 554"/>
              <a:gd name="T53" fmla="*/ 895 h 1064"/>
              <a:gd name="T54" fmla="*/ 340 w 554"/>
              <a:gd name="T55" fmla="*/ 885 h 1064"/>
              <a:gd name="T56" fmla="*/ 340 w 554"/>
              <a:gd name="T57" fmla="*/ 948 h 1064"/>
              <a:gd name="T58" fmla="*/ 500 w 554"/>
              <a:gd name="T59" fmla="*/ 841 h 1064"/>
              <a:gd name="T60" fmla="*/ 54 w 554"/>
              <a:gd name="T61" fmla="*/ 841 h 1064"/>
              <a:gd name="T62" fmla="*/ 54 w 554"/>
              <a:gd name="T63" fmla="*/ 84 h 1064"/>
              <a:gd name="T64" fmla="*/ 500 w 554"/>
              <a:gd name="T65" fmla="*/ 84 h 1064"/>
              <a:gd name="T66" fmla="*/ 500 w 554"/>
              <a:gd name="T67" fmla="*/ 841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4" h="1064">
                <a:moveTo>
                  <a:pt x="521" y="0"/>
                </a:moveTo>
                <a:cubicBezTo>
                  <a:pt x="33" y="0"/>
                  <a:pt x="33" y="0"/>
                  <a:pt x="33" y="0"/>
                </a:cubicBezTo>
                <a:cubicBezTo>
                  <a:pt x="15" y="0"/>
                  <a:pt x="0" y="15"/>
                  <a:pt x="0" y="33"/>
                </a:cubicBezTo>
                <a:cubicBezTo>
                  <a:pt x="0" y="1031"/>
                  <a:pt x="0" y="1031"/>
                  <a:pt x="0" y="1031"/>
                </a:cubicBezTo>
                <a:cubicBezTo>
                  <a:pt x="0" y="1049"/>
                  <a:pt x="15" y="1064"/>
                  <a:pt x="33" y="1064"/>
                </a:cubicBezTo>
                <a:cubicBezTo>
                  <a:pt x="521" y="1064"/>
                  <a:pt x="521" y="1064"/>
                  <a:pt x="521" y="1064"/>
                </a:cubicBezTo>
                <a:cubicBezTo>
                  <a:pt x="539" y="1064"/>
                  <a:pt x="554" y="1049"/>
                  <a:pt x="554" y="1031"/>
                </a:cubicBezTo>
                <a:cubicBezTo>
                  <a:pt x="554" y="33"/>
                  <a:pt x="554" y="33"/>
                  <a:pt x="554" y="33"/>
                </a:cubicBezTo>
                <a:cubicBezTo>
                  <a:pt x="554" y="15"/>
                  <a:pt x="539" y="0"/>
                  <a:pt x="521" y="0"/>
                </a:cubicBezTo>
                <a:close/>
                <a:moveTo>
                  <a:pt x="267" y="1002"/>
                </a:moveTo>
                <a:cubicBezTo>
                  <a:pt x="213" y="994"/>
                  <a:pt x="213" y="994"/>
                  <a:pt x="213" y="994"/>
                </a:cubicBezTo>
                <a:cubicBezTo>
                  <a:pt x="213" y="950"/>
                  <a:pt x="213" y="950"/>
                  <a:pt x="213" y="950"/>
                </a:cubicBezTo>
                <a:cubicBezTo>
                  <a:pt x="267" y="950"/>
                  <a:pt x="267" y="950"/>
                  <a:pt x="267" y="950"/>
                </a:cubicBezTo>
                <a:lnTo>
                  <a:pt x="267" y="1002"/>
                </a:lnTo>
                <a:close/>
                <a:moveTo>
                  <a:pt x="267" y="948"/>
                </a:moveTo>
                <a:cubicBezTo>
                  <a:pt x="213" y="948"/>
                  <a:pt x="213" y="948"/>
                  <a:pt x="213" y="948"/>
                </a:cubicBezTo>
                <a:cubicBezTo>
                  <a:pt x="213" y="903"/>
                  <a:pt x="213" y="903"/>
                  <a:pt x="213" y="903"/>
                </a:cubicBezTo>
                <a:cubicBezTo>
                  <a:pt x="267" y="895"/>
                  <a:pt x="267" y="895"/>
                  <a:pt x="267" y="895"/>
                </a:cubicBezTo>
                <a:lnTo>
                  <a:pt x="267" y="948"/>
                </a:lnTo>
                <a:close/>
                <a:moveTo>
                  <a:pt x="340" y="1012"/>
                </a:moveTo>
                <a:cubicBezTo>
                  <a:pt x="269" y="1002"/>
                  <a:pt x="269" y="1002"/>
                  <a:pt x="269" y="1002"/>
                </a:cubicBezTo>
                <a:cubicBezTo>
                  <a:pt x="269" y="950"/>
                  <a:pt x="269" y="950"/>
                  <a:pt x="269" y="950"/>
                </a:cubicBezTo>
                <a:cubicBezTo>
                  <a:pt x="340" y="950"/>
                  <a:pt x="340" y="950"/>
                  <a:pt x="340" y="950"/>
                </a:cubicBezTo>
                <a:lnTo>
                  <a:pt x="340" y="1012"/>
                </a:lnTo>
                <a:close/>
                <a:moveTo>
                  <a:pt x="340" y="948"/>
                </a:moveTo>
                <a:cubicBezTo>
                  <a:pt x="269" y="948"/>
                  <a:pt x="269" y="948"/>
                  <a:pt x="269" y="948"/>
                </a:cubicBezTo>
                <a:cubicBezTo>
                  <a:pt x="269" y="895"/>
                  <a:pt x="269" y="895"/>
                  <a:pt x="269" y="895"/>
                </a:cubicBezTo>
                <a:cubicBezTo>
                  <a:pt x="340" y="885"/>
                  <a:pt x="340" y="885"/>
                  <a:pt x="340" y="885"/>
                </a:cubicBezTo>
                <a:lnTo>
                  <a:pt x="340" y="948"/>
                </a:lnTo>
                <a:close/>
                <a:moveTo>
                  <a:pt x="500" y="841"/>
                </a:moveTo>
                <a:cubicBezTo>
                  <a:pt x="54" y="841"/>
                  <a:pt x="54" y="841"/>
                  <a:pt x="54" y="841"/>
                </a:cubicBezTo>
                <a:cubicBezTo>
                  <a:pt x="54" y="84"/>
                  <a:pt x="54" y="84"/>
                  <a:pt x="54" y="84"/>
                </a:cubicBezTo>
                <a:cubicBezTo>
                  <a:pt x="500" y="84"/>
                  <a:pt x="500" y="84"/>
                  <a:pt x="500" y="84"/>
                </a:cubicBezTo>
                <a:lnTo>
                  <a:pt x="500" y="841"/>
                </a:lnTo>
                <a:close/>
              </a:path>
            </a:pathLst>
          </a:custGeom>
          <a:solidFill>
            <a:schemeClr val="accent6"/>
          </a:solidFill>
          <a:ln>
            <a:noFill/>
          </a:ln>
          <a:extLst/>
        </p:spPr>
        <p:txBody>
          <a:bodyPr/>
          <a:lstStyle/>
          <a:p>
            <a:pPr defTabSz="914367">
              <a:defRPr/>
            </a:pPr>
            <a:endParaRPr lang="en-US" sz="1765">
              <a:solidFill>
                <a:srgbClr val="505050"/>
              </a:solidFill>
              <a:latin typeface="Segoe UI"/>
            </a:endParaRPr>
          </a:p>
        </p:txBody>
      </p:sp>
      <p:grpSp>
        <p:nvGrpSpPr>
          <p:cNvPr id="63" name="Group 4"/>
          <p:cNvGrpSpPr>
            <a:grpSpLocks noChangeAspect="1"/>
          </p:cNvGrpSpPr>
          <p:nvPr/>
        </p:nvGrpSpPr>
        <p:grpSpPr bwMode="auto">
          <a:xfrm>
            <a:off x="9525770" y="2120268"/>
            <a:ext cx="1174485" cy="1428170"/>
            <a:chOff x="3093" y="826"/>
            <a:chExt cx="2463" cy="2995"/>
          </a:xfrm>
          <a:solidFill>
            <a:schemeClr val="accent4"/>
          </a:solidFill>
        </p:grpSpPr>
        <p:sp>
          <p:nvSpPr>
            <p:cNvPr id="65"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6"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7"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8"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9"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2" name="Title 1"/>
          <p:cNvSpPr>
            <a:spLocks noGrp="1"/>
          </p:cNvSpPr>
          <p:nvPr>
            <p:ph type="title" idx="4294967295"/>
          </p:nvPr>
        </p:nvSpPr>
        <p:spPr>
          <a:xfrm>
            <a:off x="54149" y="289958"/>
            <a:ext cx="12333889" cy="899537"/>
          </a:xfrm>
        </p:spPr>
        <p:txBody>
          <a:bodyPr>
            <a:normAutofit fontScale="90000"/>
          </a:bodyPr>
          <a:lstStyle/>
          <a:p>
            <a:pPr>
              <a:defRPr/>
            </a:pPr>
            <a:r>
              <a:rPr lang="en-US" spc="-100" dirty="0">
                <a:solidFill>
                  <a:srgbClr val="00B0F0"/>
                </a:solidFill>
                <a:latin typeface="Segoe UI Light" panose="020B0502040204020203" pitchFamily="34" charset="0"/>
              </a:rPr>
              <a:t>What you can do using Azure Mobile Engagement?</a:t>
            </a:r>
          </a:p>
        </p:txBody>
      </p:sp>
      <p:sp>
        <p:nvSpPr>
          <p:cNvPr id="6" name="TextBox 5"/>
          <p:cNvSpPr txBox="1"/>
          <p:nvPr/>
        </p:nvSpPr>
        <p:spPr>
          <a:xfrm>
            <a:off x="376623" y="3794730"/>
            <a:ext cx="2458943" cy="1311956"/>
          </a:xfrm>
          <a:prstGeom prst="rect">
            <a:avLst/>
          </a:prstGeom>
          <a:noFill/>
        </p:spPr>
        <p:txBody>
          <a:bodyPr>
            <a:spAutoFit/>
          </a:bodyPr>
          <a:lstStyle/>
          <a:p>
            <a:pPr defTabSz="914367">
              <a:defRPr/>
            </a:pPr>
            <a:r>
              <a:rPr lang="en-US" sz="2745" dirty="0">
                <a:gradFill>
                  <a:gsLst>
                    <a:gs pos="0">
                      <a:schemeClr val="tx2"/>
                    </a:gs>
                    <a:gs pos="100000">
                      <a:schemeClr val="tx2"/>
                    </a:gs>
                  </a:gsLst>
                  <a:lin ang="5400000" scaled="0"/>
                </a:gradFill>
                <a:latin typeface="Segoe UI Light"/>
              </a:rPr>
              <a:t>Manage</a:t>
            </a:r>
          </a:p>
          <a:p>
            <a:pPr defTabSz="914367">
              <a:spcBef>
                <a:spcPts val="588"/>
              </a:spcBef>
              <a:defRPr/>
            </a:pPr>
            <a:r>
              <a:rPr lang="en-US" sz="1568" dirty="0">
                <a:gradFill>
                  <a:gsLst>
                    <a:gs pos="0">
                      <a:schemeClr val="tx1"/>
                    </a:gs>
                    <a:gs pos="100000">
                      <a:schemeClr val="tx1"/>
                    </a:gs>
                  </a:gsLst>
                  <a:lin ang="5400000" scaled="0"/>
                </a:gradFill>
                <a:latin typeface="Segoe UI"/>
              </a:rPr>
              <a:t>Programmatic mobile campaign delivery across platforms &amp; audiences </a:t>
            </a:r>
          </a:p>
        </p:txBody>
      </p:sp>
      <p:sp>
        <p:nvSpPr>
          <p:cNvPr id="7" name="TextBox 6"/>
          <p:cNvSpPr txBox="1"/>
          <p:nvPr/>
        </p:nvSpPr>
        <p:spPr>
          <a:xfrm>
            <a:off x="3205965" y="3794729"/>
            <a:ext cx="2368678" cy="1070730"/>
          </a:xfrm>
          <a:prstGeom prst="rect">
            <a:avLst/>
          </a:prstGeom>
          <a:noFill/>
        </p:spPr>
        <p:txBody>
          <a:bodyPr>
            <a:spAutoFit/>
          </a:bodyPr>
          <a:lstStyle/>
          <a:p>
            <a:pPr defTabSz="914367">
              <a:defRPr/>
            </a:pPr>
            <a:r>
              <a:rPr lang="en-US" sz="2745" dirty="0">
                <a:gradFill>
                  <a:gsLst>
                    <a:gs pos="0">
                      <a:srgbClr val="002050"/>
                    </a:gs>
                    <a:gs pos="100000">
                      <a:srgbClr val="002050"/>
                    </a:gs>
                  </a:gsLst>
                  <a:lin ang="5400000" scaled="1"/>
                </a:gradFill>
                <a:latin typeface="Segoe UI Light"/>
              </a:rPr>
              <a:t>Personalize</a:t>
            </a:r>
          </a:p>
          <a:p>
            <a:pPr defTabSz="914367">
              <a:spcBef>
                <a:spcPts val="588"/>
              </a:spcBef>
              <a:defRPr/>
            </a:pPr>
            <a:r>
              <a:rPr lang="en-US" sz="1568" dirty="0">
                <a:gradFill>
                  <a:gsLst>
                    <a:gs pos="0">
                      <a:schemeClr val="tx1"/>
                    </a:gs>
                    <a:gs pos="100000">
                      <a:schemeClr val="tx1"/>
                    </a:gs>
                  </a:gsLst>
                  <a:lin ang="5400000" scaled="0"/>
                </a:gradFill>
                <a:latin typeface="Segoe UI"/>
              </a:rPr>
              <a:t>Unique messaging for unique customers</a:t>
            </a:r>
          </a:p>
        </p:txBody>
      </p:sp>
      <p:sp>
        <p:nvSpPr>
          <p:cNvPr id="8" name="TextBox 7"/>
          <p:cNvSpPr txBox="1"/>
          <p:nvPr/>
        </p:nvSpPr>
        <p:spPr>
          <a:xfrm>
            <a:off x="6035306" y="3794730"/>
            <a:ext cx="2481015" cy="1071129"/>
          </a:xfrm>
          <a:prstGeom prst="rect">
            <a:avLst/>
          </a:prstGeom>
          <a:noFill/>
        </p:spPr>
        <p:txBody>
          <a:bodyPr>
            <a:spAutoFit/>
          </a:bodyPr>
          <a:lstStyle/>
          <a:p>
            <a:pPr defTabSz="914367">
              <a:defRPr/>
            </a:pPr>
            <a:r>
              <a:rPr lang="en-US" sz="2745" dirty="0">
                <a:gradFill>
                  <a:gsLst>
                    <a:gs pos="0">
                      <a:schemeClr val="accent6"/>
                    </a:gs>
                    <a:gs pos="100000">
                      <a:schemeClr val="accent6"/>
                    </a:gs>
                  </a:gsLst>
                  <a:lin ang="5400000" scaled="1"/>
                </a:gradFill>
                <a:latin typeface="Segoe UI Light"/>
              </a:rPr>
              <a:t>Boost</a:t>
            </a:r>
          </a:p>
          <a:p>
            <a:pPr defTabSz="914367">
              <a:spcBef>
                <a:spcPts val="588"/>
              </a:spcBef>
              <a:defRPr/>
            </a:pPr>
            <a:r>
              <a:rPr lang="en-US" sz="1568" dirty="0">
                <a:gradFill>
                  <a:gsLst>
                    <a:gs pos="0">
                      <a:schemeClr val="tx1"/>
                    </a:gs>
                    <a:gs pos="100000">
                      <a:schemeClr val="tx1"/>
                    </a:gs>
                  </a:gsLst>
                  <a:lin ang="5400000" scaled="0"/>
                </a:gradFill>
                <a:latin typeface="Segoe UI"/>
              </a:rPr>
              <a:t>Optimized experiences for greater user retention</a:t>
            </a:r>
          </a:p>
        </p:txBody>
      </p:sp>
      <p:sp>
        <p:nvSpPr>
          <p:cNvPr id="9" name="TextBox 8"/>
          <p:cNvSpPr txBox="1"/>
          <p:nvPr/>
        </p:nvSpPr>
        <p:spPr>
          <a:xfrm>
            <a:off x="8864646" y="3794730"/>
            <a:ext cx="3059672" cy="1311956"/>
          </a:xfrm>
          <a:prstGeom prst="rect">
            <a:avLst/>
          </a:prstGeom>
          <a:noFill/>
        </p:spPr>
        <p:txBody>
          <a:bodyPr>
            <a:spAutoFit/>
          </a:bodyPr>
          <a:lstStyle/>
          <a:p>
            <a:pPr defTabSz="914367">
              <a:defRPr/>
            </a:pPr>
            <a:r>
              <a:rPr lang="en-US" sz="2745" dirty="0">
                <a:gradFill>
                  <a:gsLst>
                    <a:gs pos="0">
                      <a:schemeClr val="accent4"/>
                    </a:gs>
                    <a:gs pos="100000">
                      <a:schemeClr val="accent4"/>
                    </a:gs>
                  </a:gsLst>
                  <a:lin ang="5400000" scaled="1"/>
                </a:gradFill>
                <a:latin typeface="Segoe UI Light"/>
              </a:rPr>
              <a:t>Monetize</a:t>
            </a:r>
          </a:p>
          <a:p>
            <a:pPr defTabSz="914367">
              <a:spcBef>
                <a:spcPts val="588"/>
              </a:spcBef>
              <a:defRPr/>
            </a:pPr>
            <a:r>
              <a:rPr lang="en-US" sz="1568" dirty="0">
                <a:gradFill>
                  <a:gsLst>
                    <a:gs pos="0">
                      <a:schemeClr val="tx1"/>
                    </a:gs>
                    <a:gs pos="100000">
                      <a:schemeClr val="tx1"/>
                    </a:gs>
                  </a:gsLst>
                  <a:lin ang="5400000" scaled="0"/>
                </a:gradFill>
                <a:latin typeface="Segoe UI"/>
              </a:rPr>
              <a:t>Amplified ROI with increased visitation &amp; upsell opportunities to maximize lifetime value</a:t>
            </a:r>
          </a:p>
        </p:txBody>
      </p:sp>
      <p:sp>
        <p:nvSpPr>
          <p:cNvPr id="18" name="Freeform 7"/>
          <p:cNvSpPr>
            <a:spLocks/>
          </p:cNvSpPr>
          <p:nvPr/>
        </p:nvSpPr>
        <p:spPr bwMode="auto">
          <a:xfrm>
            <a:off x="3641727" y="5867712"/>
            <a:ext cx="4253349" cy="989802"/>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nvGrpSpPr>
          <p:cNvPr id="48140" name="Group 48"/>
          <p:cNvGrpSpPr>
            <a:grpSpLocks/>
          </p:cNvGrpSpPr>
          <p:nvPr/>
        </p:nvGrpSpPr>
        <p:grpSpPr bwMode="auto">
          <a:xfrm>
            <a:off x="6777658" y="5503540"/>
            <a:ext cx="661424" cy="869968"/>
            <a:chOff x="5246800" y="4973906"/>
            <a:chExt cx="1060450" cy="1395413"/>
          </a:xfrm>
        </p:grpSpPr>
        <p:sp>
          <p:nvSpPr>
            <p:cNvPr id="50" name="Oval 116"/>
            <p:cNvSpPr>
              <a:spLocks noChangeArrowheads="1"/>
            </p:cNvSpPr>
            <p:nvPr/>
          </p:nvSpPr>
          <p:spPr bwMode="auto">
            <a:xfrm>
              <a:off x="5246800" y="4973906"/>
              <a:ext cx="1060450" cy="1060913"/>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1" name="Freeform 117"/>
            <p:cNvSpPr>
              <a:spLocks/>
            </p:cNvSpPr>
            <p:nvPr/>
          </p:nvSpPr>
          <p:spPr bwMode="auto">
            <a:xfrm>
              <a:off x="5715894" y="5101216"/>
              <a:ext cx="124759" cy="126810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2" name="Freeform 119"/>
            <p:cNvSpPr>
              <a:spLocks/>
            </p:cNvSpPr>
            <p:nvPr/>
          </p:nvSpPr>
          <p:spPr bwMode="auto">
            <a:xfrm>
              <a:off x="5553706" y="5765223"/>
              <a:ext cx="224566" cy="227159"/>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3" name="Freeform 120"/>
            <p:cNvSpPr>
              <a:spLocks/>
            </p:cNvSpPr>
            <p:nvPr/>
          </p:nvSpPr>
          <p:spPr bwMode="auto">
            <a:xfrm>
              <a:off x="5593629" y="5498122"/>
              <a:ext cx="197120" cy="197206"/>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4" name="Freeform 121"/>
            <p:cNvSpPr>
              <a:spLocks/>
            </p:cNvSpPr>
            <p:nvPr/>
          </p:nvSpPr>
          <p:spPr bwMode="auto">
            <a:xfrm>
              <a:off x="5638542" y="5328376"/>
              <a:ext cx="152207" cy="167251"/>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5" name="Freeform 122"/>
            <p:cNvSpPr>
              <a:spLocks/>
            </p:cNvSpPr>
            <p:nvPr/>
          </p:nvSpPr>
          <p:spPr bwMode="auto">
            <a:xfrm>
              <a:off x="5775778" y="5680350"/>
              <a:ext cx="224566" cy="229656"/>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6" name="Freeform 123"/>
            <p:cNvSpPr>
              <a:spLocks/>
            </p:cNvSpPr>
            <p:nvPr/>
          </p:nvSpPr>
          <p:spPr bwMode="auto">
            <a:xfrm>
              <a:off x="5763301" y="5548047"/>
              <a:ext cx="197120" cy="194709"/>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7" name="Freeform 124"/>
            <p:cNvSpPr>
              <a:spLocks/>
            </p:cNvSpPr>
            <p:nvPr/>
          </p:nvSpPr>
          <p:spPr bwMode="auto">
            <a:xfrm>
              <a:off x="5778272" y="5258480"/>
              <a:ext cx="84836" cy="114828"/>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59" name="Freeform 8"/>
          <p:cNvSpPr>
            <a:spLocks/>
          </p:cNvSpPr>
          <p:nvPr/>
        </p:nvSpPr>
        <p:spPr bwMode="auto">
          <a:xfrm flipH="1">
            <a:off x="0" y="5400824"/>
            <a:ext cx="4956794" cy="1456690"/>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a:lstStyle/>
          <a:p>
            <a:pPr defTabSz="914367">
              <a:defRPr/>
            </a:pPr>
            <a:endParaRPr lang="en-US" sz="1765">
              <a:solidFill>
                <a:srgbClr val="505050"/>
              </a:solidFill>
              <a:latin typeface="Segoe UI"/>
            </a:endParaRPr>
          </a:p>
        </p:txBody>
      </p:sp>
      <p:cxnSp>
        <p:nvCxnSpPr>
          <p:cNvPr id="60" name="Straight Connector 59"/>
          <p:cNvCxnSpPr/>
          <p:nvPr/>
        </p:nvCxnSpPr>
        <p:spPr>
          <a:xfrm>
            <a:off x="2975633"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804974"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634315"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71" name="Group 12"/>
          <p:cNvGrpSpPr>
            <a:grpSpLocks noChangeAspect="1"/>
          </p:cNvGrpSpPr>
          <p:nvPr/>
        </p:nvGrpSpPr>
        <p:grpSpPr bwMode="auto">
          <a:xfrm>
            <a:off x="804606" y="2207315"/>
            <a:ext cx="1483149" cy="1339971"/>
            <a:chOff x="517" y="1418"/>
            <a:chExt cx="953" cy="861"/>
          </a:xfrm>
          <a:solidFill>
            <a:schemeClr val="tx2"/>
          </a:solidFill>
        </p:grpSpPr>
        <p:sp>
          <p:nvSpPr>
            <p:cNvPr id="73" name="Freeform 13"/>
            <p:cNvSpPr>
              <a:spLocks noEditPoints="1"/>
            </p:cNvSpPr>
            <p:nvPr/>
          </p:nvSpPr>
          <p:spPr bwMode="auto">
            <a:xfrm>
              <a:off x="595" y="1418"/>
              <a:ext cx="796" cy="415"/>
            </a:xfrm>
            <a:custGeom>
              <a:avLst/>
              <a:gdLst>
                <a:gd name="T0" fmla="*/ 1064 w 1064"/>
                <a:gd name="T1" fmla="*/ 521 h 554"/>
                <a:gd name="T2" fmla="*/ 1064 w 1064"/>
                <a:gd name="T3" fmla="*/ 33 h 554"/>
                <a:gd name="T4" fmla="*/ 1031 w 1064"/>
                <a:gd name="T5" fmla="*/ 0 h 554"/>
                <a:gd name="T6" fmla="*/ 33 w 1064"/>
                <a:gd name="T7" fmla="*/ 0 h 554"/>
                <a:gd name="T8" fmla="*/ 0 w 1064"/>
                <a:gd name="T9" fmla="*/ 33 h 554"/>
                <a:gd name="T10" fmla="*/ 0 w 1064"/>
                <a:gd name="T11" fmla="*/ 521 h 554"/>
                <a:gd name="T12" fmla="*/ 33 w 1064"/>
                <a:gd name="T13" fmla="*/ 554 h 554"/>
                <a:gd name="T14" fmla="*/ 1031 w 1064"/>
                <a:gd name="T15" fmla="*/ 554 h 554"/>
                <a:gd name="T16" fmla="*/ 1064 w 1064"/>
                <a:gd name="T17" fmla="*/ 521 h 554"/>
                <a:gd name="T18" fmla="*/ 62 w 1064"/>
                <a:gd name="T19" fmla="*/ 268 h 554"/>
                <a:gd name="T20" fmla="*/ 70 w 1064"/>
                <a:gd name="T21" fmla="*/ 214 h 554"/>
                <a:gd name="T22" fmla="*/ 114 w 1064"/>
                <a:gd name="T23" fmla="*/ 214 h 554"/>
                <a:gd name="T24" fmla="*/ 114 w 1064"/>
                <a:gd name="T25" fmla="*/ 268 h 554"/>
                <a:gd name="T26" fmla="*/ 62 w 1064"/>
                <a:gd name="T27" fmla="*/ 268 h 554"/>
                <a:gd name="T28" fmla="*/ 116 w 1064"/>
                <a:gd name="T29" fmla="*/ 268 h 554"/>
                <a:gd name="T30" fmla="*/ 116 w 1064"/>
                <a:gd name="T31" fmla="*/ 214 h 554"/>
                <a:gd name="T32" fmla="*/ 161 w 1064"/>
                <a:gd name="T33" fmla="*/ 214 h 554"/>
                <a:gd name="T34" fmla="*/ 169 w 1064"/>
                <a:gd name="T35" fmla="*/ 268 h 554"/>
                <a:gd name="T36" fmla="*/ 116 w 1064"/>
                <a:gd name="T37" fmla="*/ 268 h 554"/>
                <a:gd name="T38" fmla="*/ 52 w 1064"/>
                <a:gd name="T39" fmla="*/ 341 h 554"/>
                <a:gd name="T40" fmla="*/ 62 w 1064"/>
                <a:gd name="T41" fmla="*/ 270 h 554"/>
                <a:gd name="T42" fmla="*/ 114 w 1064"/>
                <a:gd name="T43" fmla="*/ 270 h 554"/>
                <a:gd name="T44" fmla="*/ 114 w 1064"/>
                <a:gd name="T45" fmla="*/ 341 h 554"/>
                <a:gd name="T46" fmla="*/ 52 w 1064"/>
                <a:gd name="T47" fmla="*/ 341 h 554"/>
                <a:gd name="T48" fmla="*/ 116 w 1064"/>
                <a:gd name="T49" fmla="*/ 341 h 554"/>
                <a:gd name="T50" fmla="*/ 116 w 1064"/>
                <a:gd name="T51" fmla="*/ 270 h 554"/>
                <a:gd name="T52" fmla="*/ 169 w 1064"/>
                <a:gd name="T53" fmla="*/ 270 h 554"/>
                <a:gd name="T54" fmla="*/ 179 w 1064"/>
                <a:gd name="T55" fmla="*/ 341 h 554"/>
                <a:gd name="T56" fmla="*/ 116 w 1064"/>
                <a:gd name="T57" fmla="*/ 341 h 554"/>
                <a:gd name="T58" fmla="*/ 223 w 1064"/>
                <a:gd name="T59" fmla="*/ 500 h 554"/>
                <a:gd name="T60" fmla="*/ 223 w 1064"/>
                <a:gd name="T61" fmla="*/ 54 h 554"/>
                <a:gd name="T62" fmla="*/ 980 w 1064"/>
                <a:gd name="T63" fmla="*/ 54 h 554"/>
                <a:gd name="T64" fmla="*/ 980 w 1064"/>
                <a:gd name="T65" fmla="*/ 500 h 554"/>
                <a:gd name="T66" fmla="*/ 223 w 1064"/>
                <a:gd name="T67" fmla="*/ 50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4" h="554">
                  <a:moveTo>
                    <a:pt x="1064" y="521"/>
                  </a:moveTo>
                  <a:cubicBezTo>
                    <a:pt x="1064" y="33"/>
                    <a:pt x="1064" y="33"/>
                    <a:pt x="1064" y="33"/>
                  </a:cubicBezTo>
                  <a:cubicBezTo>
                    <a:pt x="1064" y="15"/>
                    <a:pt x="1049" y="0"/>
                    <a:pt x="1031" y="0"/>
                  </a:cubicBezTo>
                  <a:cubicBezTo>
                    <a:pt x="33" y="0"/>
                    <a:pt x="33" y="0"/>
                    <a:pt x="33" y="0"/>
                  </a:cubicBezTo>
                  <a:cubicBezTo>
                    <a:pt x="15" y="0"/>
                    <a:pt x="0" y="15"/>
                    <a:pt x="0" y="33"/>
                  </a:cubicBezTo>
                  <a:cubicBezTo>
                    <a:pt x="0" y="521"/>
                    <a:pt x="0" y="521"/>
                    <a:pt x="0" y="521"/>
                  </a:cubicBezTo>
                  <a:cubicBezTo>
                    <a:pt x="0" y="539"/>
                    <a:pt x="15" y="554"/>
                    <a:pt x="33" y="554"/>
                  </a:cubicBezTo>
                  <a:cubicBezTo>
                    <a:pt x="1031" y="554"/>
                    <a:pt x="1031" y="554"/>
                    <a:pt x="1031" y="554"/>
                  </a:cubicBezTo>
                  <a:cubicBezTo>
                    <a:pt x="1049" y="554"/>
                    <a:pt x="1064" y="539"/>
                    <a:pt x="1064" y="521"/>
                  </a:cubicBezTo>
                  <a:close/>
                  <a:moveTo>
                    <a:pt x="62" y="268"/>
                  </a:moveTo>
                  <a:cubicBezTo>
                    <a:pt x="70" y="214"/>
                    <a:pt x="70" y="214"/>
                    <a:pt x="70" y="214"/>
                  </a:cubicBezTo>
                  <a:cubicBezTo>
                    <a:pt x="114" y="214"/>
                    <a:pt x="114" y="214"/>
                    <a:pt x="114" y="214"/>
                  </a:cubicBezTo>
                  <a:cubicBezTo>
                    <a:pt x="114" y="268"/>
                    <a:pt x="114" y="268"/>
                    <a:pt x="114" y="268"/>
                  </a:cubicBezTo>
                  <a:lnTo>
                    <a:pt x="62" y="268"/>
                  </a:lnTo>
                  <a:close/>
                  <a:moveTo>
                    <a:pt x="116" y="268"/>
                  </a:moveTo>
                  <a:cubicBezTo>
                    <a:pt x="116" y="214"/>
                    <a:pt x="116" y="214"/>
                    <a:pt x="116" y="214"/>
                  </a:cubicBezTo>
                  <a:cubicBezTo>
                    <a:pt x="161" y="214"/>
                    <a:pt x="161" y="214"/>
                    <a:pt x="161" y="214"/>
                  </a:cubicBezTo>
                  <a:cubicBezTo>
                    <a:pt x="169" y="268"/>
                    <a:pt x="169" y="268"/>
                    <a:pt x="169" y="268"/>
                  </a:cubicBezTo>
                  <a:lnTo>
                    <a:pt x="116" y="268"/>
                  </a:lnTo>
                  <a:close/>
                  <a:moveTo>
                    <a:pt x="52" y="341"/>
                  </a:moveTo>
                  <a:cubicBezTo>
                    <a:pt x="62" y="270"/>
                    <a:pt x="62" y="270"/>
                    <a:pt x="62" y="270"/>
                  </a:cubicBezTo>
                  <a:cubicBezTo>
                    <a:pt x="114" y="270"/>
                    <a:pt x="114" y="270"/>
                    <a:pt x="114" y="270"/>
                  </a:cubicBezTo>
                  <a:cubicBezTo>
                    <a:pt x="114" y="341"/>
                    <a:pt x="114" y="341"/>
                    <a:pt x="114" y="341"/>
                  </a:cubicBezTo>
                  <a:lnTo>
                    <a:pt x="52" y="341"/>
                  </a:lnTo>
                  <a:close/>
                  <a:moveTo>
                    <a:pt x="116" y="341"/>
                  </a:moveTo>
                  <a:cubicBezTo>
                    <a:pt x="116" y="270"/>
                    <a:pt x="116" y="270"/>
                    <a:pt x="116" y="270"/>
                  </a:cubicBezTo>
                  <a:cubicBezTo>
                    <a:pt x="169" y="270"/>
                    <a:pt x="169" y="270"/>
                    <a:pt x="169" y="270"/>
                  </a:cubicBezTo>
                  <a:cubicBezTo>
                    <a:pt x="179" y="341"/>
                    <a:pt x="179" y="341"/>
                    <a:pt x="179" y="341"/>
                  </a:cubicBezTo>
                  <a:lnTo>
                    <a:pt x="116" y="341"/>
                  </a:lnTo>
                  <a:close/>
                  <a:moveTo>
                    <a:pt x="223" y="500"/>
                  </a:moveTo>
                  <a:cubicBezTo>
                    <a:pt x="223" y="54"/>
                    <a:pt x="223" y="54"/>
                    <a:pt x="223" y="54"/>
                  </a:cubicBezTo>
                  <a:cubicBezTo>
                    <a:pt x="980" y="54"/>
                    <a:pt x="980" y="54"/>
                    <a:pt x="980" y="54"/>
                  </a:cubicBezTo>
                  <a:cubicBezTo>
                    <a:pt x="980" y="500"/>
                    <a:pt x="980" y="500"/>
                    <a:pt x="980" y="500"/>
                  </a:cubicBezTo>
                  <a:lnTo>
                    <a:pt x="223"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4"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a:solidFill>
                  <a:srgbClr val="505050"/>
                </a:solidFill>
                <a:latin typeface="Segoe UI"/>
              </a:endParaRPr>
            </a:p>
          </p:txBody>
        </p:sp>
        <p:sp>
          <p:nvSpPr>
            <p:cNvPr id="75"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a:solidFill>
                  <a:srgbClr val="505050"/>
                </a:solidFill>
                <a:latin typeface="Segoe UI"/>
              </a:endParaRPr>
            </a:p>
          </p:txBody>
        </p:sp>
        <p:sp>
          <p:nvSpPr>
            <p:cNvPr id="76"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7"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8"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9"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0"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1"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2"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5" name="Rectangle 4"/>
          <p:cNvSpPr/>
          <p:nvPr/>
        </p:nvSpPr>
        <p:spPr bwMode="auto">
          <a:xfrm>
            <a:off x="940002" y="2422079"/>
            <a:ext cx="197650" cy="2163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147" name="Group 101"/>
          <p:cNvGrpSpPr>
            <a:grpSpLocks/>
          </p:cNvGrpSpPr>
          <p:nvPr/>
        </p:nvGrpSpPr>
        <p:grpSpPr bwMode="auto">
          <a:xfrm rot="5400000">
            <a:off x="853628" y="2477328"/>
            <a:ext cx="395298" cy="110497"/>
            <a:chOff x="1407096" y="6065986"/>
            <a:chExt cx="1053915" cy="294539"/>
          </a:xfrm>
        </p:grpSpPr>
        <p:pic>
          <p:nvPicPr>
            <p:cNvPr id="48157" name="Picture 10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4962" y="6072926"/>
              <a:ext cx="216410" cy="26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8" name="Picture 10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531" y="6084243"/>
              <a:ext cx="229480" cy="27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9" name="Picture 10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7096" y="6072083"/>
              <a:ext cx="259538" cy="259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6" name="Straight Connector 105"/>
            <p:cNvCxnSpPr/>
            <p:nvPr/>
          </p:nvCxnSpPr>
          <p:spPr>
            <a:xfrm>
              <a:off x="1759785" y="6057689"/>
              <a:ext cx="0" cy="28209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133220" y="6057689"/>
              <a:ext cx="0" cy="28209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7148055" y="3264034"/>
            <a:ext cx="241225" cy="256788"/>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149" name="Group 11"/>
          <p:cNvGrpSpPr>
            <a:grpSpLocks/>
          </p:cNvGrpSpPr>
          <p:nvPr/>
        </p:nvGrpSpPr>
        <p:grpSpPr bwMode="auto">
          <a:xfrm>
            <a:off x="7074909" y="3330954"/>
            <a:ext cx="399968" cy="112053"/>
            <a:chOff x="7217565" y="3396848"/>
            <a:chExt cx="406595" cy="113962"/>
          </a:xfrm>
        </p:grpSpPr>
        <p:grpSp>
          <p:nvGrpSpPr>
            <p:cNvPr id="48151" name="Group 71"/>
            <p:cNvGrpSpPr>
              <a:grpSpLocks/>
            </p:cNvGrpSpPr>
            <p:nvPr/>
          </p:nvGrpSpPr>
          <p:grpSpPr bwMode="auto">
            <a:xfrm>
              <a:off x="7217565" y="3398328"/>
              <a:ext cx="406595" cy="112482"/>
              <a:chOff x="1396310" y="6065986"/>
              <a:chExt cx="1064701" cy="294539"/>
            </a:xfrm>
          </p:grpSpPr>
          <p:pic>
            <p:nvPicPr>
              <p:cNvPr id="48153" name="Picture 8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4962" y="6072926"/>
                <a:ext cx="216410" cy="26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4" name="Picture 8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531" y="6084243"/>
                <a:ext cx="229480" cy="27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5" name="Picture 8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96310" y="6093654"/>
                <a:ext cx="259538" cy="25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0" name="Straight Connector 99"/>
              <p:cNvCxnSpPr/>
              <p:nvPr/>
            </p:nvCxnSpPr>
            <p:spPr>
              <a:xfrm>
                <a:off x="1760876" y="6066258"/>
                <a:ext cx="0" cy="28183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6" name="Straight Connector 115"/>
            <p:cNvCxnSpPr/>
            <p:nvPr/>
          </p:nvCxnSpPr>
          <p:spPr>
            <a:xfrm>
              <a:off x="7505504" y="3396848"/>
              <a:ext cx="0" cy="107631"/>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4" name="Text Placeholder 2"/>
          <p:cNvSpPr txBox="1">
            <a:spLocks/>
          </p:cNvSpPr>
          <p:nvPr/>
        </p:nvSpPr>
        <p:spPr>
          <a:xfrm>
            <a:off x="373510" y="1088495"/>
            <a:ext cx="11330693" cy="3657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353" dirty="0">
                <a:gradFill>
                  <a:gsLst>
                    <a:gs pos="0">
                      <a:schemeClr val="tx1"/>
                    </a:gs>
                    <a:gs pos="100000">
                      <a:schemeClr val="tx1"/>
                    </a:gs>
                  </a:gsLst>
                  <a:lin ang="5400000" scaled="0"/>
                </a:gradFill>
              </a:rPr>
              <a:t>Mobile engagement allows you to:</a:t>
            </a:r>
          </a:p>
        </p:txBody>
      </p:sp>
    </p:spTree>
    <p:extLst>
      <p:ext uri="{BB962C8B-B14F-4D97-AF65-F5344CB8AC3E}">
        <p14:creationId xmlns:p14="http://schemas.microsoft.com/office/powerpoint/2010/main" val="1796428703"/>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4715" b="71283"/>
          <a:stretch/>
        </p:blipFill>
        <p:spPr>
          <a:xfrm>
            <a:off x="3712254" y="5753125"/>
            <a:ext cx="8479747" cy="1114024"/>
          </a:xfrm>
          <a:prstGeom prst="rect">
            <a:avLst/>
          </a:prstGeom>
        </p:spPr>
      </p:pic>
      <p:sp>
        <p:nvSpPr>
          <p:cNvPr id="2" name="Title 1"/>
          <p:cNvSpPr>
            <a:spLocks noGrp="1"/>
          </p:cNvSpPr>
          <p:nvPr>
            <p:ph type="title"/>
          </p:nvPr>
        </p:nvSpPr>
        <p:spPr>
          <a:xfrm>
            <a:off x="508221" y="299836"/>
            <a:ext cx="10515600" cy="1325563"/>
          </a:xfrm>
        </p:spPr>
        <p:txBody>
          <a:bodyPr>
            <a:normAutofit/>
          </a:bodyPr>
          <a:lstStyle/>
          <a:p>
            <a:pPr>
              <a:defRPr/>
            </a:pPr>
            <a:r>
              <a:rPr lang="en-US" spc="-100" dirty="0">
                <a:solidFill>
                  <a:srgbClr val="00B0F0"/>
                </a:solidFill>
                <a:latin typeface="Segoe UI Light" panose="020B0502040204020203" pitchFamily="34" charset="0"/>
              </a:rPr>
              <a:t>Manage Portfolios &amp; Campaigns</a:t>
            </a:r>
          </a:p>
        </p:txBody>
      </p:sp>
      <p:sp>
        <p:nvSpPr>
          <p:cNvPr id="3" name="Content Placeholder 2"/>
          <p:cNvSpPr txBox="1">
            <a:spLocks/>
          </p:cNvSpPr>
          <p:nvPr/>
        </p:nvSpPr>
        <p:spPr>
          <a:xfrm>
            <a:off x="1029039" y="1533152"/>
            <a:ext cx="3829914" cy="4332851"/>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Deliver programmatic marketing campaigns to increase apps usage</a:t>
            </a:r>
          </a:p>
          <a:p>
            <a:pPr marL="0" indent="0">
              <a:spcBef>
                <a:spcPts val="1568"/>
              </a:spcBef>
              <a:buNone/>
            </a:pPr>
            <a:r>
              <a:rPr lang="en-US" sz="1765" dirty="0">
                <a:solidFill>
                  <a:schemeClr val="tx1"/>
                </a:solidFill>
              </a:rPr>
              <a:t>Deploy campaigns across all major mobile OS platforms</a:t>
            </a:r>
          </a:p>
          <a:p>
            <a:pPr marL="0" indent="0">
              <a:spcBef>
                <a:spcPts val="1568"/>
              </a:spcBef>
              <a:buNone/>
            </a:pPr>
            <a:r>
              <a:rPr lang="en-US" sz="1765" dirty="0">
                <a:solidFill>
                  <a:schemeClr val="tx1"/>
                </a:solidFill>
              </a:rPr>
              <a:t>Create specific engagement strategies across apps, brands, and geographies </a:t>
            </a:r>
          </a:p>
        </p:txBody>
      </p:sp>
      <p:grpSp>
        <p:nvGrpSpPr>
          <p:cNvPr id="4" name="Group 3"/>
          <p:cNvGrpSpPr/>
          <p:nvPr/>
        </p:nvGrpSpPr>
        <p:grpSpPr>
          <a:xfrm>
            <a:off x="4836418" y="1801887"/>
            <a:ext cx="6880037" cy="3985114"/>
            <a:chOff x="4233863" y="2351088"/>
            <a:chExt cx="8024812" cy="4648200"/>
          </a:xfrm>
        </p:grpSpPr>
        <p:sp>
          <p:nvSpPr>
            <p:cNvPr id="54" name="Rectangle 5"/>
            <p:cNvSpPr>
              <a:spLocks noChangeArrowheads="1"/>
            </p:cNvSpPr>
            <p:nvPr/>
          </p:nvSpPr>
          <p:spPr bwMode="auto">
            <a:xfrm>
              <a:off x="5197475" y="2351088"/>
              <a:ext cx="6189662" cy="4276725"/>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Oval 6"/>
            <p:cNvSpPr>
              <a:spLocks noChangeArrowheads="1"/>
            </p:cNvSpPr>
            <p:nvPr/>
          </p:nvSpPr>
          <p:spPr bwMode="auto">
            <a:xfrm>
              <a:off x="8223250" y="2444750"/>
              <a:ext cx="138112" cy="1397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Rectangle 7"/>
            <p:cNvSpPr>
              <a:spLocks noChangeArrowheads="1"/>
            </p:cNvSpPr>
            <p:nvPr/>
          </p:nvSpPr>
          <p:spPr bwMode="auto">
            <a:xfrm>
              <a:off x="5426075" y="2676525"/>
              <a:ext cx="5778500" cy="37655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7" name="Freeform 8"/>
            <p:cNvSpPr>
              <a:spLocks/>
            </p:cNvSpPr>
            <p:nvPr/>
          </p:nvSpPr>
          <p:spPr bwMode="auto">
            <a:xfrm>
              <a:off x="4233863" y="6673850"/>
              <a:ext cx="8024812" cy="32543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 name="Rectangle 4"/>
            <p:cNvSpPr/>
            <p:nvPr/>
          </p:nvSpPr>
          <p:spPr>
            <a:xfrm>
              <a:off x="5480239" y="3099222"/>
              <a:ext cx="5673535" cy="331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6" name="Rectangle 5"/>
            <p:cNvSpPr/>
            <p:nvPr/>
          </p:nvSpPr>
          <p:spPr>
            <a:xfrm>
              <a:off x="5479657" y="3401663"/>
              <a:ext cx="5674118" cy="14906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 name="Rectangle 6"/>
            <p:cNvSpPr/>
            <p:nvPr/>
          </p:nvSpPr>
          <p:spPr>
            <a:xfrm>
              <a:off x="5479656" y="4960395"/>
              <a:ext cx="5674119" cy="7894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 name="Rectangle 7"/>
            <p:cNvSpPr/>
            <p:nvPr/>
          </p:nvSpPr>
          <p:spPr>
            <a:xfrm>
              <a:off x="5476195" y="5825204"/>
              <a:ext cx="5677580" cy="5602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 name="TextBox 8"/>
            <p:cNvSpPr txBox="1"/>
            <p:nvPr/>
          </p:nvSpPr>
          <p:spPr>
            <a:xfrm>
              <a:off x="10730207" y="4555856"/>
              <a:ext cx="358621" cy="281544"/>
            </a:xfrm>
            <a:prstGeom prst="rect">
              <a:avLst/>
            </a:prstGeom>
            <a:noFill/>
          </p:spPr>
          <p:txBody>
            <a:bodyPr wrap="square" rtlCol="0">
              <a:spAutoFit/>
            </a:bodyPr>
            <a:lstStyle/>
            <a:p>
              <a:pPr algn="ctr"/>
              <a:r>
                <a:rPr lang="en-US" sz="980" b="1" dirty="0">
                  <a:solidFill>
                    <a:schemeClr val="accent5"/>
                  </a:solidFill>
                </a:rPr>
                <a:t>x</a:t>
              </a:r>
            </a:p>
          </p:txBody>
        </p:sp>
        <p:sp>
          <p:nvSpPr>
            <p:cNvPr id="10" name="Rectangle 9"/>
            <p:cNvSpPr/>
            <p:nvPr/>
          </p:nvSpPr>
          <p:spPr>
            <a:xfrm>
              <a:off x="5476195" y="2730891"/>
              <a:ext cx="5677579" cy="326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p:nvSpPr>
          <p:spPr>
            <a:xfrm>
              <a:off x="5563858" y="2733315"/>
              <a:ext cx="2007122" cy="29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bg1"/>
                  </a:solidFill>
                </a:rPr>
                <a:t>Campaigns</a:t>
              </a:r>
              <a:endParaRPr lang="en-US" sz="980" dirty="0">
                <a:solidFill>
                  <a:schemeClr val="bg1"/>
                </a:solidFill>
              </a:endParaRPr>
            </a:p>
          </p:txBody>
        </p:sp>
        <p:sp>
          <p:nvSpPr>
            <p:cNvPr id="12" name="Rectangle 11"/>
            <p:cNvSpPr/>
            <p:nvPr/>
          </p:nvSpPr>
          <p:spPr>
            <a:xfrm>
              <a:off x="9779134" y="3516387"/>
              <a:ext cx="1187505" cy="1057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4" b="1" dirty="0"/>
                <a:t>SCREENSHOT</a:t>
              </a:r>
            </a:p>
          </p:txBody>
        </p:sp>
        <p:sp>
          <p:nvSpPr>
            <p:cNvPr id="13" name="Rectangle 12"/>
            <p:cNvSpPr/>
            <p:nvPr/>
          </p:nvSpPr>
          <p:spPr>
            <a:xfrm>
              <a:off x="5563857" y="3474652"/>
              <a:ext cx="2033955" cy="701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35" dirty="0">
                  <a:solidFill>
                    <a:schemeClr val="bg1"/>
                  </a:solidFill>
                </a:rPr>
                <a:t>You are ready to design the notification of your campaign.</a:t>
              </a:r>
            </a:p>
            <a:p>
              <a:endParaRPr lang="en-US" sz="735" dirty="0">
                <a:solidFill>
                  <a:schemeClr val="bg1"/>
                </a:solidFill>
              </a:endParaRPr>
            </a:p>
            <a:p>
              <a:r>
                <a:rPr lang="en-US" sz="735" dirty="0">
                  <a:solidFill>
                    <a:schemeClr val="bg1"/>
                  </a:solidFill>
                </a:rPr>
                <a:t>Fill in the form on the right side and use the preview to check the look of our notification on various platforms. </a:t>
              </a:r>
            </a:p>
          </p:txBody>
        </p:sp>
        <p:sp>
          <p:nvSpPr>
            <p:cNvPr id="14" name="Rectangle 13"/>
            <p:cNvSpPr/>
            <p:nvPr/>
          </p:nvSpPr>
          <p:spPr>
            <a:xfrm>
              <a:off x="5563858" y="3089377"/>
              <a:ext cx="2007122" cy="29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accent1"/>
                  </a:solidFill>
                </a:rPr>
                <a:t>Push Info</a:t>
              </a:r>
              <a:endParaRPr lang="en-US" sz="980" dirty="0">
                <a:solidFill>
                  <a:schemeClr val="accent1"/>
                </a:solidFill>
              </a:endParaRPr>
            </a:p>
          </p:txBody>
        </p:sp>
        <p:sp>
          <p:nvSpPr>
            <p:cNvPr id="15" name="Rectangle 14"/>
            <p:cNvSpPr/>
            <p:nvPr/>
          </p:nvSpPr>
          <p:spPr>
            <a:xfrm>
              <a:off x="7784948" y="3511519"/>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[Notification title]</a:t>
              </a:r>
            </a:p>
          </p:txBody>
        </p:sp>
        <p:sp>
          <p:nvSpPr>
            <p:cNvPr id="16" name="Rectangle 15"/>
            <p:cNvSpPr/>
            <p:nvPr/>
          </p:nvSpPr>
          <p:spPr>
            <a:xfrm>
              <a:off x="7784948" y="3792507"/>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[Notification message]</a:t>
              </a:r>
            </a:p>
          </p:txBody>
        </p:sp>
        <p:sp>
          <p:nvSpPr>
            <p:cNvPr id="17" name="Rectangle 16"/>
            <p:cNvSpPr/>
            <p:nvPr/>
          </p:nvSpPr>
          <p:spPr>
            <a:xfrm>
              <a:off x="7784948" y="4073714"/>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[Action URL]</a:t>
              </a:r>
            </a:p>
          </p:txBody>
        </p:sp>
        <p:sp>
          <p:nvSpPr>
            <p:cNvPr id="18" name="Rectangle 17"/>
            <p:cNvSpPr/>
            <p:nvPr/>
          </p:nvSpPr>
          <p:spPr>
            <a:xfrm>
              <a:off x="7784948" y="4362421"/>
              <a:ext cx="477877" cy="4255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39" b="1" dirty="0"/>
                <a:t>IMAGE</a:t>
              </a:r>
            </a:p>
          </p:txBody>
        </p:sp>
        <p:sp>
          <p:nvSpPr>
            <p:cNvPr id="19" name="Rectangle 18"/>
            <p:cNvSpPr/>
            <p:nvPr/>
          </p:nvSpPr>
          <p:spPr>
            <a:xfrm>
              <a:off x="8346961" y="4365321"/>
              <a:ext cx="1231073" cy="1939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4" b="1" dirty="0"/>
                <a:t>UPLOAD IMAGE</a:t>
              </a:r>
            </a:p>
          </p:txBody>
        </p:sp>
        <p:sp>
          <p:nvSpPr>
            <p:cNvPr id="20" name="Rectangle 19"/>
            <p:cNvSpPr/>
            <p:nvPr/>
          </p:nvSpPr>
          <p:spPr>
            <a:xfrm>
              <a:off x="8346960" y="4597872"/>
              <a:ext cx="1231073" cy="1939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4" b="1" dirty="0"/>
                <a:t>REMOVE IMAGE</a:t>
              </a:r>
            </a:p>
          </p:txBody>
        </p:sp>
        <p:sp>
          <p:nvSpPr>
            <p:cNvPr id="21" name="Freeform 104"/>
            <p:cNvSpPr>
              <a:spLocks noEditPoints="1"/>
            </p:cNvSpPr>
            <p:nvPr/>
          </p:nvSpPr>
          <p:spPr bwMode="black">
            <a:xfrm>
              <a:off x="10421714" y="4626569"/>
              <a:ext cx="141748" cy="141748"/>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2" name="Freeform 5"/>
            <p:cNvSpPr>
              <a:spLocks noEditPoints="1"/>
            </p:cNvSpPr>
            <p:nvPr/>
          </p:nvSpPr>
          <p:spPr bwMode="auto">
            <a:xfrm>
              <a:off x="10647598" y="4638007"/>
              <a:ext cx="137160" cy="118872"/>
            </a:xfrm>
            <a:custGeom>
              <a:avLst/>
              <a:gdLst>
                <a:gd name="T0" fmla="*/ 79 w 96"/>
                <a:gd name="T1" fmla="*/ 9 h 88"/>
                <a:gd name="T2" fmla="*/ 75 w 96"/>
                <a:gd name="T3" fmla="*/ 16 h 88"/>
                <a:gd name="T4" fmla="*/ 88 w 96"/>
                <a:gd name="T5" fmla="*/ 44 h 88"/>
                <a:gd name="T6" fmla="*/ 75 w 96"/>
                <a:gd name="T7" fmla="*/ 72 h 88"/>
                <a:gd name="T8" fmla="*/ 79 w 96"/>
                <a:gd name="T9" fmla="*/ 79 h 88"/>
                <a:gd name="T10" fmla="*/ 96 w 96"/>
                <a:gd name="T11" fmla="*/ 44 h 88"/>
                <a:gd name="T12" fmla="*/ 79 w 96"/>
                <a:gd name="T13" fmla="*/ 9 h 88"/>
                <a:gd name="T14" fmla="*/ 70 w 96"/>
                <a:gd name="T15" fmla="*/ 23 h 88"/>
                <a:gd name="T16" fmla="*/ 66 w 96"/>
                <a:gd name="T17" fmla="*/ 29 h 88"/>
                <a:gd name="T18" fmla="*/ 72 w 96"/>
                <a:gd name="T19" fmla="*/ 44 h 88"/>
                <a:gd name="T20" fmla="*/ 66 w 96"/>
                <a:gd name="T21" fmla="*/ 59 h 88"/>
                <a:gd name="T22" fmla="*/ 70 w 96"/>
                <a:gd name="T23" fmla="*/ 65 h 88"/>
                <a:gd name="T24" fmla="*/ 80 w 96"/>
                <a:gd name="T25" fmla="*/ 44 h 88"/>
                <a:gd name="T26" fmla="*/ 70 w 96"/>
                <a:gd name="T27" fmla="*/ 23 h 88"/>
                <a:gd name="T28" fmla="*/ 48 w 96"/>
                <a:gd name="T29" fmla="*/ 0 h 88"/>
                <a:gd name="T30" fmla="*/ 42 w 96"/>
                <a:gd name="T31" fmla="*/ 3 h 88"/>
                <a:gd name="T32" fmla="*/ 21 w 96"/>
                <a:gd name="T33" fmla="*/ 22 h 88"/>
                <a:gd name="T34" fmla="*/ 15 w 96"/>
                <a:gd name="T35" fmla="*/ 24 h 88"/>
                <a:gd name="T36" fmla="*/ 8 w 96"/>
                <a:gd name="T37" fmla="*/ 24 h 88"/>
                <a:gd name="T38" fmla="*/ 0 w 96"/>
                <a:gd name="T39" fmla="*/ 32 h 88"/>
                <a:gd name="T40" fmla="*/ 0 w 96"/>
                <a:gd name="T41" fmla="*/ 56 h 88"/>
                <a:gd name="T42" fmla="*/ 8 w 96"/>
                <a:gd name="T43" fmla="*/ 64 h 88"/>
                <a:gd name="T44" fmla="*/ 15 w 96"/>
                <a:gd name="T45" fmla="*/ 64 h 88"/>
                <a:gd name="T46" fmla="*/ 21 w 96"/>
                <a:gd name="T47" fmla="*/ 66 h 88"/>
                <a:gd name="T48" fmla="*/ 42 w 96"/>
                <a:gd name="T49" fmla="*/ 85 h 88"/>
                <a:gd name="T50" fmla="*/ 48 w 96"/>
                <a:gd name="T51" fmla="*/ 88 h 88"/>
                <a:gd name="T52" fmla="*/ 56 w 96"/>
                <a:gd name="T53" fmla="*/ 80 h 88"/>
                <a:gd name="T54" fmla="*/ 56 w 96"/>
                <a:gd name="T55" fmla="*/ 8 h 88"/>
                <a:gd name="T56" fmla="*/ 48 w 96"/>
                <a:gd name="T5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88">
                  <a:moveTo>
                    <a:pt x="79" y="9"/>
                  </a:moveTo>
                  <a:cubicBezTo>
                    <a:pt x="75" y="16"/>
                    <a:pt x="75" y="16"/>
                    <a:pt x="75" y="16"/>
                  </a:cubicBezTo>
                  <a:cubicBezTo>
                    <a:pt x="83" y="23"/>
                    <a:pt x="88" y="33"/>
                    <a:pt x="88" y="44"/>
                  </a:cubicBezTo>
                  <a:cubicBezTo>
                    <a:pt x="88" y="55"/>
                    <a:pt x="83" y="65"/>
                    <a:pt x="75" y="72"/>
                  </a:cubicBezTo>
                  <a:cubicBezTo>
                    <a:pt x="79" y="79"/>
                    <a:pt x="79" y="79"/>
                    <a:pt x="79" y="79"/>
                  </a:cubicBezTo>
                  <a:cubicBezTo>
                    <a:pt x="89" y="71"/>
                    <a:pt x="96" y="58"/>
                    <a:pt x="96" y="44"/>
                  </a:cubicBezTo>
                  <a:cubicBezTo>
                    <a:pt x="96" y="30"/>
                    <a:pt x="89" y="17"/>
                    <a:pt x="79" y="9"/>
                  </a:cubicBezTo>
                  <a:close/>
                  <a:moveTo>
                    <a:pt x="70" y="23"/>
                  </a:moveTo>
                  <a:cubicBezTo>
                    <a:pt x="66" y="29"/>
                    <a:pt x="66" y="29"/>
                    <a:pt x="66" y="29"/>
                  </a:cubicBezTo>
                  <a:cubicBezTo>
                    <a:pt x="70" y="33"/>
                    <a:pt x="72" y="38"/>
                    <a:pt x="72" y="44"/>
                  </a:cubicBezTo>
                  <a:cubicBezTo>
                    <a:pt x="72" y="50"/>
                    <a:pt x="70" y="55"/>
                    <a:pt x="66" y="59"/>
                  </a:cubicBezTo>
                  <a:cubicBezTo>
                    <a:pt x="70" y="65"/>
                    <a:pt x="70" y="65"/>
                    <a:pt x="70" y="65"/>
                  </a:cubicBezTo>
                  <a:cubicBezTo>
                    <a:pt x="76" y="60"/>
                    <a:pt x="80" y="53"/>
                    <a:pt x="80" y="44"/>
                  </a:cubicBezTo>
                  <a:cubicBezTo>
                    <a:pt x="80" y="35"/>
                    <a:pt x="76" y="28"/>
                    <a:pt x="70" y="23"/>
                  </a:cubicBezTo>
                  <a:close/>
                  <a:moveTo>
                    <a:pt x="48" y="0"/>
                  </a:moveTo>
                  <a:cubicBezTo>
                    <a:pt x="43" y="0"/>
                    <a:pt x="42" y="3"/>
                    <a:pt x="42" y="3"/>
                  </a:cubicBezTo>
                  <a:cubicBezTo>
                    <a:pt x="42" y="3"/>
                    <a:pt x="30" y="16"/>
                    <a:pt x="21" y="22"/>
                  </a:cubicBezTo>
                  <a:cubicBezTo>
                    <a:pt x="20" y="23"/>
                    <a:pt x="18" y="24"/>
                    <a:pt x="15" y="24"/>
                  </a:cubicBezTo>
                  <a:cubicBezTo>
                    <a:pt x="8" y="24"/>
                    <a:pt x="8" y="24"/>
                    <a:pt x="8" y="24"/>
                  </a:cubicBezTo>
                  <a:cubicBezTo>
                    <a:pt x="4" y="24"/>
                    <a:pt x="0" y="28"/>
                    <a:pt x="0" y="32"/>
                  </a:cubicBezTo>
                  <a:cubicBezTo>
                    <a:pt x="0" y="56"/>
                    <a:pt x="0" y="56"/>
                    <a:pt x="0" y="56"/>
                  </a:cubicBezTo>
                  <a:cubicBezTo>
                    <a:pt x="0" y="60"/>
                    <a:pt x="4" y="64"/>
                    <a:pt x="8" y="64"/>
                  </a:cubicBezTo>
                  <a:cubicBezTo>
                    <a:pt x="15" y="64"/>
                    <a:pt x="15" y="64"/>
                    <a:pt x="15" y="64"/>
                  </a:cubicBezTo>
                  <a:cubicBezTo>
                    <a:pt x="18" y="64"/>
                    <a:pt x="20" y="65"/>
                    <a:pt x="21" y="66"/>
                  </a:cubicBezTo>
                  <a:cubicBezTo>
                    <a:pt x="30" y="72"/>
                    <a:pt x="42" y="85"/>
                    <a:pt x="42" y="85"/>
                  </a:cubicBezTo>
                  <a:cubicBezTo>
                    <a:pt x="42" y="85"/>
                    <a:pt x="43" y="88"/>
                    <a:pt x="48" y="88"/>
                  </a:cubicBezTo>
                  <a:cubicBezTo>
                    <a:pt x="52" y="88"/>
                    <a:pt x="56" y="84"/>
                    <a:pt x="56" y="80"/>
                  </a:cubicBezTo>
                  <a:cubicBezTo>
                    <a:pt x="56" y="8"/>
                    <a:pt x="56" y="8"/>
                    <a:pt x="56" y="8"/>
                  </a:cubicBezTo>
                  <a:cubicBezTo>
                    <a:pt x="56" y="4"/>
                    <a:pt x="52" y="0"/>
                    <a:pt x="48" y="0"/>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3" name="Rectangle 22"/>
            <p:cNvSpPr/>
            <p:nvPr/>
          </p:nvSpPr>
          <p:spPr>
            <a:xfrm>
              <a:off x="5558577" y="4977560"/>
              <a:ext cx="1285838" cy="22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bg1"/>
                  </a:solidFill>
                </a:rPr>
                <a:t>How</a:t>
              </a:r>
              <a:endParaRPr lang="en-US" sz="784" dirty="0">
                <a:solidFill>
                  <a:schemeClr val="bg1"/>
                </a:solidFill>
              </a:endParaRPr>
            </a:p>
          </p:txBody>
        </p:sp>
        <p:sp>
          <p:nvSpPr>
            <p:cNvPr id="25" name="Rectangle 24"/>
            <p:cNvSpPr/>
            <p:nvPr/>
          </p:nvSpPr>
          <p:spPr>
            <a:xfrm>
              <a:off x="8297460" y="4965259"/>
              <a:ext cx="1285838" cy="22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bg1"/>
                  </a:solidFill>
                </a:rPr>
                <a:t>When</a:t>
              </a:r>
              <a:endParaRPr lang="en-US" sz="784" dirty="0">
                <a:solidFill>
                  <a:schemeClr val="bg1"/>
                </a:solidFill>
              </a:endParaRPr>
            </a:p>
          </p:txBody>
        </p:sp>
        <p:grpSp>
          <p:nvGrpSpPr>
            <p:cNvPr id="59" name="Group 58"/>
            <p:cNvGrpSpPr/>
            <p:nvPr/>
          </p:nvGrpSpPr>
          <p:grpSpPr>
            <a:xfrm>
              <a:off x="5670875" y="5191369"/>
              <a:ext cx="5295764" cy="474038"/>
              <a:chOff x="5670875" y="5191369"/>
              <a:chExt cx="3730772" cy="474038"/>
            </a:xfrm>
          </p:grpSpPr>
          <p:sp>
            <p:nvSpPr>
              <p:cNvPr id="41" name="Rectangle 40"/>
              <p:cNvSpPr/>
              <p:nvPr/>
            </p:nvSpPr>
            <p:spPr>
              <a:xfrm>
                <a:off x="5670875" y="5191369"/>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Choose One</a:t>
                </a:r>
              </a:p>
            </p:txBody>
          </p:sp>
          <p:sp>
            <p:nvSpPr>
              <p:cNvPr id="39" name="Rectangle 38"/>
              <p:cNvSpPr/>
              <p:nvPr/>
            </p:nvSpPr>
            <p:spPr>
              <a:xfrm>
                <a:off x="7608560" y="5191369"/>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Choose One</a:t>
                </a:r>
              </a:p>
            </p:txBody>
          </p:sp>
          <p:sp>
            <p:nvSpPr>
              <p:cNvPr id="37" name="Rectangle 36"/>
              <p:cNvSpPr/>
              <p:nvPr/>
            </p:nvSpPr>
            <p:spPr>
              <a:xfrm>
                <a:off x="7608559" y="5460872"/>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Choose One</a:t>
                </a:r>
              </a:p>
            </p:txBody>
          </p:sp>
        </p:grpSp>
        <p:sp>
          <p:nvSpPr>
            <p:cNvPr id="38" name="Isosceles Triangle 37"/>
            <p:cNvSpPr/>
            <p:nvPr/>
          </p:nvSpPr>
          <p:spPr>
            <a:xfrm flipV="1">
              <a:off x="10815224" y="5536229"/>
              <a:ext cx="80253" cy="6036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sp>
          <p:nvSpPr>
            <p:cNvPr id="28" name="Rectangle 27"/>
            <p:cNvSpPr/>
            <p:nvPr/>
          </p:nvSpPr>
          <p:spPr>
            <a:xfrm>
              <a:off x="5596347" y="5910975"/>
              <a:ext cx="4182785" cy="384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bg1"/>
                  </a:solidFill>
                </a:rPr>
                <a:t>Audience</a:t>
              </a:r>
            </a:p>
            <a:p>
              <a:r>
                <a:rPr lang="en-US" sz="784" dirty="0">
                  <a:solidFill>
                    <a:schemeClr val="bg1"/>
                  </a:solidFill>
                </a:rPr>
                <a:t>To target specific users, refine your audience by adding a first criterion.</a:t>
              </a:r>
            </a:p>
          </p:txBody>
        </p:sp>
        <p:sp>
          <p:nvSpPr>
            <p:cNvPr id="29" name="Freeform 7"/>
            <p:cNvSpPr>
              <a:spLocks noEditPoints="1"/>
            </p:cNvSpPr>
            <p:nvPr/>
          </p:nvSpPr>
          <p:spPr bwMode="black">
            <a:xfrm>
              <a:off x="10647526" y="5942879"/>
              <a:ext cx="357167" cy="315852"/>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42" name="Isosceles Triangle 41"/>
            <p:cNvSpPr/>
            <p:nvPr/>
          </p:nvSpPr>
          <p:spPr>
            <a:xfrm flipV="1">
              <a:off x="8061782" y="5266726"/>
              <a:ext cx="82680" cy="6036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sp>
          <p:nvSpPr>
            <p:cNvPr id="40" name="Isosceles Triangle 39"/>
            <p:cNvSpPr/>
            <p:nvPr/>
          </p:nvSpPr>
          <p:spPr>
            <a:xfrm flipV="1">
              <a:off x="10815225" y="5266726"/>
              <a:ext cx="80253" cy="6036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sp>
          <p:nvSpPr>
            <p:cNvPr id="65" name="Right Arrow 64"/>
            <p:cNvSpPr/>
            <p:nvPr/>
          </p:nvSpPr>
          <p:spPr bwMode="auto">
            <a:xfrm>
              <a:off x="5670192" y="4368468"/>
              <a:ext cx="1081016" cy="392139"/>
            </a:xfrm>
            <a:prstGeom prst="right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7" name="TextBox 66"/>
          <p:cNvSpPr txBox="1"/>
          <p:nvPr/>
        </p:nvSpPr>
        <p:spPr>
          <a:xfrm>
            <a:off x="312751" y="4944450"/>
            <a:ext cx="3784226"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Target specific users </a:t>
            </a:r>
            <a:r>
              <a:rPr lang="en-US" sz="1372" dirty="0">
                <a:solidFill>
                  <a:schemeClr val="accent2"/>
                </a:solidFill>
              </a:rPr>
              <a:t>based on criteria </a:t>
            </a:r>
            <a:br>
              <a:rPr lang="en-US" sz="1372" dirty="0">
                <a:solidFill>
                  <a:schemeClr val="accent2"/>
                </a:solidFill>
              </a:rPr>
            </a:br>
            <a:r>
              <a:rPr lang="en-US" sz="1372" dirty="0">
                <a:solidFill>
                  <a:schemeClr val="accent2"/>
                </a:solidFill>
              </a:rPr>
              <a:t>you determine</a:t>
            </a:r>
          </a:p>
        </p:txBody>
      </p:sp>
      <p:sp>
        <p:nvSpPr>
          <p:cNvPr id="68" name="TextBox 67"/>
          <p:cNvSpPr txBox="1"/>
          <p:nvPr/>
        </p:nvSpPr>
        <p:spPr>
          <a:xfrm>
            <a:off x="312752" y="4306636"/>
            <a:ext cx="3779165"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Choose how and when </a:t>
            </a:r>
            <a:r>
              <a:rPr lang="en-US" sz="1372" dirty="0">
                <a:solidFill>
                  <a:schemeClr val="accent2"/>
                </a:solidFill>
              </a:rPr>
              <a:t>campaigns reach your target audience</a:t>
            </a:r>
          </a:p>
        </p:txBody>
      </p:sp>
      <p:sp>
        <p:nvSpPr>
          <p:cNvPr id="72" name="TextBox 71"/>
          <p:cNvSpPr txBox="1"/>
          <p:nvPr/>
        </p:nvSpPr>
        <p:spPr>
          <a:xfrm>
            <a:off x="312750" y="3719181"/>
            <a:ext cx="3779166"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Customize</a:t>
            </a:r>
            <a:r>
              <a:rPr lang="en-US" sz="1372" dirty="0">
                <a:solidFill>
                  <a:schemeClr val="accent2"/>
                </a:solidFill>
              </a:rPr>
              <a:t> your push notifications to drive action within your user base</a:t>
            </a:r>
          </a:p>
        </p:txBody>
      </p:sp>
      <p:sp>
        <p:nvSpPr>
          <p:cNvPr id="32" name="Freeform 31"/>
          <p:cNvSpPr/>
          <p:nvPr/>
        </p:nvSpPr>
        <p:spPr bwMode="auto">
          <a:xfrm>
            <a:off x="3912631" y="1560372"/>
            <a:ext cx="4749452" cy="2393289"/>
          </a:xfrm>
          <a:custGeom>
            <a:avLst/>
            <a:gdLst>
              <a:gd name="connsiteX0" fmla="*/ 0 w 4625788"/>
              <a:gd name="connsiteY0" fmla="*/ 2485017 h 2485017"/>
              <a:gd name="connsiteX1" fmla="*/ 1441525 w 4625788"/>
              <a:gd name="connsiteY1" fmla="*/ 2485017 h 2485017"/>
              <a:gd name="connsiteX2" fmla="*/ 1430767 w 4625788"/>
              <a:gd name="connsiteY2" fmla="*/ 10758 h 2485017"/>
              <a:gd name="connsiteX3" fmla="*/ 4604273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30767 w 4625788"/>
              <a:gd name="connsiteY2" fmla="*/ 10758 h 2485017"/>
              <a:gd name="connsiteX3" fmla="*/ 4608868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41041 w 4625788"/>
              <a:gd name="connsiteY2" fmla="*/ 10758 h 2485017"/>
              <a:gd name="connsiteX3" fmla="*/ 4608868 w 4625788"/>
              <a:gd name="connsiteY3" fmla="*/ 0 h 2485017"/>
              <a:gd name="connsiteX4" fmla="*/ 4625788 w 4625788"/>
              <a:gd name="connsiteY4" fmla="*/ 1194099 h 2485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788" h="2485017">
                <a:moveTo>
                  <a:pt x="0" y="2485017"/>
                </a:moveTo>
                <a:lnTo>
                  <a:pt x="1441525" y="2485017"/>
                </a:lnTo>
                <a:cubicBezTo>
                  <a:pt x="1441364" y="1660264"/>
                  <a:pt x="1441202" y="835511"/>
                  <a:pt x="1441041" y="10758"/>
                </a:cubicBezTo>
                <a:lnTo>
                  <a:pt x="4608868" y="0"/>
                </a:lnTo>
                <a:lnTo>
                  <a:pt x="4625788" y="1194099"/>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33" name="Rectangle 32"/>
          <p:cNvSpPr/>
          <p:nvPr/>
        </p:nvSpPr>
        <p:spPr bwMode="auto">
          <a:xfrm>
            <a:off x="7761093" y="2698579"/>
            <a:ext cx="1737572" cy="1273969"/>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3615916" y="5187665"/>
            <a:ext cx="6899450" cy="946786"/>
          </a:xfrm>
          <a:custGeom>
            <a:avLst/>
            <a:gdLst>
              <a:gd name="connsiteX0" fmla="*/ 0 w 6852863"/>
              <a:gd name="connsiteY0" fmla="*/ 0 h 976045"/>
              <a:gd name="connsiteX1" fmla="*/ 1294544 w 6852863"/>
              <a:gd name="connsiteY1" fmla="*/ 0 h 976045"/>
              <a:gd name="connsiteX2" fmla="*/ 1294544 w 6852863"/>
              <a:gd name="connsiteY2" fmla="*/ 965771 h 976045"/>
              <a:gd name="connsiteX3" fmla="*/ 6852863 w 6852863"/>
              <a:gd name="connsiteY3" fmla="*/ 976045 h 976045"/>
              <a:gd name="connsiteX4" fmla="*/ 6842589 w 6852863"/>
              <a:gd name="connsiteY4" fmla="*/ 154112 h 976045"/>
              <a:gd name="connsiteX0" fmla="*/ 0 w 6852863"/>
              <a:gd name="connsiteY0" fmla="*/ 0 h 976045"/>
              <a:gd name="connsiteX1" fmla="*/ 1294544 w 6852863"/>
              <a:gd name="connsiteY1" fmla="*/ 0 h 976045"/>
              <a:gd name="connsiteX2" fmla="*/ 1294544 w 6852863"/>
              <a:gd name="connsiteY2" fmla="*/ 965771 h 976045"/>
              <a:gd name="connsiteX3" fmla="*/ 6852863 w 6852863"/>
              <a:gd name="connsiteY3" fmla="*/ 976045 h 976045"/>
              <a:gd name="connsiteX4" fmla="*/ 6832315 w 6852863"/>
              <a:gd name="connsiteY4" fmla="*/ 51370 h 976045"/>
              <a:gd name="connsiteX0" fmla="*/ 0 w 6863137"/>
              <a:gd name="connsiteY0" fmla="*/ 0 h 965771"/>
              <a:gd name="connsiteX1" fmla="*/ 1294544 w 6863137"/>
              <a:gd name="connsiteY1" fmla="*/ 0 h 965771"/>
              <a:gd name="connsiteX2" fmla="*/ 1294544 w 6863137"/>
              <a:gd name="connsiteY2" fmla="*/ 965771 h 965771"/>
              <a:gd name="connsiteX3" fmla="*/ 6863137 w 6863137"/>
              <a:gd name="connsiteY3" fmla="*/ 965771 h 965771"/>
              <a:gd name="connsiteX4" fmla="*/ 6832315 w 6863137"/>
              <a:gd name="connsiteY4" fmla="*/ 51370 h 965771"/>
              <a:gd name="connsiteX0" fmla="*/ 0 w 6852863"/>
              <a:gd name="connsiteY0" fmla="*/ 0 h 965771"/>
              <a:gd name="connsiteX1" fmla="*/ 1294544 w 6852863"/>
              <a:gd name="connsiteY1" fmla="*/ 0 h 965771"/>
              <a:gd name="connsiteX2" fmla="*/ 1294544 w 6852863"/>
              <a:gd name="connsiteY2" fmla="*/ 965771 h 965771"/>
              <a:gd name="connsiteX3" fmla="*/ 6852863 w 6852863"/>
              <a:gd name="connsiteY3" fmla="*/ 965771 h 965771"/>
              <a:gd name="connsiteX4" fmla="*/ 6832315 w 6852863"/>
              <a:gd name="connsiteY4" fmla="*/ 51370 h 965771"/>
              <a:gd name="connsiteX0" fmla="*/ 0 w 7037798"/>
              <a:gd name="connsiteY0" fmla="*/ 0 h 965771"/>
              <a:gd name="connsiteX1" fmla="*/ 1479479 w 7037798"/>
              <a:gd name="connsiteY1" fmla="*/ 0 h 965771"/>
              <a:gd name="connsiteX2" fmla="*/ 1479479 w 7037798"/>
              <a:gd name="connsiteY2" fmla="*/ 965771 h 965771"/>
              <a:gd name="connsiteX3" fmla="*/ 7037798 w 7037798"/>
              <a:gd name="connsiteY3" fmla="*/ 965771 h 965771"/>
              <a:gd name="connsiteX4" fmla="*/ 7017250 w 7037798"/>
              <a:gd name="connsiteY4" fmla="*/ 51370 h 96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7798" h="965771">
                <a:moveTo>
                  <a:pt x="0" y="0"/>
                </a:moveTo>
                <a:lnTo>
                  <a:pt x="1479479" y="0"/>
                </a:lnTo>
                <a:lnTo>
                  <a:pt x="1479479" y="965771"/>
                </a:lnTo>
                <a:lnTo>
                  <a:pt x="7037798" y="965771"/>
                </a:lnTo>
                <a:lnTo>
                  <a:pt x="7017250" y="51370"/>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35" name="Oval 34"/>
          <p:cNvSpPr/>
          <p:nvPr/>
        </p:nvSpPr>
        <p:spPr bwMode="auto">
          <a:xfrm>
            <a:off x="10232855" y="4760261"/>
            <a:ext cx="506102" cy="506102"/>
          </a:xfrm>
          <a:prstGeom prst="ellipse">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p:cNvCxnSpPr/>
          <p:nvPr/>
        </p:nvCxnSpPr>
        <p:spPr>
          <a:xfrm>
            <a:off x="3787143" y="4562870"/>
            <a:ext cx="2179467" cy="0"/>
          </a:xfrm>
          <a:prstGeom prst="line">
            <a:avLst/>
          </a:prstGeom>
          <a:ln w="19050">
            <a:solidFill>
              <a:schemeClr val="accent2"/>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5966611" y="4065163"/>
            <a:ext cx="4736809" cy="619466"/>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25"/>
          <p:cNvGrpSpPr>
            <a:grpSpLocks noChangeAspect="1"/>
          </p:cNvGrpSpPr>
          <p:nvPr/>
        </p:nvGrpSpPr>
        <p:grpSpPr bwMode="auto">
          <a:xfrm>
            <a:off x="10323249" y="73584"/>
            <a:ext cx="325315" cy="335040"/>
            <a:chOff x="2629" y="875"/>
            <a:chExt cx="2576" cy="2653"/>
          </a:xfrm>
          <a:solidFill>
            <a:schemeClr val="bg1"/>
          </a:solidFill>
        </p:grpSpPr>
        <p:sp>
          <p:nvSpPr>
            <p:cNvPr id="124"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36"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38" name="Group 4"/>
          <p:cNvGrpSpPr>
            <a:grpSpLocks noChangeAspect="1"/>
          </p:cNvGrpSpPr>
          <p:nvPr/>
        </p:nvGrpSpPr>
        <p:grpSpPr bwMode="auto">
          <a:xfrm>
            <a:off x="11512772" y="95924"/>
            <a:ext cx="250373" cy="304452"/>
            <a:chOff x="3093" y="826"/>
            <a:chExt cx="2463" cy="2995"/>
          </a:xfrm>
          <a:solidFill>
            <a:schemeClr val="bg1"/>
          </a:solidFill>
        </p:grpSpPr>
        <p:sp>
          <p:nvSpPr>
            <p:cNvPr id="139"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1" name="AutoShape 3"/>
          <p:cNvSpPr>
            <a:spLocks noChangeAspect="1" noChangeArrowheads="1" noTextEdit="1"/>
          </p:cNvSpPr>
          <p:nvPr/>
        </p:nvSpPr>
        <p:spPr bwMode="auto">
          <a:xfrm>
            <a:off x="8304380" y="1335786"/>
            <a:ext cx="1886227" cy="51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70" name="Group 69"/>
          <p:cNvGrpSpPr/>
          <p:nvPr/>
        </p:nvGrpSpPr>
        <p:grpSpPr>
          <a:xfrm>
            <a:off x="9772329" y="115199"/>
            <a:ext cx="316172" cy="286117"/>
            <a:chOff x="9968284" y="117013"/>
            <a:chExt cx="322512" cy="291854"/>
          </a:xfrm>
        </p:grpSpPr>
        <p:grpSp>
          <p:nvGrpSpPr>
            <p:cNvPr id="144" name="Group 12"/>
            <p:cNvGrpSpPr>
              <a:grpSpLocks noChangeAspect="1"/>
            </p:cNvGrpSpPr>
            <p:nvPr/>
          </p:nvGrpSpPr>
          <p:grpSpPr bwMode="auto">
            <a:xfrm>
              <a:off x="9968284" y="139826"/>
              <a:ext cx="322512" cy="269041"/>
              <a:chOff x="517" y="1484"/>
              <a:chExt cx="953" cy="795"/>
            </a:xfrm>
            <a:solidFill>
              <a:schemeClr val="bg1"/>
            </a:solidFill>
          </p:grpSpPr>
          <p:sp>
            <p:nvSpPr>
              <p:cNvPr id="146"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66" name="Picture 65"/>
            <p:cNvPicPr>
              <a:picLocks noChangeAspect="1"/>
            </p:cNvPicPr>
            <p:nvPr/>
          </p:nvPicPr>
          <p:blipFill>
            <a:blip r:embed="rId4"/>
            <a:stretch>
              <a:fillRect/>
            </a:stretch>
          </p:blipFill>
          <p:spPr>
            <a:xfrm rot="5400000">
              <a:off x="10054068" y="50255"/>
              <a:ext cx="143193" cy="276710"/>
            </a:xfrm>
            <a:prstGeom prst="rect">
              <a:avLst/>
            </a:prstGeom>
          </p:spPr>
        </p:pic>
      </p:grpSp>
      <p:pic>
        <p:nvPicPr>
          <p:cNvPr id="163" name="Picture 162"/>
          <p:cNvPicPr>
            <a:picLocks noChangeAspect="1"/>
          </p:cNvPicPr>
          <p:nvPr/>
        </p:nvPicPr>
        <p:blipFill>
          <a:blip r:embed="rId4"/>
          <a:stretch>
            <a:fillRect/>
          </a:stretch>
        </p:blipFill>
        <p:spPr>
          <a:xfrm>
            <a:off x="10987019" y="97719"/>
            <a:ext cx="157083" cy="303551"/>
          </a:xfrm>
          <a:prstGeom prst="rect">
            <a:avLst/>
          </a:prstGeom>
        </p:spPr>
      </p:pic>
      <p:sp>
        <p:nvSpPr>
          <p:cNvPr id="89" name="Freeform 9"/>
          <p:cNvSpPr>
            <a:spLocks noEditPoints="1"/>
          </p:cNvSpPr>
          <p:nvPr/>
        </p:nvSpPr>
        <p:spPr bwMode="black">
          <a:xfrm>
            <a:off x="469443" y="151846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90" name="Freeform 9"/>
          <p:cNvSpPr>
            <a:spLocks noEditPoints="1"/>
          </p:cNvSpPr>
          <p:nvPr/>
        </p:nvSpPr>
        <p:spPr bwMode="black">
          <a:xfrm>
            <a:off x="477694" y="293614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91" name="Freeform 9"/>
          <p:cNvSpPr>
            <a:spLocks noEditPoints="1"/>
          </p:cNvSpPr>
          <p:nvPr/>
        </p:nvSpPr>
        <p:spPr bwMode="black">
          <a:xfrm>
            <a:off x="469443" y="220726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Tree>
    <p:extLst>
      <p:ext uri="{BB962C8B-B14F-4D97-AF65-F5344CB8AC3E}">
        <p14:creationId xmlns:p14="http://schemas.microsoft.com/office/powerpoint/2010/main" val="321085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heel(1)">
                                      <p:cBhvr>
                                        <p:cTn id="7" dur="1000"/>
                                        <p:tgtEl>
                                          <p:spTgt spid="33"/>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right)">
                                      <p:cBhvr>
                                        <p:cTn id="11" dur="1000"/>
                                        <p:tgtEl>
                                          <p:spTgt spid="32"/>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wheel(1)">
                                      <p:cBhvr>
                                        <p:cTn id="20" dur="1000"/>
                                        <p:tgtEl>
                                          <p:spTgt spid="74"/>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right)">
                                      <p:cBhvr>
                                        <p:cTn id="24" dur="1000"/>
                                        <p:tgtEl>
                                          <p:spTgt spid="4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heel(1)">
                                      <p:cBhvr>
                                        <p:cTn id="33" dur="1000"/>
                                        <p:tgtEl>
                                          <p:spTgt spid="35"/>
                                        </p:tgtEl>
                                      </p:cBhvr>
                                    </p:animEffect>
                                  </p:childTnLst>
                                </p:cTn>
                              </p:par>
                            </p:childTnLst>
                          </p:cTn>
                        </p:par>
                        <p:par>
                          <p:cTn id="34" fill="hold">
                            <p:stCondLst>
                              <p:cond delay="1000"/>
                            </p:stCondLst>
                            <p:childTnLst>
                              <p:par>
                                <p:cTn id="35" presetID="22" presetClass="entr" presetSubtype="2"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right)">
                                      <p:cBhvr>
                                        <p:cTn id="37" dur="1000"/>
                                        <p:tgtEl>
                                          <p:spTgt spid="34"/>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fade">
                                      <p:cBhvr>
                                        <p:cTn id="4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72" grpId="0"/>
      <p:bldP spid="32" grpId="0" animBg="1"/>
      <p:bldP spid="33" grpId="0" animBg="1"/>
      <p:bldP spid="34" grpId="0" animBg="1"/>
      <p:bldP spid="35" grpId="0" animBg="1"/>
      <p:bldP spid="7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110"/>
          <p:cNvSpPr>
            <a:spLocks/>
          </p:cNvSpPr>
          <p:nvPr/>
        </p:nvSpPr>
        <p:spPr bwMode="auto">
          <a:xfrm flipH="1">
            <a:off x="9873727" y="4208388"/>
            <a:ext cx="2471392" cy="3277556"/>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 name="Title 1"/>
          <p:cNvSpPr>
            <a:spLocks noGrp="1"/>
          </p:cNvSpPr>
          <p:nvPr>
            <p:ph type="title"/>
          </p:nvPr>
        </p:nvSpPr>
        <p:spPr/>
        <p:txBody>
          <a:bodyPr>
            <a:normAutofit/>
          </a:bodyPr>
          <a:lstStyle/>
          <a:p>
            <a:r>
              <a:rPr lang="en-US" spc="-100" dirty="0">
                <a:solidFill>
                  <a:srgbClr val="00B0F0"/>
                </a:solidFill>
                <a:latin typeface="Segoe UI Light" panose="020B0502040204020203" pitchFamily="34" charset="0"/>
              </a:rPr>
              <a:t>Personalize Customer Experiences</a:t>
            </a:r>
          </a:p>
        </p:txBody>
      </p:sp>
      <p:sp>
        <p:nvSpPr>
          <p:cNvPr id="47" name="Right Arrow 46"/>
          <p:cNvSpPr/>
          <p:nvPr/>
        </p:nvSpPr>
        <p:spPr>
          <a:xfrm>
            <a:off x="7999469" y="3113154"/>
            <a:ext cx="707385" cy="655149"/>
          </a:xfrm>
          <a:prstGeom prst="rightArrow">
            <a:avLst>
              <a:gd name="adj1" fmla="val 50000"/>
              <a:gd name="adj2" fmla="val 5210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92" name="Group 91"/>
          <p:cNvGrpSpPr/>
          <p:nvPr/>
        </p:nvGrpSpPr>
        <p:grpSpPr>
          <a:xfrm>
            <a:off x="5313978" y="1545390"/>
            <a:ext cx="2501426" cy="4520234"/>
            <a:chOff x="11961359" y="1186921"/>
            <a:chExt cx="1843088" cy="3330575"/>
          </a:xfrm>
        </p:grpSpPr>
        <p:grpSp>
          <p:nvGrpSpPr>
            <p:cNvPr id="90" name="Group 89"/>
            <p:cNvGrpSpPr/>
            <p:nvPr/>
          </p:nvGrpSpPr>
          <p:grpSpPr>
            <a:xfrm>
              <a:off x="11961359" y="1186921"/>
              <a:ext cx="1843088" cy="3330575"/>
              <a:chOff x="4167188" y="3344863"/>
              <a:chExt cx="1843088" cy="3330575"/>
            </a:xfrm>
          </p:grpSpPr>
          <p:sp>
            <p:nvSpPr>
              <p:cNvPr id="84" name="Freeform 5"/>
              <p:cNvSpPr>
                <a:spLocks/>
              </p:cNvSpPr>
              <p:nvPr/>
            </p:nvSpPr>
            <p:spPr bwMode="auto">
              <a:xfrm>
                <a:off x="4167188" y="3344863"/>
                <a:ext cx="1843088" cy="3330575"/>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5" name="Rectangle 6"/>
              <p:cNvSpPr>
                <a:spLocks noChangeArrowheads="1"/>
              </p:cNvSpPr>
              <p:nvPr/>
            </p:nvSpPr>
            <p:spPr bwMode="auto">
              <a:xfrm>
                <a:off x="4254500" y="3821113"/>
                <a:ext cx="1668463" cy="237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7"/>
              <p:cNvSpPr>
                <a:spLocks/>
              </p:cNvSpPr>
              <p:nvPr/>
            </p:nvSpPr>
            <p:spPr bwMode="auto">
              <a:xfrm>
                <a:off x="4581525" y="3532188"/>
                <a:ext cx="1014413" cy="5080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8"/>
              <p:cNvSpPr>
                <a:spLocks/>
              </p:cNvSpPr>
              <p:nvPr/>
            </p:nvSpPr>
            <p:spPr bwMode="auto">
              <a:xfrm>
                <a:off x="425450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9"/>
              <p:cNvSpPr>
                <a:spLocks/>
              </p:cNvSpPr>
              <p:nvPr/>
            </p:nvSpPr>
            <p:spPr bwMode="auto">
              <a:xfrm>
                <a:off x="573405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10"/>
              <p:cNvSpPr>
                <a:spLocks/>
              </p:cNvSpPr>
              <p:nvPr/>
            </p:nvSpPr>
            <p:spPr bwMode="auto">
              <a:xfrm>
                <a:off x="4891088" y="6335713"/>
                <a:ext cx="395288" cy="203200"/>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91" name="Group 90"/>
            <p:cNvGrpSpPr/>
            <p:nvPr/>
          </p:nvGrpSpPr>
          <p:grpSpPr>
            <a:xfrm>
              <a:off x="12138905" y="1989515"/>
              <a:ext cx="1427902" cy="1914742"/>
              <a:chOff x="6356189" y="2347497"/>
              <a:chExt cx="1542406" cy="2598776"/>
            </a:xfrm>
          </p:grpSpPr>
          <p:sp>
            <p:nvSpPr>
              <p:cNvPr id="69" name="Rectangle 68"/>
              <p:cNvSpPr/>
              <p:nvPr/>
            </p:nvSpPr>
            <p:spPr>
              <a:xfrm>
                <a:off x="6446626" y="2347497"/>
                <a:ext cx="615702" cy="9002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0" name="Rectangle 69"/>
              <p:cNvSpPr/>
              <p:nvPr/>
            </p:nvSpPr>
            <p:spPr>
              <a:xfrm>
                <a:off x="6356190" y="3257413"/>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$10</a:t>
                </a:r>
              </a:p>
            </p:txBody>
          </p:sp>
          <p:sp>
            <p:nvSpPr>
              <p:cNvPr id="71" name="Rectangle 70"/>
              <p:cNvSpPr/>
              <p:nvPr/>
            </p:nvSpPr>
            <p:spPr>
              <a:xfrm>
                <a:off x="7246411" y="2347497"/>
                <a:ext cx="615702" cy="9002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2" name="Rectangle 71"/>
              <p:cNvSpPr/>
              <p:nvPr/>
            </p:nvSpPr>
            <p:spPr>
              <a:xfrm>
                <a:off x="7155974" y="3257415"/>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$20</a:t>
                </a:r>
              </a:p>
            </p:txBody>
          </p:sp>
          <p:sp>
            <p:nvSpPr>
              <p:cNvPr id="73" name="Rectangle 72"/>
              <p:cNvSpPr/>
              <p:nvPr/>
            </p:nvSpPr>
            <p:spPr>
              <a:xfrm>
                <a:off x="6446624" y="3670449"/>
                <a:ext cx="615702" cy="9002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4" name="Rectangle 73"/>
              <p:cNvSpPr/>
              <p:nvPr/>
            </p:nvSpPr>
            <p:spPr>
              <a:xfrm>
                <a:off x="6356189" y="4580366"/>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$15</a:t>
                </a:r>
              </a:p>
            </p:txBody>
          </p:sp>
          <p:sp>
            <p:nvSpPr>
              <p:cNvPr id="75" name="Rectangle 74"/>
              <p:cNvSpPr/>
              <p:nvPr/>
            </p:nvSpPr>
            <p:spPr>
              <a:xfrm>
                <a:off x="7246409" y="3670448"/>
                <a:ext cx="615702" cy="9002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6" name="Rectangle 75"/>
              <p:cNvSpPr/>
              <p:nvPr/>
            </p:nvSpPr>
            <p:spPr>
              <a:xfrm>
                <a:off x="7155971" y="4580359"/>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$10</a:t>
                </a:r>
              </a:p>
            </p:txBody>
          </p:sp>
        </p:grpSp>
      </p:grpSp>
      <p:sp>
        <p:nvSpPr>
          <p:cNvPr id="105" name="Freeform 5"/>
          <p:cNvSpPr>
            <a:spLocks/>
          </p:cNvSpPr>
          <p:nvPr/>
        </p:nvSpPr>
        <p:spPr bwMode="auto">
          <a:xfrm>
            <a:off x="8862326" y="1545390"/>
            <a:ext cx="2501426" cy="4520234"/>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6" name="Rectangle 6"/>
          <p:cNvSpPr>
            <a:spLocks noChangeArrowheads="1"/>
          </p:cNvSpPr>
          <p:nvPr/>
        </p:nvSpPr>
        <p:spPr bwMode="auto">
          <a:xfrm>
            <a:off x="8980825" y="2191753"/>
            <a:ext cx="2264427" cy="32275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7"/>
          <p:cNvSpPr>
            <a:spLocks/>
          </p:cNvSpPr>
          <p:nvPr/>
        </p:nvSpPr>
        <p:spPr bwMode="auto">
          <a:xfrm>
            <a:off x="9424661" y="1799627"/>
            <a:ext cx="1376754" cy="68945"/>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8"/>
          <p:cNvSpPr>
            <a:spLocks/>
          </p:cNvSpPr>
          <p:nvPr/>
        </p:nvSpPr>
        <p:spPr bwMode="auto">
          <a:xfrm>
            <a:off x="8980825" y="5673497"/>
            <a:ext cx="256392" cy="137891"/>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9"/>
          <p:cNvSpPr>
            <a:spLocks/>
          </p:cNvSpPr>
          <p:nvPr/>
        </p:nvSpPr>
        <p:spPr bwMode="auto">
          <a:xfrm>
            <a:off x="10988860" y="5673497"/>
            <a:ext cx="256392" cy="137891"/>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Freeform 10"/>
          <p:cNvSpPr>
            <a:spLocks/>
          </p:cNvSpPr>
          <p:nvPr/>
        </p:nvSpPr>
        <p:spPr bwMode="auto">
          <a:xfrm>
            <a:off x="9844798" y="5604552"/>
            <a:ext cx="536482" cy="27578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Rectangle 95"/>
          <p:cNvSpPr/>
          <p:nvPr/>
        </p:nvSpPr>
        <p:spPr>
          <a:xfrm>
            <a:off x="8980826" y="2191754"/>
            <a:ext cx="2264425" cy="264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7" name="Rectangle 96"/>
          <p:cNvSpPr/>
          <p:nvPr/>
        </p:nvSpPr>
        <p:spPr>
          <a:xfrm>
            <a:off x="9216916" y="2634665"/>
            <a:ext cx="773592" cy="9001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98" name="Rectangle 97"/>
          <p:cNvSpPr/>
          <p:nvPr/>
        </p:nvSpPr>
        <p:spPr>
          <a:xfrm>
            <a:off x="9103289" y="3544546"/>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strike="sngStrike" dirty="0">
                <a:solidFill>
                  <a:srgbClr val="FF0000"/>
                </a:solidFill>
              </a:rPr>
              <a:t>$10</a:t>
            </a:r>
            <a:r>
              <a:rPr lang="en-US" sz="784" b="1" dirty="0">
                <a:solidFill>
                  <a:schemeClr val="accent5"/>
                </a:solidFill>
              </a:rPr>
              <a:t> </a:t>
            </a:r>
            <a:r>
              <a:rPr lang="en-US" sz="784" b="1" dirty="0">
                <a:solidFill>
                  <a:schemeClr val="tx1"/>
                </a:solidFill>
              </a:rPr>
              <a:t>$8</a:t>
            </a:r>
          </a:p>
        </p:txBody>
      </p:sp>
      <p:sp>
        <p:nvSpPr>
          <p:cNvPr id="99" name="Rectangle 98"/>
          <p:cNvSpPr/>
          <p:nvPr/>
        </p:nvSpPr>
        <p:spPr>
          <a:xfrm>
            <a:off x="10221796" y="2634665"/>
            <a:ext cx="773592" cy="9001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100" name="Rectangle 99"/>
          <p:cNvSpPr/>
          <p:nvPr/>
        </p:nvSpPr>
        <p:spPr>
          <a:xfrm>
            <a:off x="10108168" y="3544548"/>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$22</a:t>
            </a:r>
          </a:p>
        </p:txBody>
      </p:sp>
      <p:sp>
        <p:nvSpPr>
          <p:cNvPr id="101" name="Rectangle 100"/>
          <p:cNvSpPr/>
          <p:nvPr/>
        </p:nvSpPr>
        <p:spPr>
          <a:xfrm>
            <a:off x="9216913" y="3957566"/>
            <a:ext cx="773592" cy="9001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102" name="Rectangle 101"/>
          <p:cNvSpPr/>
          <p:nvPr/>
        </p:nvSpPr>
        <p:spPr>
          <a:xfrm>
            <a:off x="9103288" y="4867447"/>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strike="sngStrike" dirty="0">
                <a:solidFill>
                  <a:srgbClr val="FF0000"/>
                </a:solidFill>
              </a:rPr>
              <a:t>$15</a:t>
            </a:r>
            <a:r>
              <a:rPr lang="en-US" sz="784" b="1" dirty="0">
                <a:solidFill>
                  <a:schemeClr val="accent5"/>
                </a:solidFill>
              </a:rPr>
              <a:t> </a:t>
            </a:r>
            <a:r>
              <a:rPr lang="en-US" sz="784" b="1" dirty="0">
                <a:solidFill>
                  <a:schemeClr val="tx1"/>
                </a:solidFill>
              </a:rPr>
              <a:t>$10</a:t>
            </a:r>
          </a:p>
        </p:txBody>
      </p:sp>
      <p:sp>
        <p:nvSpPr>
          <p:cNvPr id="103" name="Rectangle 102"/>
          <p:cNvSpPr/>
          <p:nvPr/>
        </p:nvSpPr>
        <p:spPr>
          <a:xfrm>
            <a:off x="10221794" y="3957566"/>
            <a:ext cx="773592" cy="9001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104" name="Rectangle 103"/>
          <p:cNvSpPr/>
          <p:nvPr/>
        </p:nvSpPr>
        <p:spPr>
          <a:xfrm>
            <a:off x="10108164" y="4867440"/>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$15</a:t>
            </a:r>
          </a:p>
        </p:txBody>
      </p:sp>
      <p:grpSp>
        <p:nvGrpSpPr>
          <p:cNvPr id="118" name="Group 117"/>
          <p:cNvGrpSpPr/>
          <p:nvPr/>
        </p:nvGrpSpPr>
        <p:grpSpPr>
          <a:xfrm>
            <a:off x="10516207" y="2237126"/>
            <a:ext cx="670768" cy="161925"/>
            <a:chOff x="10576843" y="2031931"/>
            <a:chExt cx="813476" cy="196375"/>
          </a:xfrm>
        </p:grpSpPr>
        <p:sp>
          <p:nvSpPr>
            <p:cNvPr id="119" name="Freeform 86"/>
            <p:cNvSpPr>
              <a:spLocks/>
            </p:cNvSpPr>
            <p:nvPr/>
          </p:nvSpPr>
          <p:spPr bwMode="black">
            <a:xfrm>
              <a:off x="10576843" y="2031931"/>
              <a:ext cx="207642" cy="196375"/>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8533" y="2035301"/>
              <a:ext cx="189634" cy="189634"/>
            </a:xfrm>
            <a:prstGeom prst="rect">
              <a:avLst/>
            </a:prstGeom>
          </p:spPr>
        </p:pic>
        <p:pic>
          <p:nvPicPr>
            <p:cNvPr id="121" name="Picture 1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216" y="2036067"/>
              <a:ext cx="188103" cy="188103"/>
            </a:xfrm>
            <a:prstGeom prst="rect">
              <a:avLst/>
            </a:prstGeom>
          </p:spPr>
        </p:pic>
      </p:grpSp>
      <p:sp>
        <p:nvSpPr>
          <p:cNvPr id="126" name="Rectangle 125"/>
          <p:cNvSpPr/>
          <p:nvPr/>
        </p:nvSpPr>
        <p:spPr>
          <a:xfrm>
            <a:off x="5432478" y="2191754"/>
            <a:ext cx="2264425" cy="264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27" name="Group 126"/>
          <p:cNvGrpSpPr/>
          <p:nvPr/>
        </p:nvGrpSpPr>
        <p:grpSpPr>
          <a:xfrm>
            <a:off x="6967859" y="2237126"/>
            <a:ext cx="670768" cy="161925"/>
            <a:chOff x="10576843" y="2031931"/>
            <a:chExt cx="813476" cy="196375"/>
          </a:xfrm>
        </p:grpSpPr>
        <p:sp>
          <p:nvSpPr>
            <p:cNvPr id="128" name="Freeform 86"/>
            <p:cNvSpPr>
              <a:spLocks/>
            </p:cNvSpPr>
            <p:nvPr/>
          </p:nvSpPr>
          <p:spPr bwMode="black">
            <a:xfrm>
              <a:off x="10576843" y="2031931"/>
              <a:ext cx="207642" cy="196375"/>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p>
          </p:txBody>
        </p:sp>
        <p:pic>
          <p:nvPicPr>
            <p:cNvPr id="129" name="Picture 1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8533" y="2035301"/>
              <a:ext cx="189634" cy="189634"/>
            </a:xfrm>
            <a:prstGeom prst="rect">
              <a:avLst/>
            </a:prstGeom>
          </p:spPr>
        </p:pic>
        <p:pic>
          <p:nvPicPr>
            <p:cNvPr id="130" name="Picture 1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216" y="2036067"/>
              <a:ext cx="188103" cy="188103"/>
            </a:xfrm>
            <a:prstGeom prst="rect">
              <a:avLst/>
            </a:prstGeom>
          </p:spPr>
        </p:pic>
      </p:grpSp>
      <p:sp>
        <p:nvSpPr>
          <p:cNvPr id="115" name="Freeform 114"/>
          <p:cNvSpPr>
            <a:spLocks/>
          </p:cNvSpPr>
          <p:nvPr/>
        </p:nvSpPr>
        <p:spPr bwMode="auto">
          <a:xfrm flipH="1">
            <a:off x="10620746" y="5045675"/>
            <a:ext cx="852849" cy="2244177"/>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Content Placeholder 2"/>
          <p:cNvSpPr txBox="1">
            <a:spLocks/>
          </p:cNvSpPr>
          <p:nvPr/>
        </p:nvSpPr>
        <p:spPr>
          <a:xfrm>
            <a:off x="1057253" y="1454150"/>
            <a:ext cx="3829914" cy="2813699"/>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Drive desired action with custom push notifications and in-app messaging</a:t>
            </a:r>
          </a:p>
          <a:p>
            <a:pPr marL="0" indent="0">
              <a:spcBef>
                <a:spcPts val="1568"/>
              </a:spcBef>
              <a:buNone/>
            </a:pPr>
            <a:r>
              <a:rPr lang="en-US" sz="1765" dirty="0">
                <a:solidFill>
                  <a:schemeClr val="tx1"/>
                </a:solidFill>
              </a:rPr>
              <a:t>Create tutorials to improve personal experiences within the app</a:t>
            </a:r>
          </a:p>
          <a:p>
            <a:pPr marL="0" indent="0">
              <a:spcBef>
                <a:spcPts val="1568"/>
              </a:spcBef>
              <a:buNone/>
            </a:pPr>
            <a:r>
              <a:rPr lang="en-US" sz="1765" dirty="0">
                <a:solidFill>
                  <a:schemeClr val="tx1"/>
                </a:solidFill>
              </a:rPr>
              <a:t>Customize applications’ interface for enhanced targeting</a:t>
            </a:r>
          </a:p>
        </p:txBody>
      </p:sp>
      <p:sp>
        <p:nvSpPr>
          <p:cNvPr id="67" name="Freeform 9"/>
          <p:cNvSpPr>
            <a:spLocks noEditPoints="1"/>
          </p:cNvSpPr>
          <p:nvPr/>
        </p:nvSpPr>
        <p:spPr bwMode="black">
          <a:xfrm>
            <a:off x="469443" y="151846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68" name="Freeform 9"/>
          <p:cNvSpPr>
            <a:spLocks noEditPoints="1"/>
          </p:cNvSpPr>
          <p:nvPr/>
        </p:nvSpPr>
        <p:spPr bwMode="black">
          <a:xfrm>
            <a:off x="469443" y="219772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77" name="Freeform 9"/>
          <p:cNvSpPr>
            <a:spLocks noEditPoints="1"/>
          </p:cNvSpPr>
          <p:nvPr/>
        </p:nvSpPr>
        <p:spPr bwMode="black">
          <a:xfrm>
            <a:off x="469443" y="288705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78" name="TextBox 77"/>
          <p:cNvSpPr txBox="1"/>
          <p:nvPr/>
        </p:nvSpPr>
        <p:spPr>
          <a:xfrm>
            <a:off x="312752" y="4306636"/>
            <a:ext cx="3779165"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Adjust list pricing</a:t>
            </a:r>
            <a:r>
              <a:rPr lang="en-US" sz="1372" dirty="0">
                <a:solidFill>
                  <a:schemeClr val="accent2"/>
                </a:solidFill>
              </a:rPr>
              <a:t> based on specific user attributes using Data Push, prompting desired action within the app</a:t>
            </a:r>
          </a:p>
        </p:txBody>
      </p:sp>
      <p:sp>
        <p:nvSpPr>
          <p:cNvPr id="79" name="TextBox 78"/>
          <p:cNvSpPr txBox="1"/>
          <p:nvPr/>
        </p:nvSpPr>
        <p:spPr>
          <a:xfrm>
            <a:off x="312750" y="3719181"/>
            <a:ext cx="3963231"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Adjust app elements </a:t>
            </a:r>
            <a:r>
              <a:rPr lang="en-US" sz="1372" dirty="0">
                <a:solidFill>
                  <a:schemeClr val="accent2"/>
                </a:solidFill>
              </a:rPr>
              <a:t>based on specific user attributes for a more relevant experience</a:t>
            </a:r>
          </a:p>
        </p:txBody>
      </p:sp>
      <p:sp>
        <p:nvSpPr>
          <p:cNvPr id="112" name="Freeform 111"/>
          <p:cNvSpPr>
            <a:spLocks/>
          </p:cNvSpPr>
          <p:nvPr/>
        </p:nvSpPr>
        <p:spPr bwMode="auto">
          <a:xfrm flipH="1">
            <a:off x="9909523" y="6061934"/>
            <a:ext cx="711225" cy="462220"/>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113"/>
          <p:cNvSpPr>
            <a:spLocks/>
          </p:cNvSpPr>
          <p:nvPr/>
        </p:nvSpPr>
        <p:spPr bwMode="auto">
          <a:xfrm flipH="1">
            <a:off x="11135880" y="3727492"/>
            <a:ext cx="249007" cy="2132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112"/>
          <p:cNvSpPr>
            <a:spLocks/>
          </p:cNvSpPr>
          <p:nvPr/>
        </p:nvSpPr>
        <p:spPr bwMode="auto">
          <a:xfrm flipH="1">
            <a:off x="10958462" y="3727493"/>
            <a:ext cx="852849" cy="925995"/>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115"/>
          <p:cNvSpPr>
            <a:spLocks/>
          </p:cNvSpPr>
          <p:nvPr/>
        </p:nvSpPr>
        <p:spPr bwMode="auto">
          <a:xfrm flipH="1">
            <a:off x="11296178" y="4155474"/>
            <a:ext cx="515133" cy="1299506"/>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79"/>
          <p:cNvSpPr>
            <a:spLocks/>
          </p:cNvSpPr>
          <p:nvPr/>
        </p:nvSpPr>
        <p:spPr bwMode="auto">
          <a:xfrm flipH="1">
            <a:off x="11135824" y="3725312"/>
            <a:ext cx="249007" cy="2132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 name="Freeform 6"/>
          <p:cNvSpPr/>
          <p:nvPr/>
        </p:nvSpPr>
        <p:spPr bwMode="auto">
          <a:xfrm>
            <a:off x="4025292" y="3841023"/>
            <a:ext cx="6627025" cy="121594"/>
          </a:xfrm>
          <a:custGeom>
            <a:avLst/>
            <a:gdLst>
              <a:gd name="connsiteX0" fmla="*/ 0 w 6842589"/>
              <a:gd name="connsiteY0" fmla="*/ 215758 h 215758"/>
              <a:gd name="connsiteX1" fmla="*/ 6842589 w 6842589"/>
              <a:gd name="connsiteY1" fmla="*/ 184935 h 215758"/>
              <a:gd name="connsiteX2" fmla="*/ 6822041 w 6842589"/>
              <a:gd name="connsiteY2" fmla="*/ 0 h 215758"/>
              <a:gd name="connsiteX0" fmla="*/ 0 w 6822041"/>
              <a:gd name="connsiteY0" fmla="*/ 215758 h 215758"/>
              <a:gd name="connsiteX1" fmla="*/ 6821868 w 6822041"/>
              <a:gd name="connsiteY1" fmla="*/ 194505 h 215758"/>
              <a:gd name="connsiteX2" fmla="*/ 6822041 w 6822041"/>
              <a:gd name="connsiteY2" fmla="*/ 0 h 215758"/>
              <a:gd name="connsiteX0" fmla="*/ 0 w 6821868"/>
              <a:gd name="connsiteY0" fmla="*/ 206188 h 206188"/>
              <a:gd name="connsiteX1" fmla="*/ 6821868 w 6821868"/>
              <a:gd name="connsiteY1" fmla="*/ 184935 h 206188"/>
              <a:gd name="connsiteX2" fmla="*/ 6811680 w 6821868"/>
              <a:gd name="connsiteY2" fmla="*/ 0 h 206188"/>
              <a:gd name="connsiteX0" fmla="*/ 0 w 6816802"/>
              <a:gd name="connsiteY0" fmla="*/ 206188 h 206188"/>
              <a:gd name="connsiteX1" fmla="*/ 6816802 w 6816802"/>
              <a:gd name="connsiteY1" fmla="*/ 189615 h 206188"/>
              <a:gd name="connsiteX2" fmla="*/ 6811680 w 6816802"/>
              <a:gd name="connsiteY2" fmla="*/ 0 h 206188"/>
              <a:gd name="connsiteX0" fmla="*/ 0 w 6811680"/>
              <a:gd name="connsiteY0" fmla="*/ 206188 h 206188"/>
              <a:gd name="connsiteX1" fmla="*/ 6806668 w 6811680"/>
              <a:gd name="connsiteY1" fmla="*/ 198976 h 206188"/>
              <a:gd name="connsiteX2" fmla="*/ 6811680 w 6811680"/>
              <a:gd name="connsiteY2" fmla="*/ 0 h 206188"/>
              <a:gd name="connsiteX0" fmla="*/ 0 w 6816801"/>
              <a:gd name="connsiteY0" fmla="*/ 206188 h 206188"/>
              <a:gd name="connsiteX1" fmla="*/ 6816801 w 6816801"/>
              <a:gd name="connsiteY1" fmla="*/ 198976 h 206188"/>
              <a:gd name="connsiteX2" fmla="*/ 6811680 w 6816801"/>
              <a:gd name="connsiteY2" fmla="*/ 0 h 206188"/>
              <a:gd name="connsiteX0" fmla="*/ 0 w 6811680"/>
              <a:gd name="connsiteY0" fmla="*/ 206188 h 206188"/>
              <a:gd name="connsiteX1" fmla="*/ 6806667 w 6811680"/>
              <a:gd name="connsiteY1" fmla="*/ 203656 h 206188"/>
              <a:gd name="connsiteX2" fmla="*/ 6811680 w 6811680"/>
              <a:gd name="connsiteY2" fmla="*/ 0 h 206188"/>
              <a:gd name="connsiteX0" fmla="*/ 0 w 6811745"/>
              <a:gd name="connsiteY0" fmla="*/ 206188 h 206188"/>
              <a:gd name="connsiteX1" fmla="*/ 6811733 w 6811745"/>
              <a:gd name="connsiteY1" fmla="*/ 203656 h 206188"/>
              <a:gd name="connsiteX2" fmla="*/ 6811680 w 6811745"/>
              <a:gd name="connsiteY2" fmla="*/ 0 h 206188"/>
              <a:gd name="connsiteX0" fmla="*/ 0 w 6811745"/>
              <a:gd name="connsiteY0" fmla="*/ 206188 h 211329"/>
              <a:gd name="connsiteX1" fmla="*/ 6811733 w 6811745"/>
              <a:gd name="connsiteY1" fmla="*/ 211329 h 211329"/>
              <a:gd name="connsiteX2" fmla="*/ 6811680 w 6811745"/>
              <a:gd name="connsiteY2" fmla="*/ 0 h 211329"/>
              <a:gd name="connsiteX0" fmla="*/ 0 w 6811745"/>
              <a:gd name="connsiteY0" fmla="*/ 206188 h 207492"/>
              <a:gd name="connsiteX1" fmla="*/ 6811733 w 6811745"/>
              <a:gd name="connsiteY1" fmla="*/ 207492 h 207492"/>
              <a:gd name="connsiteX2" fmla="*/ 6811680 w 6811745"/>
              <a:gd name="connsiteY2" fmla="*/ 0 h 207492"/>
              <a:gd name="connsiteX0" fmla="*/ 0 w 6816919"/>
              <a:gd name="connsiteY0" fmla="*/ 114235 h 115539"/>
              <a:gd name="connsiteX1" fmla="*/ 6811733 w 6816919"/>
              <a:gd name="connsiteY1" fmla="*/ 115539 h 115539"/>
              <a:gd name="connsiteX2" fmla="*/ 6816919 w 6816919"/>
              <a:gd name="connsiteY2" fmla="*/ 0 h 115539"/>
            </a:gdLst>
            <a:ahLst/>
            <a:cxnLst>
              <a:cxn ang="0">
                <a:pos x="connsiteX0" y="connsiteY0"/>
              </a:cxn>
              <a:cxn ang="0">
                <a:pos x="connsiteX1" y="connsiteY1"/>
              </a:cxn>
              <a:cxn ang="0">
                <a:pos x="connsiteX2" y="connsiteY2"/>
              </a:cxn>
            </a:cxnLst>
            <a:rect l="l" t="t" r="r" b="b"/>
            <a:pathLst>
              <a:path w="6816919" h="115539">
                <a:moveTo>
                  <a:pt x="0" y="114235"/>
                </a:moveTo>
                <a:lnTo>
                  <a:pt x="6811733" y="115539"/>
                </a:lnTo>
                <a:cubicBezTo>
                  <a:pt x="6811791" y="50704"/>
                  <a:pt x="6816861" y="64835"/>
                  <a:pt x="6816919" y="0"/>
                </a:cubicBez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81" name="Rectangle 80"/>
          <p:cNvSpPr/>
          <p:nvPr/>
        </p:nvSpPr>
        <p:spPr bwMode="auto">
          <a:xfrm>
            <a:off x="10158810" y="2572870"/>
            <a:ext cx="915287" cy="1273969"/>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7"/>
          <p:cNvSpPr/>
          <p:nvPr/>
        </p:nvSpPr>
        <p:spPr bwMode="auto">
          <a:xfrm>
            <a:off x="3780889" y="4562132"/>
            <a:ext cx="5718323" cy="224106"/>
          </a:xfrm>
          <a:custGeom>
            <a:avLst/>
            <a:gdLst>
              <a:gd name="connsiteX0" fmla="*/ 0 w 5832987"/>
              <a:gd name="connsiteY0" fmla="*/ 0 h 213852"/>
              <a:gd name="connsiteX1" fmla="*/ 5832987 w 5832987"/>
              <a:gd name="connsiteY1" fmla="*/ 14748 h 213852"/>
              <a:gd name="connsiteX2" fmla="*/ 5832987 w 5832987"/>
              <a:gd name="connsiteY2" fmla="*/ 213852 h 213852"/>
              <a:gd name="connsiteX0" fmla="*/ 0 w 5832987"/>
              <a:gd name="connsiteY0" fmla="*/ 0 h 228600"/>
              <a:gd name="connsiteX1" fmla="*/ 5832987 w 5832987"/>
              <a:gd name="connsiteY1" fmla="*/ 14748 h 228600"/>
              <a:gd name="connsiteX2" fmla="*/ 5832987 w 5832987"/>
              <a:gd name="connsiteY2" fmla="*/ 228600 h 228600"/>
            </a:gdLst>
            <a:ahLst/>
            <a:cxnLst>
              <a:cxn ang="0">
                <a:pos x="connsiteX0" y="connsiteY0"/>
              </a:cxn>
              <a:cxn ang="0">
                <a:pos x="connsiteX1" y="connsiteY1"/>
              </a:cxn>
              <a:cxn ang="0">
                <a:pos x="connsiteX2" y="connsiteY2"/>
              </a:cxn>
            </a:cxnLst>
            <a:rect l="l" t="t" r="r" b="b"/>
            <a:pathLst>
              <a:path w="5832987" h="228600">
                <a:moveTo>
                  <a:pt x="0" y="0"/>
                </a:moveTo>
                <a:lnTo>
                  <a:pt x="5832987" y="14748"/>
                </a:lnTo>
                <a:lnTo>
                  <a:pt x="5832987" y="228600"/>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93" name="Rectangle 92"/>
          <p:cNvSpPr/>
          <p:nvPr/>
        </p:nvSpPr>
        <p:spPr bwMode="auto">
          <a:xfrm>
            <a:off x="9037464" y="4781493"/>
            <a:ext cx="915287" cy="451841"/>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p:cNvSpPr/>
          <p:nvPr/>
        </p:nvSpPr>
        <p:spPr bwMode="auto">
          <a:xfrm>
            <a:off x="9676944"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p:cNvSpPr/>
          <p:nvPr/>
        </p:nvSpPr>
        <p:spPr bwMode="auto">
          <a:xfrm>
            <a:off x="10243542" y="-1570"/>
            <a:ext cx="506944" cy="5069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6" name="Group 25"/>
          <p:cNvGrpSpPr>
            <a:grpSpLocks noChangeAspect="1"/>
          </p:cNvGrpSpPr>
          <p:nvPr/>
        </p:nvGrpSpPr>
        <p:grpSpPr bwMode="auto">
          <a:xfrm>
            <a:off x="10323249" y="73584"/>
            <a:ext cx="325315" cy="335040"/>
            <a:chOff x="2629" y="875"/>
            <a:chExt cx="2576" cy="2653"/>
          </a:xfrm>
          <a:solidFill>
            <a:schemeClr val="bg1"/>
          </a:solidFill>
        </p:grpSpPr>
        <p:sp>
          <p:nvSpPr>
            <p:cNvPr id="147"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59"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61" name="Group 4"/>
          <p:cNvGrpSpPr>
            <a:grpSpLocks noChangeAspect="1"/>
          </p:cNvGrpSpPr>
          <p:nvPr/>
        </p:nvGrpSpPr>
        <p:grpSpPr bwMode="auto">
          <a:xfrm>
            <a:off x="11512772" y="95924"/>
            <a:ext cx="250373" cy="304452"/>
            <a:chOff x="3093" y="826"/>
            <a:chExt cx="2463" cy="2995"/>
          </a:xfrm>
          <a:solidFill>
            <a:schemeClr val="bg1"/>
          </a:solidFill>
        </p:grpSpPr>
        <p:sp>
          <p:nvSpPr>
            <p:cNvPr id="162"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3" name="Group 2"/>
          <p:cNvGrpSpPr/>
          <p:nvPr/>
        </p:nvGrpSpPr>
        <p:grpSpPr>
          <a:xfrm>
            <a:off x="9772329" y="115199"/>
            <a:ext cx="316172" cy="286117"/>
            <a:chOff x="9968284" y="117013"/>
            <a:chExt cx="322512" cy="291854"/>
          </a:xfrm>
        </p:grpSpPr>
        <p:grpSp>
          <p:nvGrpSpPr>
            <p:cNvPr id="167" name="Group 12"/>
            <p:cNvGrpSpPr>
              <a:grpSpLocks noChangeAspect="1"/>
            </p:cNvGrpSpPr>
            <p:nvPr/>
          </p:nvGrpSpPr>
          <p:grpSpPr bwMode="auto">
            <a:xfrm>
              <a:off x="9968284" y="139826"/>
              <a:ext cx="322512" cy="269041"/>
              <a:chOff x="517" y="1484"/>
              <a:chExt cx="953" cy="795"/>
            </a:xfrm>
            <a:solidFill>
              <a:schemeClr val="bg1"/>
            </a:solidFill>
          </p:grpSpPr>
          <p:sp>
            <p:nvSpPr>
              <p:cNvPr id="169"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125" name="Picture 124"/>
            <p:cNvPicPr>
              <a:picLocks noChangeAspect="1"/>
            </p:cNvPicPr>
            <p:nvPr/>
          </p:nvPicPr>
          <p:blipFill>
            <a:blip r:embed="rId5"/>
            <a:stretch>
              <a:fillRect/>
            </a:stretch>
          </p:blipFill>
          <p:spPr>
            <a:xfrm rot="5400000">
              <a:off x="10054068" y="50255"/>
              <a:ext cx="143193" cy="276710"/>
            </a:xfrm>
            <a:prstGeom prst="rect">
              <a:avLst/>
            </a:prstGeom>
          </p:spPr>
        </p:pic>
      </p:grpSp>
      <p:pic>
        <p:nvPicPr>
          <p:cNvPr id="131" name="Picture 130"/>
          <p:cNvPicPr>
            <a:picLocks noChangeAspect="1"/>
          </p:cNvPicPr>
          <p:nvPr/>
        </p:nvPicPr>
        <p:blipFill>
          <a:blip r:embed="rId5"/>
          <a:stretch>
            <a:fillRect/>
          </a:stretch>
        </p:blipFill>
        <p:spPr>
          <a:xfrm>
            <a:off x="10987019" y="97719"/>
            <a:ext cx="157083" cy="303551"/>
          </a:xfrm>
          <a:prstGeom prst="rect">
            <a:avLst/>
          </a:prstGeom>
        </p:spPr>
      </p:pic>
      <p:sp>
        <p:nvSpPr>
          <p:cNvPr id="4" name="Rectangle 3"/>
          <p:cNvSpPr/>
          <p:nvPr/>
        </p:nvSpPr>
        <p:spPr bwMode="auto">
          <a:xfrm>
            <a:off x="5408766" y="5520047"/>
            <a:ext cx="2276315" cy="3625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964249" y="5580479"/>
            <a:ext cx="1571262" cy="3726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8" name="Group 187"/>
          <p:cNvGrpSpPr/>
          <p:nvPr/>
        </p:nvGrpSpPr>
        <p:grpSpPr>
          <a:xfrm>
            <a:off x="6157881" y="5589487"/>
            <a:ext cx="772664" cy="195176"/>
            <a:chOff x="1341981" y="5960306"/>
            <a:chExt cx="1219556" cy="308062"/>
          </a:xfrm>
        </p:grpSpPr>
        <p:pic>
          <p:nvPicPr>
            <p:cNvPr id="189" name="Picture 18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6232" y="5980772"/>
              <a:ext cx="216409" cy="267130"/>
            </a:xfrm>
            <a:prstGeom prst="rect">
              <a:avLst/>
            </a:prstGeom>
          </p:spPr>
        </p:pic>
        <p:pic>
          <p:nvPicPr>
            <p:cNvPr id="190" name="Picture 18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05660" y="5960306"/>
              <a:ext cx="255877" cy="308062"/>
            </a:xfrm>
            <a:prstGeom prst="rect">
              <a:avLst/>
            </a:prstGeom>
          </p:spPr>
        </p:pic>
        <p:pic>
          <p:nvPicPr>
            <p:cNvPr id="191" name="Picture 19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41981" y="5973721"/>
              <a:ext cx="281232" cy="281232"/>
            </a:xfrm>
            <a:prstGeom prst="rect">
              <a:avLst/>
            </a:prstGeom>
          </p:spPr>
        </p:pic>
        <p:cxnSp>
          <p:nvCxnSpPr>
            <p:cNvPr id="192" name="Straight Connector 191"/>
            <p:cNvCxnSpPr/>
            <p:nvPr/>
          </p:nvCxnSpPr>
          <p:spPr>
            <a:xfrm>
              <a:off x="1739722"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2189151"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p:nvGrpSpPr>
        <p:grpSpPr>
          <a:xfrm>
            <a:off x="9743581" y="5572475"/>
            <a:ext cx="772664" cy="195176"/>
            <a:chOff x="1341981" y="5960306"/>
            <a:chExt cx="1219556" cy="308062"/>
          </a:xfrm>
        </p:grpSpPr>
        <p:pic>
          <p:nvPicPr>
            <p:cNvPr id="197" name="Picture 1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6232" y="5980772"/>
              <a:ext cx="216409" cy="267130"/>
            </a:xfrm>
            <a:prstGeom prst="rect">
              <a:avLst/>
            </a:prstGeom>
          </p:spPr>
        </p:pic>
        <p:pic>
          <p:nvPicPr>
            <p:cNvPr id="198" name="Picture 1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05660" y="5960306"/>
              <a:ext cx="255877" cy="308062"/>
            </a:xfrm>
            <a:prstGeom prst="rect">
              <a:avLst/>
            </a:prstGeom>
          </p:spPr>
        </p:pic>
        <p:pic>
          <p:nvPicPr>
            <p:cNvPr id="199" name="Picture 1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41981" y="5973721"/>
              <a:ext cx="281232" cy="281232"/>
            </a:xfrm>
            <a:prstGeom prst="rect">
              <a:avLst/>
            </a:prstGeom>
          </p:spPr>
        </p:pic>
        <p:cxnSp>
          <p:nvCxnSpPr>
            <p:cNvPr id="200" name="Straight Connector 199"/>
            <p:cNvCxnSpPr/>
            <p:nvPr/>
          </p:nvCxnSpPr>
          <p:spPr>
            <a:xfrm>
              <a:off x="1739722"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2189151"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5779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heel(1)">
                                      <p:cBhvr>
                                        <p:cTn id="7" dur="1000"/>
                                        <p:tgtEl>
                                          <p:spTgt spid="81"/>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1000"/>
                                        <p:tgtEl>
                                          <p:spTgt spid="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93"/>
                                        </p:tgtEl>
                                        <p:attrNameLst>
                                          <p:attrName>style.visibility</p:attrName>
                                        </p:attrNameLst>
                                      </p:cBhvr>
                                      <p:to>
                                        <p:strVal val="visible"/>
                                      </p:to>
                                    </p:set>
                                    <p:animEffect transition="in" filter="wheel(1)">
                                      <p:cBhvr>
                                        <p:cTn id="20" dur="1000"/>
                                        <p:tgtEl>
                                          <p:spTgt spid="93"/>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right)">
                                      <p:cBhvr>
                                        <p:cTn id="24" dur="1000"/>
                                        <p:tgtEl>
                                          <p:spTgt spid="8"/>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7" grpId="0" animBg="1"/>
      <p:bldP spid="81" grpId="0" animBg="1"/>
      <p:bldP spid="8" grpId="0" animBg="1"/>
      <p:bldP spid="9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100" dirty="0">
                <a:solidFill>
                  <a:srgbClr val="00B0F0"/>
                </a:solidFill>
                <a:latin typeface="Segoe UI Light" panose="020B0502040204020203" pitchFamily="34" charset="0"/>
              </a:rPr>
              <a:t>Boost User Retention</a:t>
            </a:r>
          </a:p>
        </p:txBody>
      </p:sp>
      <p:sp>
        <p:nvSpPr>
          <p:cNvPr id="73" name="Content Placeholder 2"/>
          <p:cNvSpPr txBox="1">
            <a:spLocks/>
          </p:cNvSpPr>
          <p:nvPr/>
        </p:nvSpPr>
        <p:spPr>
          <a:xfrm>
            <a:off x="1057253" y="1454150"/>
            <a:ext cx="3829914" cy="2072145"/>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Optimize user experiences with </a:t>
            </a:r>
            <a:br>
              <a:rPr lang="en-US" sz="1765" dirty="0">
                <a:solidFill>
                  <a:schemeClr val="tx1"/>
                </a:solidFill>
              </a:rPr>
            </a:br>
            <a:r>
              <a:rPr lang="en-US" sz="1765" dirty="0">
                <a:solidFill>
                  <a:schemeClr val="tx1"/>
                </a:solidFill>
              </a:rPr>
              <a:t>real-time feedback and data</a:t>
            </a:r>
          </a:p>
          <a:p>
            <a:pPr marL="0" indent="0">
              <a:spcBef>
                <a:spcPts val="1568"/>
              </a:spcBef>
              <a:buNone/>
            </a:pPr>
            <a:r>
              <a:rPr lang="en-US" sz="1765" dirty="0">
                <a:solidFill>
                  <a:schemeClr val="tx1"/>
                </a:solidFill>
              </a:rPr>
              <a:t>Track the customer journey to identify usage bottlenecks and UI concerns </a:t>
            </a:r>
          </a:p>
          <a:p>
            <a:pPr marL="0" indent="0">
              <a:spcBef>
                <a:spcPts val="1568"/>
              </a:spcBef>
              <a:buNone/>
            </a:pPr>
            <a:r>
              <a:rPr lang="en-US" sz="1765" dirty="0">
                <a:solidFill>
                  <a:schemeClr val="tx1"/>
                </a:solidFill>
              </a:rPr>
              <a:t>Quickly redesign application elements to improve customer satisfaction</a:t>
            </a:r>
          </a:p>
        </p:txBody>
      </p:sp>
      <p:sp>
        <p:nvSpPr>
          <p:cNvPr id="79" name="TextBox 78"/>
          <p:cNvSpPr txBox="1"/>
          <p:nvPr/>
        </p:nvSpPr>
        <p:spPr>
          <a:xfrm>
            <a:off x="312751" y="4944450"/>
            <a:ext cx="3784226"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Identify the number of new users </a:t>
            </a:r>
            <a:r>
              <a:rPr lang="en-US" sz="1372" dirty="0">
                <a:solidFill>
                  <a:schemeClr val="accent2"/>
                </a:solidFill>
              </a:rPr>
              <a:t>over a given timeframe to isolate the discovery factors users are utilizing to find your app</a:t>
            </a:r>
          </a:p>
        </p:txBody>
      </p:sp>
      <p:sp>
        <p:nvSpPr>
          <p:cNvPr id="80" name="TextBox 79"/>
          <p:cNvSpPr txBox="1"/>
          <p:nvPr/>
        </p:nvSpPr>
        <p:spPr>
          <a:xfrm>
            <a:off x="312752" y="4361697"/>
            <a:ext cx="4152269"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Modify the timeframe intervals</a:t>
            </a:r>
            <a:r>
              <a:rPr lang="en-US" sz="1372" dirty="0">
                <a:solidFill>
                  <a:schemeClr val="accent2"/>
                </a:solidFill>
              </a:rPr>
              <a:t> to determine how your app has been received over its lifetime</a:t>
            </a:r>
          </a:p>
        </p:txBody>
      </p:sp>
      <p:sp>
        <p:nvSpPr>
          <p:cNvPr id="81" name="TextBox 80"/>
          <p:cNvSpPr txBox="1"/>
          <p:nvPr/>
        </p:nvSpPr>
        <p:spPr>
          <a:xfrm>
            <a:off x="312750" y="3593630"/>
            <a:ext cx="3892155"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Track the evolution of cohorts </a:t>
            </a:r>
            <a:r>
              <a:rPr lang="en-US" sz="1372" dirty="0">
                <a:solidFill>
                  <a:schemeClr val="accent2"/>
                </a:solidFill>
              </a:rPr>
              <a:t>over periods of time to determine the stickiness of your application </a:t>
            </a:r>
          </a:p>
        </p:txBody>
      </p:sp>
      <p:grpSp>
        <p:nvGrpSpPr>
          <p:cNvPr id="5" name="Group 4"/>
          <p:cNvGrpSpPr/>
          <p:nvPr/>
        </p:nvGrpSpPr>
        <p:grpSpPr>
          <a:xfrm>
            <a:off x="5548119" y="1572469"/>
            <a:ext cx="6376650" cy="4572264"/>
            <a:chOff x="5659369" y="1603503"/>
            <a:chExt cx="6504515" cy="4663947"/>
          </a:xfrm>
        </p:grpSpPr>
        <p:sp>
          <p:nvSpPr>
            <p:cNvPr id="7" name="Rectangle 5"/>
            <p:cNvSpPr>
              <a:spLocks noChangeArrowheads="1"/>
            </p:cNvSpPr>
            <p:nvPr/>
          </p:nvSpPr>
          <p:spPr bwMode="auto">
            <a:xfrm>
              <a:off x="8437870" y="5272754"/>
              <a:ext cx="927138" cy="90676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 name="Rectangle 6"/>
            <p:cNvSpPr>
              <a:spLocks noChangeArrowheads="1"/>
            </p:cNvSpPr>
            <p:nvPr/>
          </p:nvSpPr>
          <p:spPr bwMode="auto">
            <a:xfrm>
              <a:off x="7449602" y="6105285"/>
              <a:ext cx="2903672" cy="16216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 name="Freeform 7"/>
            <p:cNvSpPr>
              <a:spLocks/>
            </p:cNvSpPr>
            <p:nvPr/>
          </p:nvSpPr>
          <p:spPr bwMode="auto">
            <a:xfrm>
              <a:off x="5659369" y="1603503"/>
              <a:ext cx="6504515" cy="3877383"/>
            </a:xfrm>
            <a:custGeom>
              <a:avLst/>
              <a:gdLst>
                <a:gd name="T0" fmla="*/ 625 w 625"/>
                <a:gd name="T1" fmla="*/ 352 h 372"/>
                <a:gd name="T2" fmla="*/ 604 w 625"/>
                <a:gd name="T3" fmla="*/ 372 h 372"/>
                <a:gd name="T4" fmla="*/ 20 w 625"/>
                <a:gd name="T5" fmla="*/ 372 h 372"/>
                <a:gd name="T6" fmla="*/ 0 w 625"/>
                <a:gd name="T7" fmla="*/ 352 h 372"/>
                <a:gd name="T8" fmla="*/ 0 w 625"/>
                <a:gd name="T9" fmla="*/ 20 h 372"/>
                <a:gd name="T10" fmla="*/ 20 w 625"/>
                <a:gd name="T11" fmla="*/ 0 h 372"/>
                <a:gd name="T12" fmla="*/ 604 w 625"/>
                <a:gd name="T13" fmla="*/ 0 h 372"/>
                <a:gd name="T14" fmla="*/ 625 w 625"/>
                <a:gd name="T15" fmla="*/ 20 h 372"/>
                <a:gd name="T16" fmla="*/ 625 w 625"/>
                <a:gd name="T17" fmla="*/ 35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625" y="352"/>
                  </a:moveTo>
                  <a:cubicBezTo>
                    <a:pt x="625" y="363"/>
                    <a:pt x="616" y="372"/>
                    <a:pt x="604" y="372"/>
                  </a:cubicBezTo>
                  <a:cubicBezTo>
                    <a:pt x="20" y="372"/>
                    <a:pt x="20" y="372"/>
                    <a:pt x="20" y="372"/>
                  </a:cubicBezTo>
                  <a:cubicBezTo>
                    <a:pt x="9" y="372"/>
                    <a:pt x="0" y="363"/>
                    <a:pt x="0" y="352"/>
                  </a:cubicBezTo>
                  <a:cubicBezTo>
                    <a:pt x="0" y="20"/>
                    <a:pt x="0" y="20"/>
                    <a:pt x="0" y="20"/>
                  </a:cubicBezTo>
                  <a:cubicBezTo>
                    <a:pt x="0" y="9"/>
                    <a:pt x="9" y="0"/>
                    <a:pt x="20" y="0"/>
                  </a:cubicBezTo>
                  <a:cubicBezTo>
                    <a:pt x="604" y="0"/>
                    <a:pt x="604" y="0"/>
                    <a:pt x="604" y="0"/>
                  </a:cubicBezTo>
                  <a:cubicBezTo>
                    <a:pt x="616" y="0"/>
                    <a:pt x="625" y="9"/>
                    <a:pt x="625" y="20"/>
                  </a:cubicBezTo>
                  <a:cubicBezTo>
                    <a:pt x="625" y="352"/>
                    <a:pt x="625" y="352"/>
                    <a:pt x="625" y="352"/>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Freeform 8"/>
            <p:cNvSpPr>
              <a:spLocks/>
            </p:cNvSpPr>
            <p:nvPr/>
          </p:nvSpPr>
          <p:spPr bwMode="auto">
            <a:xfrm>
              <a:off x="5836937" y="1779616"/>
              <a:ext cx="6118814" cy="3378156"/>
            </a:xfrm>
            <a:custGeom>
              <a:avLst/>
              <a:gdLst>
                <a:gd name="T0" fmla="*/ 588 w 588"/>
                <a:gd name="T1" fmla="*/ 315 h 324"/>
                <a:gd name="T2" fmla="*/ 580 w 588"/>
                <a:gd name="T3" fmla="*/ 324 h 324"/>
                <a:gd name="T4" fmla="*/ 9 w 588"/>
                <a:gd name="T5" fmla="*/ 324 h 324"/>
                <a:gd name="T6" fmla="*/ 0 w 588"/>
                <a:gd name="T7" fmla="*/ 315 h 324"/>
                <a:gd name="T8" fmla="*/ 0 w 588"/>
                <a:gd name="T9" fmla="*/ 8 h 324"/>
                <a:gd name="T10" fmla="*/ 9 w 588"/>
                <a:gd name="T11" fmla="*/ 0 h 324"/>
                <a:gd name="T12" fmla="*/ 580 w 588"/>
                <a:gd name="T13" fmla="*/ 0 h 324"/>
                <a:gd name="T14" fmla="*/ 588 w 588"/>
                <a:gd name="T15" fmla="*/ 8 h 324"/>
                <a:gd name="T16" fmla="*/ 588 w 588"/>
                <a:gd name="T17" fmla="*/ 31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324">
                  <a:moveTo>
                    <a:pt x="588" y="315"/>
                  </a:moveTo>
                  <a:cubicBezTo>
                    <a:pt x="588" y="320"/>
                    <a:pt x="584" y="324"/>
                    <a:pt x="580" y="324"/>
                  </a:cubicBezTo>
                  <a:cubicBezTo>
                    <a:pt x="9" y="324"/>
                    <a:pt x="9" y="324"/>
                    <a:pt x="9" y="324"/>
                  </a:cubicBezTo>
                  <a:cubicBezTo>
                    <a:pt x="4" y="324"/>
                    <a:pt x="0" y="320"/>
                    <a:pt x="0" y="315"/>
                  </a:cubicBezTo>
                  <a:cubicBezTo>
                    <a:pt x="0" y="8"/>
                    <a:pt x="0" y="8"/>
                    <a:pt x="0" y="8"/>
                  </a:cubicBezTo>
                  <a:cubicBezTo>
                    <a:pt x="0" y="3"/>
                    <a:pt x="4" y="0"/>
                    <a:pt x="9" y="0"/>
                  </a:cubicBezTo>
                  <a:cubicBezTo>
                    <a:pt x="580" y="0"/>
                    <a:pt x="580" y="0"/>
                    <a:pt x="580" y="0"/>
                  </a:cubicBezTo>
                  <a:cubicBezTo>
                    <a:pt x="584" y="0"/>
                    <a:pt x="588" y="3"/>
                    <a:pt x="588" y="8"/>
                  </a:cubicBezTo>
                  <a:cubicBezTo>
                    <a:pt x="588" y="315"/>
                    <a:pt x="588" y="315"/>
                    <a:pt x="588" y="31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Rectangle 22"/>
            <p:cNvSpPr>
              <a:spLocks noChangeArrowheads="1"/>
            </p:cNvSpPr>
            <p:nvPr/>
          </p:nvSpPr>
          <p:spPr bwMode="auto">
            <a:xfrm>
              <a:off x="6055258" y="1989204"/>
              <a:ext cx="541436"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 name="Rectangle 23"/>
            <p:cNvSpPr>
              <a:spLocks noChangeArrowheads="1"/>
            </p:cNvSpPr>
            <p:nvPr/>
          </p:nvSpPr>
          <p:spPr bwMode="auto">
            <a:xfrm>
              <a:off x="6782995" y="1989204"/>
              <a:ext cx="551625" cy="113527"/>
            </a:xfrm>
            <a:prstGeom prst="rect">
              <a:avLst/>
            </a:pr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6" name="Rectangle 24"/>
            <p:cNvSpPr>
              <a:spLocks noChangeArrowheads="1"/>
            </p:cNvSpPr>
            <p:nvPr/>
          </p:nvSpPr>
          <p:spPr bwMode="auto">
            <a:xfrm>
              <a:off x="7522376"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Rectangle 25"/>
            <p:cNvSpPr>
              <a:spLocks noChangeArrowheads="1"/>
            </p:cNvSpPr>
            <p:nvPr/>
          </p:nvSpPr>
          <p:spPr bwMode="auto">
            <a:xfrm>
              <a:off x="7522376"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Rectangle 26"/>
            <p:cNvSpPr>
              <a:spLocks noChangeArrowheads="1"/>
            </p:cNvSpPr>
            <p:nvPr/>
          </p:nvSpPr>
          <p:spPr bwMode="auto">
            <a:xfrm>
              <a:off x="8261757"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Rectangle 27"/>
            <p:cNvSpPr>
              <a:spLocks noChangeArrowheads="1"/>
            </p:cNvSpPr>
            <p:nvPr/>
          </p:nvSpPr>
          <p:spPr bwMode="auto">
            <a:xfrm>
              <a:off x="8261757"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 name="Rectangle 28"/>
            <p:cNvSpPr>
              <a:spLocks noChangeArrowheads="1"/>
            </p:cNvSpPr>
            <p:nvPr/>
          </p:nvSpPr>
          <p:spPr bwMode="auto">
            <a:xfrm>
              <a:off x="8999683"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 name="Rectangle 29"/>
            <p:cNvSpPr>
              <a:spLocks noChangeArrowheads="1"/>
            </p:cNvSpPr>
            <p:nvPr/>
          </p:nvSpPr>
          <p:spPr bwMode="auto">
            <a:xfrm>
              <a:off x="8999683"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 name="Rectangle 30"/>
            <p:cNvSpPr>
              <a:spLocks noChangeArrowheads="1"/>
            </p:cNvSpPr>
            <p:nvPr/>
          </p:nvSpPr>
          <p:spPr bwMode="auto">
            <a:xfrm>
              <a:off x="9739064"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 name="Rectangle 31"/>
            <p:cNvSpPr>
              <a:spLocks noChangeArrowheads="1"/>
            </p:cNvSpPr>
            <p:nvPr/>
          </p:nvSpPr>
          <p:spPr bwMode="auto">
            <a:xfrm>
              <a:off x="10478445" y="1989204"/>
              <a:ext cx="541436"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 name="Rectangle 32"/>
            <p:cNvSpPr>
              <a:spLocks noChangeArrowheads="1"/>
            </p:cNvSpPr>
            <p:nvPr/>
          </p:nvSpPr>
          <p:spPr bwMode="auto">
            <a:xfrm>
              <a:off x="11216370" y="1989204"/>
              <a:ext cx="541436"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Freeform 34"/>
            <p:cNvSpPr>
              <a:spLocks noEditPoints="1"/>
            </p:cNvSpPr>
            <p:nvPr/>
          </p:nvSpPr>
          <p:spPr bwMode="auto">
            <a:xfrm>
              <a:off x="7595150" y="1779616"/>
              <a:ext cx="4360601" cy="3378156"/>
            </a:xfrm>
            <a:custGeom>
              <a:avLst/>
              <a:gdLst>
                <a:gd name="T0" fmla="*/ 258 w 419"/>
                <a:gd name="T1" fmla="*/ 119 h 324"/>
                <a:gd name="T2" fmla="*/ 258 w 419"/>
                <a:gd name="T3" fmla="*/ 258 h 324"/>
                <a:gd name="T4" fmla="*/ 283 w 419"/>
                <a:gd name="T5" fmla="*/ 283 h 324"/>
                <a:gd name="T6" fmla="*/ 359 w 419"/>
                <a:gd name="T7" fmla="*/ 283 h 324"/>
                <a:gd name="T8" fmla="*/ 367 w 419"/>
                <a:gd name="T9" fmla="*/ 291 h 324"/>
                <a:gd name="T10" fmla="*/ 359 w 419"/>
                <a:gd name="T11" fmla="*/ 299 h 324"/>
                <a:gd name="T12" fmla="*/ 299 w 419"/>
                <a:gd name="T13" fmla="*/ 299 h 324"/>
                <a:gd name="T14" fmla="*/ 324 w 419"/>
                <a:gd name="T15" fmla="*/ 324 h 324"/>
                <a:gd name="T16" fmla="*/ 411 w 419"/>
                <a:gd name="T17" fmla="*/ 324 h 324"/>
                <a:gd name="T18" fmla="*/ 419 w 419"/>
                <a:gd name="T19" fmla="*/ 315 h 324"/>
                <a:gd name="T20" fmla="*/ 419 w 419"/>
                <a:gd name="T21" fmla="*/ 280 h 324"/>
                <a:gd name="T22" fmla="*/ 367 w 419"/>
                <a:gd name="T23" fmla="*/ 228 h 324"/>
                <a:gd name="T24" fmla="*/ 367 w 419"/>
                <a:gd name="T25" fmla="*/ 263 h 324"/>
                <a:gd name="T26" fmla="*/ 266 w 419"/>
                <a:gd name="T27" fmla="*/ 263 h 324"/>
                <a:gd name="T28" fmla="*/ 266 w 419"/>
                <a:gd name="T29" fmla="*/ 217 h 324"/>
                <a:gd name="T30" fmla="*/ 356 w 419"/>
                <a:gd name="T31" fmla="*/ 217 h 324"/>
                <a:gd name="T32" fmla="*/ 348 w 419"/>
                <a:gd name="T33" fmla="*/ 208 h 324"/>
                <a:gd name="T34" fmla="*/ 266 w 419"/>
                <a:gd name="T35" fmla="*/ 208 h 324"/>
                <a:gd name="T36" fmla="*/ 266 w 419"/>
                <a:gd name="T37" fmla="*/ 161 h 324"/>
                <a:gd name="T38" fmla="*/ 301 w 419"/>
                <a:gd name="T39" fmla="*/ 161 h 324"/>
                <a:gd name="T40" fmla="*/ 293 w 419"/>
                <a:gd name="T41" fmla="*/ 153 h 324"/>
                <a:gd name="T42" fmla="*/ 266 w 419"/>
                <a:gd name="T43" fmla="*/ 153 h 324"/>
                <a:gd name="T44" fmla="*/ 266 w 419"/>
                <a:gd name="T45" fmla="*/ 127 h 324"/>
                <a:gd name="T46" fmla="*/ 258 w 419"/>
                <a:gd name="T47" fmla="*/ 119 h 324"/>
                <a:gd name="T48" fmla="*/ 64 w 419"/>
                <a:gd name="T49" fmla="*/ 31 h 324"/>
                <a:gd name="T50" fmla="*/ 64 w 419"/>
                <a:gd name="T51" fmla="*/ 20 h 324"/>
                <a:gd name="T52" fmla="*/ 117 w 419"/>
                <a:gd name="T53" fmla="*/ 20 h 324"/>
                <a:gd name="T54" fmla="*/ 117 w 419"/>
                <a:gd name="T55" fmla="*/ 31 h 324"/>
                <a:gd name="T56" fmla="*/ 64 w 419"/>
                <a:gd name="T57" fmla="*/ 31 h 324"/>
                <a:gd name="T58" fmla="*/ 139 w 419"/>
                <a:gd name="T59" fmla="*/ 0 h 324"/>
                <a:gd name="T60" fmla="*/ 0 w 419"/>
                <a:gd name="T61" fmla="*/ 0 h 324"/>
                <a:gd name="T62" fmla="*/ 20 w 419"/>
                <a:gd name="T63" fmla="*/ 20 h 324"/>
                <a:gd name="T64" fmla="*/ 46 w 419"/>
                <a:gd name="T65" fmla="*/ 20 h 324"/>
                <a:gd name="T66" fmla="*/ 46 w 419"/>
                <a:gd name="T67" fmla="*/ 31 h 324"/>
                <a:gd name="T68" fmla="*/ 31 w 419"/>
                <a:gd name="T69" fmla="*/ 31 h 324"/>
                <a:gd name="T70" fmla="*/ 51 w 419"/>
                <a:gd name="T71" fmla="*/ 51 h 324"/>
                <a:gd name="T72" fmla="*/ 191 w 419"/>
                <a:gd name="T73" fmla="*/ 51 h 324"/>
                <a:gd name="T74" fmla="*/ 170 w 419"/>
                <a:gd name="T75" fmla="*/ 31 h 324"/>
                <a:gd name="T76" fmla="*/ 135 w 419"/>
                <a:gd name="T77" fmla="*/ 31 h 324"/>
                <a:gd name="T78" fmla="*/ 135 w 419"/>
                <a:gd name="T79" fmla="*/ 20 h 324"/>
                <a:gd name="T80" fmla="*/ 159 w 419"/>
                <a:gd name="T81" fmla="*/ 20 h 324"/>
                <a:gd name="T82" fmla="*/ 139 w 419"/>
                <a:gd name="T83"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9" h="324">
                  <a:moveTo>
                    <a:pt x="258" y="119"/>
                  </a:moveTo>
                  <a:cubicBezTo>
                    <a:pt x="258" y="258"/>
                    <a:pt x="258" y="258"/>
                    <a:pt x="258" y="258"/>
                  </a:cubicBezTo>
                  <a:cubicBezTo>
                    <a:pt x="283" y="283"/>
                    <a:pt x="283" y="283"/>
                    <a:pt x="283" y="283"/>
                  </a:cubicBezTo>
                  <a:cubicBezTo>
                    <a:pt x="359" y="283"/>
                    <a:pt x="359" y="283"/>
                    <a:pt x="359" y="283"/>
                  </a:cubicBezTo>
                  <a:cubicBezTo>
                    <a:pt x="363" y="283"/>
                    <a:pt x="367" y="287"/>
                    <a:pt x="367" y="291"/>
                  </a:cubicBezTo>
                  <a:cubicBezTo>
                    <a:pt x="367" y="296"/>
                    <a:pt x="363" y="299"/>
                    <a:pt x="359" y="299"/>
                  </a:cubicBezTo>
                  <a:cubicBezTo>
                    <a:pt x="299" y="299"/>
                    <a:pt x="299" y="299"/>
                    <a:pt x="299" y="299"/>
                  </a:cubicBezTo>
                  <a:cubicBezTo>
                    <a:pt x="324" y="324"/>
                    <a:pt x="324" y="324"/>
                    <a:pt x="324" y="324"/>
                  </a:cubicBezTo>
                  <a:cubicBezTo>
                    <a:pt x="411" y="324"/>
                    <a:pt x="411" y="324"/>
                    <a:pt x="411" y="324"/>
                  </a:cubicBezTo>
                  <a:cubicBezTo>
                    <a:pt x="415" y="324"/>
                    <a:pt x="419" y="320"/>
                    <a:pt x="419" y="315"/>
                  </a:cubicBezTo>
                  <a:cubicBezTo>
                    <a:pt x="419" y="280"/>
                    <a:pt x="419" y="280"/>
                    <a:pt x="419" y="280"/>
                  </a:cubicBezTo>
                  <a:cubicBezTo>
                    <a:pt x="367" y="228"/>
                    <a:pt x="367" y="228"/>
                    <a:pt x="367" y="228"/>
                  </a:cubicBezTo>
                  <a:cubicBezTo>
                    <a:pt x="367" y="263"/>
                    <a:pt x="367" y="263"/>
                    <a:pt x="367" y="263"/>
                  </a:cubicBezTo>
                  <a:cubicBezTo>
                    <a:pt x="266" y="263"/>
                    <a:pt x="266" y="263"/>
                    <a:pt x="266" y="263"/>
                  </a:cubicBezTo>
                  <a:cubicBezTo>
                    <a:pt x="266" y="217"/>
                    <a:pt x="266" y="217"/>
                    <a:pt x="266" y="217"/>
                  </a:cubicBezTo>
                  <a:cubicBezTo>
                    <a:pt x="356" y="217"/>
                    <a:pt x="356" y="217"/>
                    <a:pt x="356" y="217"/>
                  </a:cubicBezTo>
                  <a:cubicBezTo>
                    <a:pt x="348" y="208"/>
                    <a:pt x="348" y="208"/>
                    <a:pt x="348" y="208"/>
                  </a:cubicBezTo>
                  <a:cubicBezTo>
                    <a:pt x="266" y="208"/>
                    <a:pt x="266" y="208"/>
                    <a:pt x="266" y="208"/>
                  </a:cubicBezTo>
                  <a:cubicBezTo>
                    <a:pt x="266" y="161"/>
                    <a:pt x="266" y="161"/>
                    <a:pt x="266" y="161"/>
                  </a:cubicBezTo>
                  <a:cubicBezTo>
                    <a:pt x="301" y="161"/>
                    <a:pt x="301" y="161"/>
                    <a:pt x="301" y="161"/>
                  </a:cubicBezTo>
                  <a:cubicBezTo>
                    <a:pt x="293" y="153"/>
                    <a:pt x="293" y="153"/>
                    <a:pt x="293" y="153"/>
                  </a:cubicBezTo>
                  <a:cubicBezTo>
                    <a:pt x="266" y="153"/>
                    <a:pt x="266" y="153"/>
                    <a:pt x="266" y="153"/>
                  </a:cubicBezTo>
                  <a:cubicBezTo>
                    <a:pt x="266" y="127"/>
                    <a:pt x="266" y="127"/>
                    <a:pt x="266" y="127"/>
                  </a:cubicBezTo>
                  <a:cubicBezTo>
                    <a:pt x="258" y="119"/>
                    <a:pt x="258" y="119"/>
                    <a:pt x="258" y="119"/>
                  </a:cubicBezTo>
                  <a:moveTo>
                    <a:pt x="64" y="31"/>
                  </a:moveTo>
                  <a:cubicBezTo>
                    <a:pt x="64" y="20"/>
                    <a:pt x="64" y="20"/>
                    <a:pt x="64" y="20"/>
                  </a:cubicBezTo>
                  <a:cubicBezTo>
                    <a:pt x="117" y="20"/>
                    <a:pt x="117" y="20"/>
                    <a:pt x="117" y="20"/>
                  </a:cubicBezTo>
                  <a:cubicBezTo>
                    <a:pt x="117" y="31"/>
                    <a:pt x="117" y="31"/>
                    <a:pt x="117" y="31"/>
                  </a:cubicBezTo>
                  <a:cubicBezTo>
                    <a:pt x="64" y="31"/>
                    <a:pt x="64" y="31"/>
                    <a:pt x="64" y="31"/>
                  </a:cubicBezTo>
                  <a:moveTo>
                    <a:pt x="139" y="0"/>
                  </a:moveTo>
                  <a:cubicBezTo>
                    <a:pt x="0" y="0"/>
                    <a:pt x="0" y="0"/>
                    <a:pt x="0" y="0"/>
                  </a:cubicBezTo>
                  <a:cubicBezTo>
                    <a:pt x="20" y="20"/>
                    <a:pt x="20" y="20"/>
                    <a:pt x="20" y="20"/>
                  </a:cubicBezTo>
                  <a:cubicBezTo>
                    <a:pt x="46" y="20"/>
                    <a:pt x="46" y="20"/>
                    <a:pt x="46" y="20"/>
                  </a:cubicBezTo>
                  <a:cubicBezTo>
                    <a:pt x="46" y="31"/>
                    <a:pt x="46" y="31"/>
                    <a:pt x="46" y="31"/>
                  </a:cubicBezTo>
                  <a:cubicBezTo>
                    <a:pt x="31" y="31"/>
                    <a:pt x="31" y="31"/>
                    <a:pt x="31" y="31"/>
                  </a:cubicBezTo>
                  <a:cubicBezTo>
                    <a:pt x="51" y="51"/>
                    <a:pt x="51" y="51"/>
                    <a:pt x="51" y="51"/>
                  </a:cubicBezTo>
                  <a:cubicBezTo>
                    <a:pt x="191" y="51"/>
                    <a:pt x="191" y="51"/>
                    <a:pt x="191" y="51"/>
                  </a:cubicBezTo>
                  <a:cubicBezTo>
                    <a:pt x="170" y="31"/>
                    <a:pt x="170" y="31"/>
                    <a:pt x="170" y="31"/>
                  </a:cubicBezTo>
                  <a:cubicBezTo>
                    <a:pt x="135" y="31"/>
                    <a:pt x="135" y="31"/>
                    <a:pt x="135" y="31"/>
                  </a:cubicBezTo>
                  <a:cubicBezTo>
                    <a:pt x="135" y="20"/>
                    <a:pt x="135" y="20"/>
                    <a:pt x="135" y="20"/>
                  </a:cubicBezTo>
                  <a:cubicBezTo>
                    <a:pt x="159" y="20"/>
                    <a:pt x="159" y="20"/>
                    <a:pt x="159" y="20"/>
                  </a:cubicBezTo>
                  <a:cubicBezTo>
                    <a:pt x="139" y="0"/>
                    <a:pt x="139" y="0"/>
                    <a:pt x="139" y="0"/>
                  </a:cubicBezTo>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44"/>
            <p:cNvSpPr>
              <a:spLocks/>
            </p:cNvSpPr>
            <p:nvPr/>
          </p:nvSpPr>
          <p:spPr bwMode="auto">
            <a:xfrm>
              <a:off x="7803283" y="1989204"/>
              <a:ext cx="270718" cy="113527"/>
            </a:xfrm>
            <a:custGeom>
              <a:avLst/>
              <a:gdLst>
                <a:gd name="T0" fmla="*/ 186 w 186"/>
                <a:gd name="T1" fmla="*/ 0 h 78"/>
                <a:gd name="T2" fmla="*/ 0 w 186"/>
                <a:gd name="T3" fmla="*/ 0 h 78"/>
                <a:gd name="T4" fmla="*/ 79 w 186"/>
                <a:gd name="T5" fmla="*/ 78 h 78"/>
                <a:gd name="T6" fmla="*/ 186 w 186"/>
                <a:gd name="T7" fmla="*/ 78 h 78"/>
                <a:gd name="T8" fmla="*/ 186 w 186"/>
                <a:gd name="T9" fmla="*/ 0 h 78"/>
              </a:gdLst>
              <a:ahLst/>
              <a:cxnLst>
                <a:cxn ang="0">
                  <a:pos x="T0" y="T1"/>
                </a:cxn>
                <a:cxn ang="0">
                  <a:pos x="T2" y="T3"/>
                </a:cxn>
                <a:cxn ang="0">
                  <a:pos x="T4" y="T5"/>
                </a:cxn>
                <a:cxn ang="0">
                  <a:pos x="T6" y="T7"/>
                </a:cxn>
                <a:cxn ang="0">
                  <a:pos x="T8" y="T9"/>
                </a:cxn>
              </a:cxnLst>
              <a:rect l="0" t="0" r="r" b="b"/>
              <a:pathLst>
                <a:path w="186" h="78">
                  <a:moveTo>
                    <a:pt x="186" y="0"/>
                  </a:moveTo>
                  <a:lnTo>
                    <a:pt x="0" y="0"/>
                  </a:lnTo>
                  <a:lnTo>
                    <a:pt x="79" y="78"/>
                  </a:lnTo>
                  <a:lnTo>
                    <a:pt x="186" y="78"/>
                  </a:lnTo>
                  <a:lnTo>
                    <a:pt x="18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45"/>
            <p:cNvSpPr>
              <a:spLocks/>
            </p:cNvSpPr>
            <p:nvPr/>
          </p:nvSpPr>
          <p:spPr bwMode="auto">
            <a:xfrm>
              <a:off x="7803283" y="1989204"/>
              <a:ext cx="270718" cy="113527"/>
            </a:xfrm>
            <a:custGeom>
              <a:avLst/>
              <a:gdLst>
                <a:gd name="T0" fmla="*/ 186 w 186"/>
                <a:gd name="T1" fmla="*/ 0 h 78"/>
                <a:gd name="T2" fmla="*/ 0 w 186"/>
                <a:gd name="T3" fmla="*/ 0 h 78"/>
                <a:gd name="T4" fmla="*/ 79 w 186"/>
                <a:gd name="T5" fmla="*/ 78 h 78"/>
                <a:gd name="T6" fmla="*/ 186 w 186"/>
                <a:gd name="T7" fmla="*/ 78 h 78"/>
                <a:gd name="T8" fmla="*/ 186 w 186"/>
                <a:gd name="T9" fmla="*/ 0 h 78"/>
              </a:gdLst>
              <a:ahLst/>
              <a:cxnLst>
                <a:cxn ang="0">
                  <a:pos x="T0" y="T1"/>
                </a:cxn>
                <a:cxn ang="0">
                  <a:pos x="T2" y="T3"/>
                </a:cxn>
                <a:cxn ang="0">
                  <a:pos x="T4" y="T5"/>
                </a:cxn>
                <a:cxn ang="0">
                  <a:pos x="T6" y="T7"/>
                </a:cxn>
                <a:cxn ang="0">
                  <a:pos x="T8" y="T9"/>
                </a:cxn>
              </a:cxnLst>
              <a:rect l="0" t="0" r="r" b="b"/>
              <a:pathLst>
                <a:path w="186" h="78">
                  <a:moveTo>
                    <a:pt x="186" y="0"/>
                  </a:moveTo>
                  <a:lnTo>
                    <a:pt x="0" y="0"/>
                  </a:lnTo>
                  <a:lnTo>
                    <a:pt x="79" y="78"/>
                  </a:lnTo>
                  <a:lnTo>
                    <a:pt x="186" y="78"/>
                  </a:lnTo>
                  <a:lnTo>
                    <a:pt x="1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Rectangle 46"/>
            <p:cNvSpPr>
              <a:spLocks noChangeArrowheads="1"/>
            </p:cNvSpPr>
            <p:nvPr/>
          </p:nvSpPr>
          <p:spPr bwMode="auto">
            <a:xfrm>
              <a:off x="8261757"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Rectangle 47"/>
            <p:cNvSpPr>
              <a:spLocks noChangeArrowheads="1"/>
            </p:cNvSpPr>
            <p:nvPr/>
          </p:nvSpPr>
          <p:spPr bwMode="auto">
            <a:xfrm>
              <a:off x="8261757"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48"/>
            <p:cNvSpPr>
              <a:spLocks/>
            </p:cNvSpPr>
            <p:nvPr/>
          </p:nvSpPr>
          <p:spPr bwMode="auto">
            <a:xfrm>
              <a:off x="8999683" y="1989204"/>
              <a:ext cx="365325" cy="113527"/>
            </a:xfrm>
            <a:custGeom>
              <a:avLst/>
              <a:gdLst>
                <a:gd name="T0" fmla="*/ 172 w 251"/>
                <a:gd name="T1" fmla="*/ 0 h 78"/>
                <a:gd name="T2" fmla="*/ 0 w 251"/>
                <a:gd name="T3" fmla="*/ 0 h 78"/>
                <a:gd name="T4" fmla="*/ 0 w 251"/>
                <a:gd name="T5" fmla="*/ 78 h 78"/>
                <a:gd name="T6" fmla="*/ 251 w 251"/>
                <a:gd name="T7" fmla="*/ 78 h 78"/>
                <a:gd name="T8" fmla="*/ 172 w 251"/>
                <a:gd name="T9" fmla="*/ 0 h 78"/>
              </a:gdLst>
              <a:ahLst/>
              <a:cxnLst>
                <a:cxn ang="0">
                  <a:pos x="T0" y="T1"/>
                </a:cxn>
                <a:cxn ang="0">
                  <a:pos x="T2" y="T3"/>
                </a:cxn>
                <a:cxn ang="0">
                  <a:pos x="T4" y="T5"/>
                </a:cxn>
                <a:cxn ang="0">
                  <a:pos x="T6" y="T7"/>
                </a:cxn>
                <a:cxn ang="0">
                  <a:pos x="T8" y="T9"/>
                </a:cxn>
              </a:cxnLst>
              <a:rect l="0" t="0" r="r" b="b"/>
              <a:pathLst>
                <a:path w="251" h="78">
                  <a:moveTo>
                    <a:pt x="172" y="0"/>
                  </a:moveTo>
                  <a:lnTo>
                    <a:pt x="0" y="0"/>
                  </a:lnTo>
                  <a:lnTo>
                    <a:pt x="0" y="78"/>
                  </a:lnTo>
                  <a:lnTo>
                    <a:pt x="251" y="78"/>
                  </a:lnTo>
                  <a:lnTo>
                    <a:pt x="17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49"/>
            <p:cNvSpPr>
              <a:spLocks/>
            </p:cNvSpPr>
            <p:nvPr/>
          </p:nvSpPr>
          <p:spPr bwMode="auto">
            <a:xfrm>
              <a:off x="8999683" y="1989204"/>
              <a:ext cx="365325" cy="113527"/>
            </a:xfrm>
            <a:custGeom>
              <a:avLst/>
              <a:gdLst>
                <a:gd name="T0" fmla="*/ 172 w 251"/>
                <a:gd name="T1" fmla="*/ 0 h 78"/>
                <a:gd name="T2" fmla="*/ 0 w 251"/>
                <a:gd name="T3" fmla="*/ 0 h 78"/>
                <a:gd name="T4" fmla="*/ 0 w 251"/>
                <a:gd name="T5" fmla="*/ 78 h 78"/>
                <a:gd name="T6" fmla="*/ 251 w 251"/>
                <a:gd name="T7" fmla="*/ 78 h 78"/>
                <a:gd name="T8" fmla="*/ 172 w 251"/>
                <a:gd name="T9" fmla="*/ 0 h 78"/>
              </a:gdLst>
              <a:ahLst/>
              <a:cxnLst>
                <a:cxn ang="0">
                  <a:pos x="T0" y="T1"/>
                </a:cxn>
                <a:cxn ang="0">
                  <a:pos x="T2" y="T3"/>
                </a:cxn>
                <a:cxn ang="0">
                  <a:pos x="T4" y="T5"/>
                </a:cxn>
                <a:cxn ang="0">
                  <a:pos x="T6" y="T7"/>
                </a:cxn>
                <a:cxn ang="0">
                  <a:pos x="T8" y="T9"/>
                </a:cxn>
              </a:cxnLst>
              <a:rect l="0" t="0" r="r" b="b"/>
              <a:pathLst>
                <a:path w="251" h="78">
                  <a:moveTo>
                    <a:pt x="172" y="0"/>
                  </a:moveTo>
                  <a:lnTo>
                    <a:pt x="0" y="0"/>
                  </a:lnTo>
                  <a:lnTo>
                    <a:pt x="0" y="78"/>
                  </a:lnTo>
                  <a:lnTo>
                    <a:pt x="251" y="78"/>
                  </a:lnTo>
                  <a:lnTo>
                    <a:pt x="1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Rectangle 41"/>
            <p:cNvSpPr/>
            <p:nvPr/>
          </p:nvSpPr>
          <p:spPr>
            <a:xfrm>
              <a:off x="6879719" y="2270384"/>
              <a:ext cx="4878087" cy="24068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4" name="Rectangle 43"/>
            <p:cNvSpPr/>
            <p:nvPr/>
          </p:nvSpPr>
          <p:spPr>
            <a:xfrm>
              <a:off x="6879719" y="2562829"/>
              <a:ext cx="4877659" cy="2444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82" name="Group 81"/>
            <p:cNvGrpSpPr/>
            <p:nvPr/>
          </p:nvGrpSpPr>
          <p:grpSpPr>
            <a:xfrm>
              <a:off x="10765774" y="2660631"/>
              <a:ext cx="887156" cy="179777"/>
              <a:chOff x="9032950" y="3075958"/>
              <a:chExt cx="759331" cy="153874"/>
            </a:xfrm>
          </p:grpSpPr>
          <p:sp>
            <p:nvSpPr>
              <p:cNvPr id="83" name="Rectangle 82"/>
              <p:cNvSpPr/>
              <p:nvPr/>
            </p:nvSpPr>
            <p:spPr>
              <a:xfrm rot="10800000">
                <a:off x="9638407" y="3075958"/>
                <a:ext cx="153874" cy="1538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4" name="Rectangle 83"/>
              <p:cNvSpPr/>
              <p:nvPr/>
            </p:nvSpPr>
            <p:spPr>
              <a:xfrm rot="10800000">
                <a:off x="9487041" y="3075958"/>
                <a:ext cx="153874" cy="1538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5" name="Rectangle 84"/>
              <p:cNvSpPr/>
              <p:nvPr/>
            </p:nvSpPr>
            <p:spPr>
              <a:xfrm>
                <a:off x="9184312" y="3075958"/>
                <a:ext cx="153874" cy="1538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6" name="Rectangle 85"/>
              <p:cNvSpPr/>
              <p:nvPr/>
            </p:nvSpPr>
            <p:spPr>
              <a:xfrm>
                <a:off x="9335678" y="3075958"/>
                <a:ext cx="153874" cy="1538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7" name="Rectangle 86"/>
              <p:cNvSpPr/>
              <p:nvPr/>
            </p:nvSpPr>
            <p:spPr>
              <a:xfrm>
                <a:off x="9032950" y="3075958"/>
                <a:ext cx="153874" cy="15387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88" name="Rectangle 87"/>
            <p:cNvSpPr/>
            <p:nvPr/>
          </p:nvSpPr>
          <p:spPr>
            <a:xfrm>
              <a:off x="6901159" y="2293225"/>
              <a:ext cx="1478870" cy="217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bg1"/>
                  </a:solidFill>
                </a:rPr>
                <a:t>Retention Matrix</a:t>
              </a:r>
              <a:endParaRPr lang="en-US" sz="980" dirty="0">
                <a:solidFill>
                  <a:schemeClr val="bg1"/>
                </a:soli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41309" y="2325008"/>
              <a:ext cx="134748" cy="134748"/>
            </a:xfrm>
            <a:prstGeom prst="rect">
              <a:avLst/>
            </a:prstGeom>
          </p:spPr>
        </p:pic>
        <p:sp>
          <p:nvSpPr>
            <p:cNvPr id="90" name="Rectangle 89"/>
            <p:cNvSpPr/>
            <p:nvPr/>
          </p:nvSpPr>
          <p:spPr>
            <a:xfrm>
              <a:off x="6959000" y="2586539"/>
              <a:ext cx="1074482" cy="346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accent1"/>
                  </a:solidFill>
                </a:rPr>
                <a:t>Choose Period</a:t>
              </a:r>
              <a:endParaRPr lang="en-US" sz="980" dirty="0">
                <a:solidFill>
                  <a:schemeClr val="accent1"/>
                </a:solidFill>
              </a:endParaRPr>
            </a:p>
          </p:txBody>
        </p:sp>
        <p:sp>
          <p:nvSpPr>
            <p:cNvPr id="91" name="Isosceles Triangle 90"/>
            <p:cNvSpPr/>
            <p:nvPr/>
          </p:nvSpPr>
          <p:spPr>
            <a:xfrm flipV="1">
              <a:off x="7970114" y="2745172"/>
              <a:ext cx="91440" cy="5486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2" name="Rectangle 91"/>
            <p:cNvSpPr/>
            <p:nvPr/>
          </p:nvSpPr>
          <p:spPr>
            <a:xfrm>
              <a:off x="8123561" y="2864014"/>
              <a:ext cx="3187839" cy="161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tx1"/>
                  </a:solidFill>
                </a:rPr>
                <a:t>PERIOD CHART</a:t>
              </a:r>
              <a:endParaRPr lang="en-US" sz="980" dirty="0">
                <a:solidFill>
                  <a:schemeClr val="tx1"/>
                </a:solidFill>
              </a:endParaRPr>
            </a:p>
          </p:txBody>
        </p:sp>
        <p:sp>
          <p:nvSpPr>
            <p:cNvPr id="94" name="Rectangle 93"/>
            <p:cNvSpPr/>
            <p:nvPr/>
          </p:nvSpPr>
          <p:spPr>
            <a:xfrm>
              <a:off x="7001439" y="3159828"/>
              <a:ext cx="1278311" cy="1624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p:txBody>
        </p:sp>
        <p:grpSp>
          <p:nvGrpSpPr>
            <p:cNvPr id="95" name="Group 94"/>
            <p:cNvGrpSpPr/>
            <p:nvPr/>
          </p:nvGrpSpPr>
          <p:grpSpPr>
            <a:xfrm>
              <a:off x="7063532" y="3510008"/>
              <a:ext cx="1093081" cy="1059969"/>
              <a:chOff x="6491235" y="3520889"/>
              <a:chExt cx="947777" cy="1438589"/>
            </a:xfrm>
          </p:grpSpPr>
          <p:cxnSp>
            <p:nvCxnSpPr>
              <p:cNvPr id="96" name="Straight Connector 95"/>
              <p:cNvCxnSpPr/>
              <p:nvPr/>
            </p:nvCxnSpPr>
            <p:spPr>
              <a:xfrm>
                <a:off x="6491235" y="3520889"/>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491235" y="4000419"/>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491235" y="4479949"/>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491235" y="4959478"/>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8156613" y="3163522"/>
              <a:ext cx="3187839" cy="353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73" name="Rectangle 172"/>
            <p:cNvSpPr/>
            <p:nvPr/>
          </p:nvSpPr>
          <p:spPr bwMode="auto">
            <a:xfrm>
              <a:off x="6053088" y="2270384"/>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p:cNvSpPr/>
            <p:nvPr/>
          </p:nvSpPr>
          <p:spPr bwMode="auto">
            <a:xfrm>
              <a:off x="6053088" y="2977099"/>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p:cNvSpPr/>
            <p:nvPr/>
          </p:nvSpPr>
          <p:spPr bwMode="auto">
            <a:xfrm>
              <a:off x="6053088" y="3679788"/>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p:cNvSpPr/>
            <p:nvPr/>
          </p:nvSpPr>
          <p:spPr bwMode="auto">
            <a:xfrm>
              <a:off x="6053088" y="4387143"/>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TextBox 177"/>
            <p:cNvSpPr txBox="1"/>
            <p:nvPr/>
          </p:nvSpPr>
          <p:spPr>
            <a:xfrm>
              <a:off x="8230286" y="3007453"/>
              <a:ext cx="3311023" cy="165179"/>
            </a:xfrm>
            <a:prstGeom prst="rect">
              <a:avLst/>
            </a:prstGeom>
            <a:noFill/>
          </p:spPr>
          <p:txBody>
            <a:bodyPr wrap="none" lIns="0" tIns="0" rIns="0" bIns="0" rtlCol="0" anchor="ctr">
              <a:noAutofit/>
            </a:bodyPr>
            <a:lstStyle/>
            <a:p>
              <a:pPr>
                <a:lnSpc>
                  <a:spcPct val="90000"/>
                </a:lnSpc>
                <a:spcAft>
                  <a:spcPts val="588"/>
                </a:spcAft>
              </a:pPr>
              <a:r>
                <a:rPr lang="en-US" sz="784" b="1" dirty="0"/>
                <a:t>1       2       3       4       5       6       7       8       9       10</a:t>
              </a:r>
            </a:p>
          </p:txBody>
        </p:sp>
        <p:sp>
          <p:nvSpPr>
            <p:cNvPr id="179" name="Rectangle 178"/>
            <p:cNvSpPr/>
            <p:nvPr/>
          </p:nvSpPr>
          <p:spPr>
            <a:xfrm>
              <a:off x="8156614" y="3507751"/>
              <a:ext cx="2863268" cy="353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81" name="Rectangle 180"/>
            <p:cNvSpPr/>
            <p:nvPr/>
          </p:nvSpPr>
          <p:spPr>
            <a:xfrm>
              <a:off x="8156614" y="4205193"/>
              <a:ext cx="2141879" cy="358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82" name="Rectangle 181"/>
            <p:cNvSpPr/>
            <p:nvPr/>
          </p:nvSpPr>
          <p:spPr>
            <a:xfrm>
              <a:off x="8156613" y="4558515"/>
              <a:ext cx="1881350" cy="358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3" name="Rectangle 92"/>
            <p:cNvSpPr/>
            <p:nvPr/>
          </p:nvSpPr>
          <p:spPr>
            <a:xfrm>
              <a:off x="8156162" y="3160568"/>
              <a:ext cx="2579858" cy="353322"/>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0" name="Rectangle 99"/>
            <p:cNvSpPr/>
            <p:nvPr/>
          </p:nvSpPr>
          <p:spPr>
            <a:xfrm>
              <a:off x="8156161" y="3497911"/>
              <a:ext cx="1892819" cy="359884"/>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2" name="Rectangle 101"/>
            <p:cNvSpPr/>
            <p:nvPr/>
          </p:nvSpPr>
          <p:spPr>
            <a:xfrm>
              <a:off x="8153883" y="3859125"/>
              <a:ext cx="2571119" cy="347397"/>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3" name="Rectangle 102"/>
            <p:cNvSpPr/>
            <p:nvPr/>
          </p:nvSpPr>
          <p:spPr>
            <a:xfrm>
              <a:off x="8156161" y="4200076"/>
              <a:ext cx="1350125" cy="364213"/>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4" name="Rectangle 103"/>
            <p:cNvSpPr/>
            <p:nvPr/>
          </p:nvSpPr>
          <p:spPr>
            <a:xfrm>
              <a:off x="8156612" y="3515363"/>
              <a:ext cx="1350361" cy="353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5" name="Rectangle 104"/>
            <p:cNvSpPr/>
            <p:nvPr/>
          </p:nvSpPr>
          <p:spPr>
            <a:xfrm>
              <a:off x="8157389" y="4565176"/>
              <a:ext cx="1165144" cy="3502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6" name="Rectangle 105"/>
            <p:cNvSpPr/>
            <p:nvPr/>
          </p:nvSpPr>
          <p:spPr>
            <a:xfrm>
              <a:off x="8156472" y="3859124"/>
              <a:ext cx="2142021" cy="3487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7" name="Rectangle 106"/>
            <p:cNvSpPr/>
            <p:nvPr/>
          </p:nvSpPr>
          <p:spPr>
            <a:xfrm>
              <a:off x="8153799" y="3158939"/>
              <a:ext cx="1045596" cy="356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8" name="Rectangle 107"/>
            <p:cNvSpPr/>
            <p:nvPr/>
          </p:nvSpPr>
          <p:spPr>
            <a:xfrm>
              <a:off x="8160185" y="3851871"/>
              <a:ext cx="755715" cy="3533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9" name="Rectangle 108"/>
            <p:cNvSpPr/>
            <p:nvPr/>
          </p:nvSpPr>
          <p:spPr>
            <a:xfrm>
              <a:off x="8153800" y="4565618"/>
              <a:ext cx="534432" cy="3490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0" name="Rectangle 109"/>
            <p:cNvSpPr/>
            <p:nvPr/>
          </p:nvSpPr>
          <p:spPr>
            <a:xfrm>
              <a:off x="8160185" y="3168583"/>
              <a:ext cx="528046" cy="353322"/>
            </a:xfrm>
            <a:prstGeom prst="rect">
              <a:avLst/>
            </a:prstGeom>
            <a:solidFill>
              <a:srgbClr val="006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11" name="Rectangle 110"/>
          <p:cNvSpPr/>
          <p:nvPr/>
        </p:nvSpPr>
        <p:spPr bwMode="auto">
          <a:xfrm>
            <a:off x="6863855" y="2590395"/>
            <a:ext cx="1100063" cy="224519"/>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6863806" y="4522059"/>
            <a:ext cx="1100063" cy="360351"/>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113"/>
          <p:cNvSpPr/>
          <p:nvPr/>
        </p:nvSpPr>
        <p:spPr bwMode="auto">
          <a:xfrm>
            <a:off x="4063837" y="1413423"/>
            <a:ext cx="5192264" cy="2422457"/>
          </a:xfrm>
          <a:custGeom>
            <a:avLst/>
            <a:gdLst>
              <a:gd name="connsiteX0" fmla="*/ 0 w 4625788"/>
              <a:gd name="connsiteY0" fmla="*/ 2485017 h 2485017"/>
              <a:gd name="connsiteX1" fmla="*/ 1441525 w 4625788"/>
              <a:gd name="connsiteY1" fmla="*/ 2485017 h 2485017"/>
              <a:gd name="connsiteX2" fmla="*/ 1430767 w 4625788"/>
              <a:gd name="connsiteY2" fmla="*/ 10758 h 2485017"/>
              <a:gd name="connsiteX3" fmla="*/ 4604273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30767 w 4625788"/>
              <a:gd name="connsiteY2" fmla="*/ 10758 h 2485017"/>
              <a:gd name="connsiteX3" fmla="*/ 4608868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41041 w 4625788"/>
              <a:gd name="connsiteY2" fmla="*/ 10758 h 2485017"/>
              <a:gd name="connsiteX3" fmla="*/ 4608868 w 4625788"/>
              <a:gd name="connsiteY3" fmla="*/ 0 h 2485017"/>
              <a:gd name="connsiteX4" fmla="*/ 4625788 w 4625788"/>
              <a:gd name="connsiteY4" fmla="*/ 1194099 h 2485017"/>
              <a:gd name="connsiteX0" fmla="*/ 0 w 4625788"/>
              <a:gd name="connsiteY0" fmla="*/ 2541545 h 2541545"/>
              <a:gd name="connsiteX1" fmla="*/ 1441525 w 4625788"/>
              <a:gd name="connsiteY1" fmla="*/ 2541545 h 2541545"/>
              <a:gd name="connsiteX2" fmla="*/ 1283255 w 4625788"/>
              <a:gd name="connsiteY2" fmla="*/ 0 h 2541545"/>
              <a:gd name="connsiteX3" fmla="*/ 4608868 w 4625788"/>
              <a:gd name="connsiteY3" fmla="*/ 56528 h 2541545"/>
              <a:gd name="connsiteX4" fmla="*/ 4625788 w 4625788"/>
              <a:gd name="connsiteY4" fmla="*/ 1250627 h 2541545"/>
              <a:gd name="connsiteX0" fmla="*/ 0 w 4625788"/>
              <a:gd name="connsiteY0" fmla="*/ 2541545 h 2541545"/>
              <a:gd name="connsiteX1" fmla="*/ 1273219 w 4625788"/>
              <a:gd name="connsiteY1" fmla="*/ 2541545 h 2541545"/>
              <a:gd name="connsiteX2" fmla="*/ 1283255 w 4625788"/>
              <a:gd name="connsiteY2" fmla="*/ 0 h 2541545"/>
              <a:gd name="connsiteX3" fmla="*/ 4608868 w 4625788"/>
              <a:gd name="connsiteY3" fmla="*/ 56528 h 2541545"/>
              <a:gd name="connsiteX4" fmla="*/ 4625788 w 4625788"/>
              <a:gd name="connsiteY4" fmla="*/ 1250627 h 2541545"/>
              <a:gd name="connsiteX0" fmla="*/ 0 w 4625788"/>
              <a:gd name="connsiteY0" fmla="*/ 2631258 h 2631258"/>
              <a:gd name="connsiteX1" fmla="*/ 1273219 w 4625788"/>
              <a:gd name="connsiteY1" fmla="*/ 2631258 h 2631258"/>
              <a:gd name="connsiteX2" fmla="*/ 1283255 w 4625788"/>
              <a:gd name="connsiteY2" fmla="*/ 0 h 2631258"/>
              <a:gd name="connsiteX3" fmla="*/ 4608868 w 4625788"/>
              <a:gd name="connsiteY3" fmla="*/ 146241 h 2631258"/>
              <a:gd name="connsiteX4" fmla="*/ 4625788 w 4625788"/>
              <a:gd name="connsiteY4" fmla="*/ 1340340 h 2631258"/>
              <a:gd name="connsiteX0" fmla="*/ 0 w 4625788"/>
              <a:gd name="connsiteY0" fmla="*/ 2653231 h 2653231"/>
              <a:gd name="connsiteX1" fmla="*/ 1273219 w 4625788"/>
              <a:gd name="connsiteY1" fmla="*/ 2653231 h 2653231"/>
              <a:gd name="connsiteX2" fmla="*/ 1283255 w 4625788"/>
              <a:gd name="connsiteY2" fmla="*/ 21973 h 2653231"/>
              <a:gd name="connsiteX3" fmla="*/ 4619388 w 4625788"/>
              <a:gd name="connsiteY3" fmla="*/ 0 h 2653231"/>
              <a:gd name="connsiteX4" fmla="*/ 4625788 w 4625788"/>
              <a:gd name="connsiteY4" fmla="*/ 1362313 h 2653231"/>
              <a:gd name="connsiteX0" fmla="*/ 0 w 5057071"/>
              <a:gd name="connsiteY0" fmla="*/ 2653231 h 2653231"/>
              <a:gd name="connsiteX1" fmla="*/ 1273219 w 5057071"/>
              <a:gd name="connsiteY1" fmla="*/ 2653231 h 2653231"/>
              <a:gd name="connsiteX2" fmla="*/ 1283255 w 5057071"/>
              <a:gd name="connsiteY2" fmla="*/ 21973 h 2653231"/>
              <a:gd name="connsiteX3" fmla="*/ 4619388 w 5057071"/>
              <a:gd name="connsiteY3" fmla="*/ 0 h 2653231"/>
              <a:gd name="connsiteX4" fmla="*/ 5057071 w 5057071"/>
              <a:gd name="connsiteY4" fmla="*/ 1631455 h 2653231"/>
              <a:gd name="connsiteX0" fmla="*/ 0 w 5057071"/>
              <a:gd name="connsiteY0" fmla="*/ 2664445 h 2664445"/>
              <a:gd name="connsiteX1" fmla="*/ 1273219 w 5057071"/>
              <a:gd name="connsiteY1" fmla="*/ 2664445 h 2664445"/>
              <a:gd name="connsiteX2" fmla="*/ 1283255 w 5057071"/>
              <a:gd name="connsiteY2" fmla="*/ 33187 h 2664445"/>
              <a:gd name="connsiteX3" fmla="*/ 5050671 w 5057071"/>
              <a:gd name="connsiteY3" fmla="*/ 0 h 2664445"/>
              <a:gd name="connsiteX4" fmla="*/ 5057071 w 5057071"/>
              <a:gd name="connsiteY4" fmla="*/ 1642669 h 2664445"/>
              <a:gd name="connsiteX0" fmla="*/ 0 w 5057071"/>
              <a:gd name="connsiteY0" fmla="*/ 2631258 h 2631258"/>
              <a:gd name="connsiteX1" fmla="*/ 1273219 w 5057071"/>
              <a:gd name="connsiteY1" fmla="*/ 2631258 h 2631258"/>
              <a:gd name="connsiteX2" fmla="*/ 1283255 w 5057071"/>
              <a:gd name="connsiteY2" fmla="*/ 0 h 2631258"/>
              <a:gd name="connsiteX3" fmla="*/ 5040152 w 5057071"/>
              <a:gd name="connsiteY3" fmla="*/ 456 h 2631258"/>
              <a:gd name="connsiteX4" fmla="*/ 5057071 w 5057071"/>
              <a:gd name="connsiteY4" fmla="*/ 1609482 h 2631258"/>
              <a:gd name="connsiteX0" fmla="*/ 0 w 5057071"/>
              <a:gd name="connsiteY0" fmla="*/ 2631258 h 2631258"/>
              <a:gd name="connsiteX1" fmla="*/ 1273219 w 5057071"/>
              <a:gd name="connsiteY1" fmla="*/ 2631258 h 2631258"/>
              <a:gd name="connsiteX2" fmla="*/ 1283255 w 5057071"/>
              <a:gd name="connsiteY2" fmla="*/ 0 h 2631258"/>
              <a:gd name="connsiteX3" fmla="*/ 5040153 w 5057071"/>
              <a:gd name="connsiteY3" fmla="*/ 456 h 2631258"/>
              <a:gd name="connsiteX4" fmla="*/ 5057071 w 5057071"/>
              <a:gd name="connsiteY4" fmla="*/ 1609482 h 2631258"/>
              <a:gd name="connsiteX0" fmla="*/ 0 w 5057071"/>
              <a:gd name="connsiteY0" fmla="*/ 2631258 h 2631258"/>
              <a:gd name="connsiteX1" fmla="*/ 1273219 w 5057071"/>
              <a:gd name="connsiteY1" fmla="*/ 2631258 h 2631258"/>
              <a:gd name="connsiteX2" fmla="*/ 1283255 w 5057071"/>
              <a:gd name="connsiteY2" fmla="*/ 0 h 2631258"/>
              <a:gd name="connsiteX3" fmla="*/ 5040153 w 5057071"/>
              <a:gd name="connsiteY3" fmla="*/ 456 h 2631258"/>
              <a:gd name="connsiteX4" fmla="*/ 5057071 w 5057071"/>
              <a:gd name="connsiteY4" fmla="*/ 1781906 h 2631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7071" h="2631258">
                <a:moveTo>
                  <a:pt x="0" y="2631258"/>
                </a:moveTo>
                <a:lnTo>
                  <a:pt x="1273219" y="2631258"/>
                </a:lnTo>
                <a:cubicBezTo>
                  <a:pt x="1273058" y="1806505"/>
                  <a:pt x="1283416" y="824753"/>
                  <a:pt x="1283255" y="0"/>
                </a:cubicBezTo>
                <a:lnTo>
                  <a:pt x="5040153" y="456"/>
                </a:lnTo>
                <a:cubicBezTo>
                  <a:pt x="5042286" y="454560"/>
                  <a:pt x="5054938" y="1327802"/>
                  <a:pt x="5057071" y="1781906"/>
                </a:cubicBez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6" name="Freeform 5"/>
          <p:cNvSpPr/>
          <p:nvPr/>
        </p:nvSpPr>
        <p:spPr bwMode="auto">
          <a:xfrm>
            <a:off x="4222918" y="2678961"/>
            <a:ext cx="2581271" cy="1926492"/>
          </a:xfrm>
          <a:custGeom>
            <a:avLst/>
            <a:gdLst>
              <a:gd name="connsiteX0" fmla="*/ 0 w 2633031"/>
              <a:gd name="connsiteY0" fmla="*/ 1905918 h 1905918"/>
              <a:gd name="connsiteX1" fmla="*/ 2291508 w 2633031"/>
              <a:gd name="connsiteY1" fmla="*/ 1894901 h 1905918"/>
              <a:gd name="connsiteX2" fmla="*/ 2313542 w 2633031"/>
              <a:gd name="connsiteY2" fmla="*/ 11017 h 1905918"/>
              <a:gd name="connsiteX3" fmla="*/ 2633031 w 2633031"/>
              <a:gd name="connsiteY3" fmla="*/ 0 h 1905918"/>
              <a:gd name="connsiteX0" fmla="*/ 0 w 2633031"/>
              <a:gd name="connsiteY0" fmla="*/ 1949986 h 1949986"/>
              <a:gd name="connsiteX1" fmla="*/ 2291508 w 2633031"/>
              <a:gd name="connsiteY1" fmla="*/ 1938969 h 1949986"/>
              <a:gd name="connsiteX2" fmla="*/ 2313542 w 2633031"/>
              <a:gd name="connsiteY2" fmla="*/ 0 h 1949986"/>
              <a:gd name="connsiteX3" fmla="*/ 2633031 w 2633031"/>
              <a:gd name="connsiteY3" fmla="*/ 44068 h 1949986"/>
              <a:gd name="connsiteX0" fmla="*/ 0 w 2633031"/>
              <a:gd name="connsiteY0" fmla="*/ 1927952 h 1927952"/>
              <a:gd name="connsiteX1" fmla="*/ 2291508 w 2633031"/>
              <a:gd name="connsiteY1" fmla="*/ 1916935 h 1927952"/>
              <a:gd name="connsiteX2" fmla="*/ 2313542 w 2633031"/>
              <a:gd name="connsiteY2" fmla="*/ 0 h 1927952"/>
              <a:gd name="connsiteX3" fmla="*/ 2633031 w 2633031"/>
              <a:gd name="connsiteY3" fmla="*/ 22034 h 1927952"/>
              <a:gd name="connsiteX0" fmla="*/ 0 w 2633031"/>
              <a:gd name="connsiteY0" fmla="*/ 1927952 h 1927952"/>
              <a:gd name="connsiteX1" fmla="*/ 2291508 w 2633031"/>
              <a:gd name="connsiteY1" fmla="*/ 1916935 h 1927952"/>
              <a:gd name="connsiteX2" fmla="*/ 2313542 w 2633031"/>
              <a:gd name="connsiteY2" fmla="*/ 0 h 1927952"/>
              <a:gd name="connsiteX3" fmla="*/ 2633031 w 2633031"/>
              <a:gd name="connsiteY3" fmla="*/ 11017 h 1927952"/>
            </a:gdLst>
            <a:ahLst/>
            <a:cxnLst>
              <a:cxn ang="0">
                <a:pos x="connsiteX0" y="connsiteY0"/>
              </a:cxn>
              <a:cxn ang="0">
                <a:pos x="connsiteX1" y="connsiteY1"/>
              </a:cxn>
              <a:cxn ang="0">
                <a:pos x="connsiteX2" y="connsiteY2"/>
              </a:cxn>
              <a:cxn ang="0">
                <a:pos x="connsiteX3" y="connsiteY3"/>
              </a:cxn>
            </a:cxnLst>
            <a:rect l="l" t="t" r="r" b="b"/>
            <a:pathLst>
              <a:path w="2633031" h="1927952">
                <a:moveTo>
                  <a:pt x="0" y="1927952"/>
                </a:moveTo>
                <a:lnTo>
                  <a:pt x="2291508" y="1916935"/>
                </a:lnTo>
                <a:lnTo>
                  <a:pt x="2313542" y="0"/>
                </a:lnTo>
                <a:lnTo>
                  <a:pt x="2633031" y="11017"/>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11" name="Freeform 10"/>
          <p:cNvSpPr/>
          <p:nvPr/>
        </p:nvSpPr>
        <p:spPr bwMode="auto">
          <a:xfrm>
            <a:off x="3834106" y="4903823"/>
            <a:ext cx="3553299" cy="280807"/>
          </a:xfrm>
          <a:custGeom>
            <a:avLst/>
            <a:gdLst>
              <a:gd name="connsiteX0" fmla="*/ 0 w 3635566"/>
              <a:gd name="connsiteY0" fmla="*/ 286438 h 286438"/>
              <a:gd name="connsiteX1" fmla="*/ 3635566 w 3635566"/>
              <a:gd name="connsiteY1" fmla="*/ 275422 h 286438"/>
              <a:gd name="connsiteX2" fmla="*/ 3624549 w 3635566"/>
              <a:gd name="connsiteY2" fmla="*/ 0 h 286438"/>
              <a:gd name="connsiteX0" fmla="*/ 0 w 3624549"/>
              <a:gd name="connsiteY0" fmla="*/ 286438 h 286438"/>
              <a:gd name="connsiteX1" fmla="*/ 3613533 w 3624549"/>
              <a:gd name="connsiteY1" fmla="*/ 275422 h 286438"/>
              <a:gd name="connsiteX2" fmla="*/ 3624549 w 3624549"/>
              <a:gd name="connsiteY2" fmla="*/ 0 h 286438"/>
              <a:gd name="connsiteX0" fmla="*/ 0 w 3635567"/>
              <a:gd name="connsiteY0" fmla="*/ 286438 h 286438"/>
              <a:gd name="connsiteX1" fmla="*/ 3635567 w 3635567"/>
              <a:gd name="connsiteY1" fmla="*/ 275422 h 286438"/>
              <a:gd name="connsiteX2" fmla="*/ 3624549 w 3635567"/>
              <a:gd name="connsiteY2" fmla="*/ 0 h 286438"/>
              <a:gd name="connsiteX0" fmla="*/ 0 w 3635567"/>
              <a:gd name="connsiteY0" fmla="*/ 286438 h 286438"/>
              <a:gd name="connsiteX1" fmla="*/ 3635567 w 3635567"/>
              <a:gd name="connsiteY1" fmla="*/ 275422 h 286438"/>
              <a:gd name="connsiteX2" fmla="*/ 3624549 w 3635567"/>
              <a:gd name="connsiteY2" fmla="*/ 0 h 286438"/>
              <a:gd name="connsiteX0" fmla="*/ 0 w 3624550"/>
              <a:gd name="connsiteY0" fmla="*/ 286438 h 286438"/>
              <a:gd name="connsiteX1" fmla="*/ 3624550 w 3624550"/>
              <a:gd name="connsiteY1" fmla="*/ 275422 h 286438"/>
              <a:gd name="connsiteX2" fmla="*/ 3624549 w 3624550"/>
              <a:gd name="connsiteY2" fmla="*/ 0 h 286438"/>
            </a:gdLst>
            <a:ahLst/>
            <a:cxnLst>
              <a:cxn ang="0">
                <a:pos x="connsiteX0" y="connsiteY0"/>
              </a:cxn>
              <a:cxn ang="0">
                <a:pos x="connsiteX1" y="connsiteY1"/>
              </a:cxn>
              <a:cxn ang="0">
                <a:pos x="connsiteX2" y="connsiteY2"/>
              </a:cxn>
            </a:cxnLst>
            <a:rect l="l" t="t" r="r" b="b"/>
            <a:pathLst>
              <a:path w="3624550" h="286438">
                <a:moveTo>
                  <a:pt x="0" y="286438"/>
                </a:moveTo>
                <a:lnTo>
                  <a:pt x="3624550" y="275422"/>
                </a:lnTo>
                <a:cubicBezTo>
                  <a:pt x="3624550" y="183615"/>
                  <a:pt x="3624549" y="91807"/>
                  <a:pt x="3624549" y="0"/>
                </a:cubicBez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cxnSp>
        <p:nvCxnSpPr>
          <p:cNvPr id="4" name="Straight Connector 3"/>
          <p:cNvCxnSpPr/>
          <p:nvPr/>
        </p:nvCxnSpPr>
        <p:spPr>
          <a:xfrm flipV="1">
            <a:off x="7993513" y="3097328"/>
            <a:ext cx="0" cy="172121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7947679" y="3054331"/>
            <a:ext cx="3227129" cy="455030"/>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9676944"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p:cNvSpPr/>
          <p:nvPr/>
        </p:nvSpPr>
        <p:spPr bwMode="auto">
          <a:xfrm>
            <a:off x="10810140" y="-1570"/>
            <a:ext cx="506944" cy="5069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4" name="Group 25"/>
          <p:cNvGrpSpPr>
            <a:grpSpLocks noChangeAspect="1"/>
          </p:cNvGrpSpPr>
          <p:nvPr/>
        </p:nvGrpSpPr>
        <p:grpSpPr bwMode="auto">
          <a:xfrm>
            <a:off x="10323249" y="73584"/>
            <a:ext cx="325315" cy="335040"/>
            <a:chOff x="2629" y="875"/>
            <a:chExt cx="2576" cy="2653"/>
          </a:xfrm>
          <a:solidFill>
            <a:schemeClr val="bg1"/>
          </a:solidFill>
        </p:grpSpPr>
        <p:sp>
          <p:nvSpPr>
            <p:cNvPr id="135"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47"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49" name="Group 4"/>
          <p:cNvGrpSpPr>
            <a:grpSpLocks noChangeAspect="1"/>
          </p:cNvGrpSpPr>
          <p:nvPr/>
        </p:nvGrpSpPr>
        <p:grpSpPr bwMode="auto">
          <a:xfrm>
            <a:off x="11512772" y="95924"/>
            <a:ext cx="250373" cy="304452"/>
            <a:chOff x="3093" y="826"/>
            <a:chExt cx="2463" cy="2995"/>
          </a:xfrm>
          <a:solidFill>
            <a:schemeClr val="bg1"/>
          </a:solidFill>
        </p:grpSpPr>
        <p:sp>
          <p:nvSpPr>
            <p:cNvPr id="150"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3" name="Group 2"/>
          <p:cNvGrpSpPr/>
          <p:nvPr/>
        </p:nvGrpSpPr>
        <p:grpSpPr>
          <a:xfrm>
            <a:off x="9772329" y="115199"/>
            <a:ext cx="316172" cy="286117"/>
            <a:chOff x="9968284" y="117013"/>
            <a:chExt cx="322512" cy="291854"/>
          </a:xfrm>
        </p:grpSpPr>
        <p:grpSp>
          <p:nvGrpSpPr>
            <p:cNvPr id="155" name="Group 12"/>
            <p:cNvGrpSpPr>
              <a:grpSpLocks noChangeAspect="1"/>
            </p:cNvGrpSpPr>
            <p:nvPr/>
          </p:nvGrpSpPr>
          <p:grpSpPr bwMode="auto">
            <a:xfrm>
              <a:off x="9968284" y="139826"/>
              <a:ext cx="322512" cy="269041"/>
              <a:chOff x="517" y="1484"/>
              <a:chExt cx="953" cy="795"/>
            </a:xfrm>
            <a:solidFill>
              <a:schemeClr val="bg1"/>
            </a:solidFill>
          </p:grpSpPr>
          <p:sp>
            <p:nvSpPr>
              <p:cNvPr id="157"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124" name="Picture 123"/>
            <p:cNvPicPr>
              <a:picLocks noChangeAspect="1"/>
            </p:cNvPicPr>
            <p:nvPr/>
          </p:nvPicPr>
          <p:blipFill>
            <a:blip r:embed="rId4"/>
            <a:stretch>
              <a:fillRect/>
            </a:stretch>
          </p:blipFill>
          <p:spPr>
            <a:xfrm rot="5400000">
              <a:off x="10054068" y="50255"/>
              <a:ext cx="143193" cy="276710"/>
            </a:xfrm>
            <a:prstGeom prst="rect">
              <a:avLst/>
            </a:prstGeom>
          </p:spPr>
        </p:pic>
      </p:grpSp>
      <p:pic>
        <p:nvPicPr>
          <p:cNvPr id="125" name="Picture 124"/>
          <p:cNvPicPr>
            <a:picLocks noChangeAspect="1"/>
          </p:cNvPicPr>
          <p:nvPr/>
        </p:nvPicPr>
        <p:blipFill>
          <a:blip r:embed="rId4"/>
          <a:stretch>
            <a:fillRect/>
          </a:stretch>
        </p:blipFill>
        <p:spPr>
          <a:xfrm>
            <a:off x="10987019" y="97719"/>
            <a:ext cx="157083" cy="303551"/>
          </a:xfrm>
          <a:prstGeom prst="rect">
            <a:avLst/>
          </a:prstGeom>
        </p:spPr>
      </p:pic>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l="1" r="17345" b="80803"/>
          <a:stretch/>
        </p:blipFill>
        <p:spPr>
          <a:xfrm>
            <a:off x="3975422" y="6113955"/>
            <a:ext cx="8218116" cy="744722"/>
          </a:xfrm>
          <a:prstGeom prst="rect">
            <a:avLst/>
          </a:prstGeom>
        </p:spPr>
      </p:pic>
      <p:sp>
        <p:nvSpPr>
          <p:cNvPr id="116" name="Freeform 9"/>
          <p:cNvSpPr>
            <a:spLocks noEditPoints="1"/>
          </p:cNvSpPr>
          <p:nvPr/>
        </p:nvSpPr>
        <p:spPr bwMode="black">
          <a:xfrm>
            <a:off x="506911" y="151752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17" name="Freeform 9"/>
          <p:cNvSpPr>
            <a:spLocks noEditPoints="1"/>
          </p:cNvSpPr>
          <p:nvPr/>
        </p:nvSpPr>
        <p:spPr bwMode="black">
          <a:xfrm>
            <a:off x="528920" y="278805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18" name="Freeform 9"/>
          <p:cNvSpPr>
            <a:spLocks noEditPoints="1"/>
          </p:cNvSpPr>
          <p:nvPr/>
        </p:nvSpPr>
        <p:spPr bwMode="black">
          <a:xfrm>
            <a:off x="507987" y="218429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Tree>
    <p:extLst>
      <p:ext uri="{BB962C8B-B14F-4D97-AF65-F5344CB8AC3E}">
        <p14:creationId xmlns:p14="http://schemas.microsoft.com/office/powerpoint/2010/main" val="226144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heel(1)">
                                      <p:cBhvr>
                                        <p:cTn id="7" dur="1000"/>
                                        <p:tgtEl>
                                          <p:spTgt spid="113"/>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wipe(right)">
                                      <p:cBhvr>
                                        <p:cTn id="11" dur="1000"/>
                                        <p:tgtEl>
                                          <p:spTgt spid="114"/>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11"/>
                                        </p:tgtEl>
                                        <p:attrNameLst>
                                          <p:attrName>style.visibility</p:attrName>
                                        </p:attrNameLst>
                                      </p:cBhvr>
                                      <p:to>
                                        <p:strVal val="visible"/>
                                      </p:to>
                                    </p:set>
                                    <p:animEffect transition="in" filter="wheel(1)">
                                      <p:cBhvr>
                                        <p:cTn id="20" dur="1000"/>
                                        <p:tgtEl>
                                          <p:spTgt spid="111"/>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right)">
                                      <p:cBhvr>
                                        <p:cTn id="24" dur="1000"/>
                                        <p:tgtEl>
                                          <p:spTgt spid="6"/>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wheel(1)">
                                      <p:cBhvr>
                                        <p:cTn id="33" dur="1000"/>
                                        <p:tgtEl>
                                          <p:spTgt spid="112"/>
                                        </p:tgtEl>
                                      </p:cBhvr>
                                    </p:animEffect>
                                  </p:childTnLst>
                                </p:cTn>
                              </p:par>
                            </p:childTnLst>
                          </p:cTn>
                        </p:par>
                        <p:par>
                          <p:cTn id="34" fill="hold">
                            <p:stCondLst>
                              <p:cond delay="1000"/>
                            </p:stCondLst>
                            <p:childTnLst>
                              <p:par>
                                <p:cTn id="35" presetID="22" presetClass="entr" presetSubtype="2"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right)">
                                      <p:cBhvr>
                                        <p:cTn id="37" dur="1000"/>
                                        <p:tgtEl>
                                          <p:spTgt spid="11"/>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P spid="111" grpId="0" animBg="1"/>
      <p:bldP spid="112" grpId="0" animBg="1"/>
      <p:bldP spid="114" grpId="0" animBg="1"/>
      <p:bldP spid="6" grpId="0" animBg="1"/>
      <p:bldP spid="11" grpId="0" animBg="1"/>
      <p:bldP spid="1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8127999" y="2319363"/>
            <a:ext cx="4064001" cy="2252637"/>
          </a:xfrm>
          <a:prstGeom prst="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128000" y="0"/>
            <a:ext cx="4064000" cy="2286000"/>
          </a:xfrm>
          <a:prstGeom prst="rect">
            <a:avLst/>
          </a:prstGeom>
          <a:solidFill>
            <a:srgbClr val="FFFF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9" b="19"/>
          <a:stretch>
            <a:fillRect/>
          </a:stretch>
        </p:blipFill>
        <p:spPr/>
      </p:pic>
      <p:pic>
        <p:nvPicPr>
          <p:cNvPr id="3" name="Picture Placeholder 2"/>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9" b="19"/>
          <a:stretch>
            <a:fillRect/>
          </a:stretch>
        </p:blipFill>
        <p:spPr/>
      </p:pic>
      <p:pic>
        <p:nvPicPr>
          <p:cNvPr id="5" name="Picture Placeholder 4"/>
          <p:cNvPicPr>
            <a:picLocks noGrp="1" noChangeAspect="1"/>
          </p:cNvPicPr>
          <p:nvPr>
            <p:ph type="pic" sz="quarter" idx="12"/>
          </p:nvPr>
        </p:nvPicPr>
        <p:blipFill>
          <a:blip r:embed="rId5">
            <a:extLst>
              <a:ext uri="{28A0092B-C50C-407E-A947-70E740481C1C}">
                <a14:useLocalDpi xmlns:a14="http://schemas.microsoft.com/office/drawing/2010/main" val="0"/>
              </a:ext>
            </a:extLst>
          </a:blip>
          <a:stretch>
            <a:fillRect/>
          </a:stretch>
        </p:blipFill>
        <p:spPr>
          <a:xfrm>
            <a:off x="9213260" y="25163"/>
            <a:ext cx="1893479" cy="2235674"/>
          </a:xfrm>
        </p:spPr>
      </p:pic>
      <p:pic>
        <p:nvPicPr>
          <p:cNvPr id="8" name="Picture Placeholder 7"/>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t="3893" b="3893"/>
          <a:stretch>
            <a:fillRect/>
          </a:stretch>
        </p:blipFill>
        <p:spPr/>
      </p:pic>
      <p:pic>
        <p:nvPicPr>
          <p:cNvPr id="21" name="Picture Placeholder 20"/>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t="7969" b="7969"/>
          <a:stretch>
            <a:fillRect/>
          </a:stretch>
        </p:blipFill>
        <p:spPr/>
      </p:pic>
      <p:sp>
        <p:nvSpPr>
          <p:cNvPr id="10" name="Rectangle 9"/>
          <p:cNvSpPr/>
          <p:nvPr/>
        </p:nvSpPr>
        <p:spPr>
          <a:xfrm>
            <a:off x="-1" y="4572000"/>
            <a:ext cx="4064000" cy="2286000"/>
          </a:xfrm>
          <a:prstGeom prst="rect">
            <a:avLst/>
          </a:prstGeom>
          <a:solidFill>
            <a:srgbClr val="FFFF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p:cNvPicPr>
            <a:picLocks noGrp="1" noChangeAspect="1"/>
          </p:cNvPicPr>
          <p:nvPr>
            <p:ph type="pic" sz="quarter" idx="17"/>
          </p:nvPr>
        </p:nvPicPr>
        <p:blipFill>
          <a:blip r:embed="rId8">
            <a:extLst>
              <a:ext uri="{28A0092B-C50C-407E-A947-70E740481C1C}">
                <a14:useLocalDpi xmlns:a14="http://schemas.microsoft.com/office/drawing/2010/main" val="0"/>
              </a:ext>
            </a:extLst>
          </a:blip>
          <a:stretch>
            <a:fillRect/>
          </a:stretch>
        </p:blipFill>
        <p:spPr>
          <a:xfrm>
            <a:off x="776941" y="4773706"/>
            <a:ext cx="2510117" cy="1882588"/>
          </a:xfrm>
        </p:spPr>
      </p:pic>
      <p:pic>
        <p:nvPicPr>
          <p:cNvPr id="19" name="Picture Placeholder 18"/>
          <p:cNvPicPr>
            <a:picLocks noGrp="1" noChangeAspect="1"/>
          </p:cNvPicPr>
          <p:nvPr>
            <p:ph type="pic" sz="quarter" idx="15"/>
          </p:nvPr>
        </p:nvPicPr>
        <p:blipFill>
          <a:blip r:embed="rId9" cstate="print">
            <a:extLst>
              <a:ext uri="{28A0092B-C50C-407E-A947-70E740481C1C}">
                <a14:useLocalDpi xmlns:a14="http://schemas.microsoft.com/office/drawing/2010/main" val="0"/>
              </a:ext>
            </a:extLst>
          </a:blip>
          <a:stretch>
            <a:fillRect/>
          </a:stretch>
        </p:blipFill>
        <p:spPr>
          <a:xfrm>
            <a:off x="9050363" y="2352726"/>
            <a:ext cx="2219274" cy="2219274"/>
          </a:xfrm>
        </p:spPr>
      </p:pic>
      <p:pic>
        <p:nvPicPr>
          <p:cNvPr id="23" name="Picture Placeholder 22"/>
          <p:cNvPicPr>
            <a:picLocks noGrp="1" noChangeAspect="1"/>
          </p:cNvPicPr>
          <p:nvPr>
            <p:ph type="pic" sz="quarter" idx="11"/>
          </p:nvPr>
        </p:nvPicPr>
        <p:blipFill>
          <a:blip r:embed="rId10">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137898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036" y="365208"/>
            <a:ext cx="10515600" cy="1325563"/>
          </a:xfrm>
        </p:spPr>
        <p:txBody>
          <a:bodyPr>
            <a:normAutofit/>
          </a:bodyPr>
          <a:lstStyle/>
          <a:p>
            <a:r>
              <a:rPr lang="en-US" spc="-100" dirty="0">
                <a:solidFill>
                  <a:srgbClr val="00B0F0"/>
                </a:solidFill>
                <a:latin typeface="Segoe UI Light" panose="020B0502040204020203" pitchFamily="34" charset="0"/>
              </a:rPr>
              <a:t>Increase ROI</a:t>
            </a:r>
          </a:p>
        </p:txBody>
      </p:sp>
      <p:sp>
        <p:nvSpPr>
          <p:cNvPr id="8" name="Freeform 7"/>
          <p:cNvSpPr>
            <a:spLocks/>
          </p:cNvSpPr>
          <p:nvPr/>
        </p:nvSpPr>
        <p:spPr bwMode="auto">
          <a:xfrm>
            <a:off x="4171561" y="4162021"/>
            <a:ext cx="2471392" cy="3277556"/>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 name="Freeform 8"/>
          <p:cNvSpPr>
            <a:spLocks/>
          </p:cNvSpPr>
          <p:nvPr/>
        </p:nvSpPr>
        <p:spPr bwMode="auto">
          <a:xfrm>
            <a:off x="5095998" y="1454070"/>
            <a:ext cx="7305237" cy="4561499"/>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Freeform 9"/>
          <p:cNvSpPr>
            <a:spLocks/>
          </p:cNvSpPr>
          <p:nvPr/>
        </p:nvSpPr>
        <p:spPr bwMode="auto">
          <a:xfrm>
            <a:off x="5432017" y="1825719"/>
            <a:ext cx="6633200" cy="3668795"/>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165"/>
          <p:cNvSpPr>
            <a:spLocks/>
          </p:cNvSpPr>
          <p:nvPr/>
        </p:nvSpPr>
        <p:spPr bwMode="auto">
          <a:xfrm>
            <a:off x="5895932" y="6015568"/>
            <a:ext cx="711225" cy="462220"/>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193"/>
          <p:cNvSpPr/>
          <p:nvPr/>
        </p:nvSpPr>
        <p:spPr>
          <a:xfrm>
            <a:off x="5525323" y="4214937"/>
            <a:ext cx="6447935" cy="1162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03" name="Rectangle 202"/>
          <p:cNvSpPr/>
          <p:nvPr/>
        </p:nvSpPr>
        <p:spPr>
          <a:xfrm>
            <a:off x="6603474" y="4999308"/>
            <a:ext cx="2207398" cy="2304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80" b="1" dirty="0"/>
              <a:t>CTA</a:t>
            </a:r>
          </a:p>
        </p:txBody>
      </p:sp>
      <p:sp>
        <p:nvSpPr>
          <p:cNvPr id="204" name="Rectangle 203"/>
          <p:cNvSpPr/>
          <p:nvPr/>
        </p:nvSpPr>
        <p:spPr>
          <a:xfrm>
            <a:off x="5662223" y="4365790"/>
            <a:ext cx="820167" cy="860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80" b="1" dirty="0"/>
              <a:t>LOGO</a:t>
            </a:r>
          </a:p>
        </p:txBody>
      </p:sp>
      <p:sp>
        <p:nvSpPr>
          <p:cNvPr id="205" name="Rectangle 204"/>
          <p:cNvSpPr/>
          <p:nvPr/>
        </p:nvSpPr>
        <p:spPr>
          <a:xfrm>
            <a:off x="6557222" y="4370487"/>
            <a:ext cx="2405389" cy="358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80" b="1" dirty="0">
                <a:solidFill>
                  <a:schemeClr val="tx1"/>
                </a:solidFill>
              </a:rPr>
              <a:t>Offer text here. </a:t>
            </a:r>
            <a:br>
              <a:rPr lang="en-US" sz="980" b="1" dirty="0">
                <a:solidFill>
                  <a:schemeClr val="tx1"/>
                </a:solidFill>
              </a:rPr>
            </a:br>
            <a:r>
              <a:rPr lang="en-US" sz="980" dirty="0">
                <a:solidFill>
                  <a:schemeClr val="tx1"/>
                </a:solidFill>
              </a:rPr>
              <a:t>Lorem ipsum dolor sit </a:t>
            </a:r>
            <a:r>
              <a:rPr lang="en-US" sz="980" dirty="0" err="1">
                <a:solidFill>
                  <a:schemeClr val="tx1"/>
                </a:solidFill>
              </a:rPr>
              <a:t>amet</a:t>
            </a:r>
            <a:r>
              <a:rPr lang="en-US" sz="980" dirty="0">
                <a:solidFill>
                  <a:schemeClr val="tx1"/>
                </a:solidFill>
              </a:rPr>
              <a:t>, </a:t>
            </a:r>
            <a:r>
              <a:rPr lang="en-US" sz="980" dirty="0" err="1">
                <a:solidFill>
                  <a:schemeClr val="tx1"/>
                </a:solidFill>
              </a:rPr>
              <a:t>consectetur</a:t>
            </a:r>
            <a:r>
              <a:rPr lang="en-US" sz="980" dirty="0">
                <a:solidFill>
                  <a:schemeClr val="tx1"/>
                </a:solidFill>
              </a:rPr>
              <a:t> </a:t>
            </a:r>
            <a:r>
              <a:rPr lang="en-US" sz="980" dirty="0" err="1">
                <a:solidFill>
                  <a:schemeClr val="tx1"/>
                </a:solidFill>
              </a:rPr>
              <a:t>adipiscing</a:t>
            </a:r>
            <a:r>
              <a:rPr lang="en-US" sz="980" dirty="0">
                <a:solidFill>
                  <a:schemeClr val="tx1"/>
                </a:solidFill>
              </a:rPr>
              <a:t> </a:t>
            </a:r>
            <a:r>
              <a:rPr lang="en-US" sz="980" dirty="0" err="1">
                <a:solidFill>
                  <a:schemeClr val="tx1"/>
                </a:solidFill>
              </a:rPr>
              <a:t>elit</a:t>
            </a:r>
            <a:r>
              <a:rPr lang="en-US" sz="980" dirty="0">
                <a:solidFill>
                  <a:schemeClr val="tx1"/>
                </a:solidFill>
              </a:rPr>
              <a:t>. </a:t>
            </a:r>
            <a:r>
              <a:rPr lang="en-US" sz="980" dirty="0" err="1">
                <a:solidFill>
                  <a:schemeClr val="tx1"/>
                </a:solidFill>
              </a:rPr>
              <a:t>Mauris</a:t>
            </a:r>
            <a:r>
              <a:rPr lang="en-US" sz="980" dirty="0">
                <a:solidFill>
                  <a:schemeClr val="tx1"/>
                </a:solidFill>
              </a:rPr>
              <a:t> </a:t>
            </a:r>
            <a:r>
              <a:rPr lang="en-US" sz="980" dirty="0" err="1">
                <a:solidFill>
                  <a:schemeClr val="tx1"/>
                </a:solidFill>
              </a:rPr>
              <a:t>tincidunt</a:t>
            </a:r>
            <a:r>
              <a:rPr lang="en-US" sz="980" dirty="0">
                <a:solidFill>
                  <a:schemeClr val="tx1"/>
                </a:solidFill>
              </a:rPr>
              <a:t> magna,</a:t>
            </a:r>
          </a:p>
        </p:txBody>
      </p:sp>
      <p:sp>
        <p:nvSpPr>
          <p:cNvPr id="202" name="Rectangle 201"/>
          <p:cNvSpPr/>
          <p:nvPr/>
        </p:nvSpPr>
        <p:spPr>
          <a:xfrm>
            <a:off x="5525323" y="1906997"/>
            <a:ext cx="6447935" cy="458517"/>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218" name="Group 217"/>
          <p:cNvGrpSpPr/>
          <p:nvPr/>
        </p:nvGrpSpPr>
        <p:grpSpPr>
          <a:xfrm>
            <a:off x="10614518" y="1992474"/>
            <a:ext cx="1189110" cy="287054"/>
            <a:chOff x="10576843" y="2031931"/>
            <a:chExt cx="813476" cy="196375"/>
          </a:xfrm>
        </p:grpSpPr>
        <p:sp>
          <p:nvSpPr>
            <p:cNvPr id="206" name="Freeform 86"/>
            <p:cNvSpPr>
              <a:spLocks/>
            </p:cNvSpPr>
            <p:nvPr/>
          </p:nvSpPr>
          <p:spPr bwMode="black">
            <a:xfrm>
              <a:off x="10576843" y="2031931"/>
              <a:ext cx="207642" cy="196375"/>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p>
          </p:txBody>
        </p:sp>
        <p:pic>
          <p:nvPicPr>
            <p:cNvPr id="207" name="Picture 2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8533" y="2035301"/>
              <a:ext cx="189634" cy="189634"/>
            </a:xfrm>
            <a:prstGeom prst="rect">
              <a:avLst/>
            </a:prstGeom>
          </p:spPr>
        </p:pic>
        <p:pic>
          <p:nvPicPr>
            <p:cNvPr id="208" name="Picture 20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216" y="2036067"/>
              <a:ext cx="188103" cy="188103"/>
            </a:xfrm>
            <a:prstGeom prst="rect">
              <a:avLst/>
            </a:prstGeom>
          </p:spPr>
        </p:pic>
      </p:grpSp>
      <p:sp>
        <p:nvSpPr>
          <p:cNvPr id="209" name="Rectangle 208"/>
          <p:cNvSpPr/>
          <p:nvPr/>
        </p:nvSpPr>
        <p:spPr>
          <a:xfrm>
            <a:off x="5525322" y="1956643"/>
            <a:ext cx="2199327" cy="358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68" b="1" dirty="0">
                <a:solidFill>
                  <a:schemeClr val="bg1"/>
                </a:solidFill>
              </a:rPr>
              <a:t>Company Name</a:t>
            </a:r>
            <a:endParaRPr lang="en-US" sz="1568" dirty="0">
              <a:solidFill>
                <a:schemeClr val="bg1"/>
              </a:solidFill>
            </a:endParaRPr>
          </a:p>
        </p:txBody>
      </p:sp>
      <p:sp>
        <p:nvSpPr>
          <p:cNvPr id="162" name="Freeform 161"/>
          <p:cNvSpPr>
            <a:spLocks/>
          </p:cNvSpPr>
          <p:nvPr/>
        </p:nvSpPr>
        <p:spPr bwMode="auto">
          <a:xfrm>
            <a:off x="4705368" y="3681127"/>
            <a:ext cx="852849" cy="925995"/>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163"/>
          <p:cNvSpPr>
            <a:spLocks/>
          </p:cNvSpPr>
          <p:nvPr/>
        </p:nvSpPr>
        <p:spPr bwMode="auto">
          <a:xfrm>
            <a:off x="5131792" y="3681126"/>
            <a:ext cx="249007" cy="2132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217" name="Group 216"/>
          <p:cNvGrpSpPr/>
          <p:nvPr/>
        </p:nvGrpSpPr>
        <p:grpSpPr>
          <a:xfrm>
            <a:off x="5525323" y="2475622"/>
            <a:ext cx="6447935" cy="1647797"/>
            <a:chOff x="4986120" y="2396178"/>
            <a:chExt cx="6577230" cy="1809427"/>
          </a:xfrm>
        </p:grpSpPr>
        <p:sp>
          <p:nvSpPr>
            <p:cNvPr id="191" name="Rectangle 190"/>
            <p:cNvSpPr/>
            <p:nvPr/>
          </p:nvSpPr>
          <p:spPr>
            <a:xfrm>
              <a:off x="4986120" y="2396178"/>
              <a:ext cx="6577230" cy="1809427"/>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12" name="Rectangle 211"/>
            <p:cNvSpPr/>
            <p:nvPr/>
          </p:nvSpPr>
          <p:spPr bwMode="auto">
            <a:xfrm>
              <a:off x="5109564" y="2536832"/>
              <a:ext cx="1583336" cy="663466"/>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p:cNvSpPr/>
            <p:nvPr/>
          </p:nvSpPr>
          <p:spPr bwMode="auto">
            <a:xfrm>
              <a:off x="6788076" y="2536832"/>
              <a:ext cx="860168" cy="663466"/>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p:cNvSpPr/>
            <p:nvPr/>
          </p:nvSpPr>
          <p:spPr bwMode="auto">
            <a:xfrm>
              <a:off x="5109564" y="3300890"/>
              <a:ext cx="2538680" cy="758665"/>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p:cNvSpPr/>
            <p:nvPr/>
          </p:nvSpPr>
          <p:spPr bwMode="auto">
            <a:xfrm>
              <a:off x="7754003" y="2532986"/>
              <a:ext cx="1625741" cy="1526570"/>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p:cNvSpPr/>
            <p:nvPr/>
          </p:nvSpPr>
          <p:spPr bwMode="auto">
            <a:xfrm>
              <a:off x="9470232" y="2532986"/>
              <a:ext cx="1985168" cy="1526570"/>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2" name="Rectangle 191"/>
          <p:cNvSpPr/>
          <p:nvPr/>
        </p:nvSpPr>
        <p:spPr>
          <a:xfrm>
            <a:off x="11641895" y="3953779"/>
            <a:ext cx="331363" cy="261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95" name="TextBox 194"/>
          <p:cNvSpPr txBox="1"/>
          <p:nvPr/>
        </p:nvSpPr>
        <p:spPr>
          <a:xfrm>
            <a:off x="11480650" y="3887322"/>
            <a:ext cx="653853" cy="392245"/>
          </a:xfrm>
          <a:prstGeom prst="rect">
            <a:avLst/>
          </a:prstGeom>
          <a:noFill/>
        </p:spPr>
        <p:txBody>
          <a:bodyPr wrap="square" rtlCol="0">
            <a:spAutoFit/>
          </a:bodyPr>
          <a:lstStyle/>
          <a:p>
            <a:pPr algn="ctr"/>
            <a:r>
              <a:rPr lang="en-US" sz="1961" b="1" dirty="0"/>
              <a:t>x</a:t>
            </a:r>
          </a:p>
        </p:txBody>
      </p:sp>
      <p:sp>
        <p:nvSpPr>
          <p:cNvPr id="165" name="Freeform 164"/>
          <p:cNvSpPr>
            <a:spLocks/>
          </p:cNvSpPr>
          <p:nvPr/>
        </p:nvSpPr>
        <p:spPr bwMode="auto">
          <a:xfrm>
            <a:off x="5043084" y="4999308"/>
            <a:ext cx="852849" cy="2244177"/>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Content Placeholder 2"/>
          <p:cNvSpPr txBox="1">
            <a:spLocks/>
          </p:cNvSpPr>
          <p:nvPr/>
        </p:nvSpPr>
        <p:spPr>
          <a:xfrm>
            <a:off x="1057253" y="1454150"/>
            <a:ext cx="3869115" cy="2072145"/>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Improve organic downloads, reducing customer acquisition costs </a:t>
            </a:r>
          </a:p>
          <a:p>
            <a:pPr marL="0" indent="0">
              <a:spcBef>
                <a:spcPts val="1568"/>
              </a:spcBef>
              <a:buNone/>
            </a:pPr>
            <a:r>
              <a:rPr lang="en-US" sz="1765" dirty="0">
                <a:solidFill>
                  <a:schemeClr val="tx1"/>
                </a:solidFill>
              </a:rPr>
              <a:t>Cross/upsell services, subscriptions, content, and micropayments in the app</a:t>
            </a:r>
          </a:p>
          <a:p>
            <a:pPr marL="0" indent="0">
              <a:spcBef>
                <a:spcPts val="1568"/>
              </a:spcBef>
              <a:buNone/>
            </a:pPr>
            <a:r>
              <a:rPr lang="en-US" sz="1765" dirty="0">
                <a:solidFill>
                  <a:schemeClr val="tx1"/>
                </a:solidFill>
              </a:rPr>
              <a:t>Drive ad revenue with increased visitation, page views, and users</a:t>
            </a:r>
          </a:p>
        </p:txBody>
      </p:sp>
      <p:sp>
        <p:nvSpPr>
          <p:cNvPr id="68" name="TextBox 67"/>
          <p:cNvSpPr txBox="1"/>
          <p:nvPr/>
        </p:nvSpPr>
        <p:spPr>
          <a:xfrm>
            <a:off x="312750" y="3719182"/>
            <a:ext cx="4032944"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Push contextually aware offers to users </a:t>
            </a:r>
            <a:r>
              <a:rPr lang="en-US" sz="1372" dirty="0">
                <a:solidFill>
                  <a:schemeClr val="accent2"/>
                </a:solidFill>
              </a:rPr>
              <a:t>to prompt the use of coupons, convert freemium customers to subscribers, and more</a:t>
            </a:r>
          </a:p>
        </p:txBody>
      </p:sp>
      <p:sp>
        <p:nvSpPr>
          <p:cNvPr id="71" name="Rectangle 70"/>
          <p:cNvSpPr/>
          <p:nvPr/>
        </p:nvSpPr>
        <p:spPr bwMode="auto">
          <a:xfrm>
            <a:off x="5590269" y="4295733"/>
            <a:ext cx="3531082" cy="1005497"/>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8534630" y="4375235"/>
            <a:ext cx="4780930" cy="3367821"/>
            <a:chOff x="8705766" y="4462470"/>
            <a:chExt cx="4876798" cy="3435353"/>
          </a:xfrm>
        </p:grpSpPr>
        <p:sp>
          <p:nvSpPr>
            <p:cNvPr id="189" name="Freeform 188"/>
            <p:cNvSpPr>
              <a:spLocks/>
            </p:cNvSpPr>
            <p:nvPr/>
          </p:nvSpPr>
          <p:spPr bwMode="auto">
            <a:xfrm>
              <a:off x="10844128" y="6062671"/>
              <a:ext cx="2738436" cy="1835152"/>
            </a:xfrm>
            <a:custGeom>
              <a:avLst/>
              <a:gdLst>
                <a:gd name="T0" fmla="*/ 651 w 1725"/>
                <a:gd name="T1" fmla="*/ 0 h 1156"/>
                <a:gd name="T2" fmla="*/ 1725 w 1725"/>
                <a:gd name="T3" fmla="*/ 835 h 1156"/>
                <a:gd name="T4" fmla="*/ 572 w 1725"/>
                <a:gd name="T5" fmla="*/ 1156 h 1156"/>
                <a:gd name="T6" fmla="*/ 0 w 1725"/>
                <a:gd name="T7" fmla="*/ 538 h 1156"/>
                <a:gd name="T8" fmla="*/ 651 w 1725"/>
                <a:gd name="T9" fmla="*/ 0 h 1156"/>
              </a:gdLst>
              <a:ahLst/>
              <a:cxnLst>
                <a:cxn ang="0">
                  <a:pos x="T0" y="T1"/>
                </a:cxn>
                <a:cxn ang="0">
                  <a:pos x="T2" y="T3"/>
                </a:cxn>
                <a:cxn ang="0">
                  <a:pos x="T4" y="T5"/>
                </a:cxn>
                <a:cxn ang="0">
                  <a:pos x="T6" y="T7"/>
                </a:cxn>
                <a:cxn ang="0">
                  <a:pos x="T8" y="T9"/>
                </a:cxn>
              </a:cxnLst>
              <a:rect l="0" t="0" r="r" b="b"/>
              <a:pathLst>
                <a:path w="1725" h="1156">
                  <a:moveTo>
                    <a:pt x="651" y="0"/>
                  </a:moveTo>
                  <a:lnTo>
                    <a:pt x="1725" y="835"/>
                  </a:lnTo>
                  <a:lnTo>
                    <a:pt x="572" y="1156"/>
                  </a:lnTo>
                  <a:lnTo>
                    <a:pt x="0" y="538"/>
                  </a:lnTo>
                  <a:lnTo>
                    <a:pt x="651"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166"/>
            <p:cNvSpPr>
              <a:spLocks/>
            </p:cNvSpPr>
            <p:nvPr/>
          </p:nvSpPr>
          <p:spPr bwMode="auto">
            <a:xfrm>
              <a:off x="8705766" y="4462470"/>
              <a:ext cx="1414462" cy="1400176"/>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167"/>
            <p:cNvSpPr>
              <a:spLocks/>
            </p:cNvSpPr>
            <p:nvPr/>
          </p:nvSpPr>
          <p:spPr bwMode="auto">
            <a:xfrm>
              <a:off x="8778791" y="4518032"/>
              <a:ext cx="398462" cy="417513"/>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Freeform 168"/>
            <p:cNvSpPr>
              <a:spLocks/>
            </p:cNvSpPr>
            <p:nvPr/>
          </p:nvSpPr>
          <p:spPr bwMode="auto">
            <a:xfrm>
              <a:off x="8977228" y="4735520"/>
              <a:ext cx="200025" cy="1825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Freeform 169"/>
            <p:cNvSpPr>
              <a:spLocks/>
            </p:cNvSpPr>
            <p:nvPr/>
          </p:nvSpPr>
          <p:spPr bwMode="auto">
            <a:xfrm>
              <a:off x="9158203" y="4918083"/>
              <a:ext cx="182562" cy="180975"/>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170"/>
            <p:cNvSpPr>
              <a:spLocks/>
            </p:cNvSpPr>
            <p:nvPr/>
          </p:nvSpPr>
          <p:spPr bwMode="auto">
            <a:xfrm>
              <a:off x="9231228" y="4989520"/>
              <a:ext cx="180975" cy="1825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171"/>
            <p:cNvSpPr>
              <a:spLocks/>
            </p:cNvSpPr>
            <p:nvPr/>
          </p:nvSpPr>
          <p:spPr bwMode="auto">
            <a:xfrm>
              <a:off x="9231228" y="4972058"/>
              <a:ext cx="90487" cy="904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172"/>
            <p:cNvSpPr>
              <a:spLocks/>
            </p:cNvSpPr>
            <p:nvPr/>
          </p:nvSpPr>
          <p:spPr bwMode="auto">
            <a:xfrm>
              <a:off x="9267741" y="5008570"/>
              <a:ext cx="90487" cy="107950"/>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173"/>
            <p:cNvSpPr>
              <a:spLocks/>
            </p:cNvSpPr>
            <p:nvPr/>
          </p:nvSpPr>
          <p:spPr bwMode="auto">
            <a:xfrm>
              <a:off x="9558253" y="5299083"/>
              <a:ext cx="180975" cy="180975"/>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174"/>
            <p:cNvSpPr>
              <a:spLocks/>
            </p:cNvSpPr>
            <p:nvPr/>
          </p:nvSpPr>
          <p:spPr bwMode="auto">
            <a:xfrm>
              <a:off x="9629691" y="5389571"/>
              <a:ext cx="180975" cy="1825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175"/>
            <p:cNvSpPr>
              <a:spLocks/>
            </p:cNvSpPr>
            <p:nvPr/>
          </p:nvSpPr>
          <p:spPr bwMode="auto">
            <a:xfrm>
              <a:off x="9612228" y="5372108"/>
              <a:ext cx="107950" cy="904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176"/>
            <p:cNvSpPr>
              <a:spLocks/>
            </p:cNvSpPr>
            <p:nvPr/>
          </p:nvSpPr>
          <p:spPr bwMode="auto">
            <a:xfrm>
              <a:off x="9666203" y="5408621"/>
              <a:ext cx="90487" cy="90488"/>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8" name="Freeform 177"/>
            <p:cNvSpPr>
              <a:spLocks/>
            </p:cNvSpPr>
            <p:nvPr/>
          </p:nvSpPr>
          <p:spPr bwMode="auto">
            <a:xfrm>
              <a:off x="9902741" y="4608520"/>
              <a:ext cx="1395412" cy="9445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179"/>
            <p:cNvSpPr>
              <a:spLocks/>
            </p:cNvSpPr>
            <p:nvPr/>
          </p:nvSpPr>
          <p:spPr bwMode="auto">
            <a:xfrm>
              <a:off x="10029740" y="5135570"/>
              <a:ext cx="525462" cy="527050"/>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180"/>
            <p:cNvSpPr>
              <a:spLocks/>
            </p:cNvSpPr>
            <p:nvPr/>
          </p:nvSpPr>
          <p:spPr bwMode="auto">
            <a:xfrm>
              <a:off x="10428203" y="4918083"/>
              <a:ext cx="525462" cy="527050"/>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181"/>
            <p:cNvSpPr>
              <a:spLocks/>
            </p:cNvSpPr>
            <p:nvPr/>
          </p:nvSpPr>
          <p:spPr bwMode="auto">
            <a:xfrm>
              <a:off x="10880640" y="4735520"/>
              <a:ext cx="434975" cy="527050"/>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182"/>
            <p:cNvSpPr>
              <a:spLocks/>
            </p:cNvSpPr>
            <p:nvPr/>
          </p:nvSpPr>
          <p:spPr bwMode="auto">
            <a:xfrm>
              <a:off x="9775741" y="5972184"/>
              <a:ext cx="1595437" cy="1144589"/>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Freeform 183"/>
            <p:cNvSpPr>
              <a:spLocks/>
            </p:cNvSpPr>
            <p:nvPr/>
          </p:nvSpPr>
          <p:spPr bwMode="auto">
            <a:xfrm>
              <a:off x="9666203" y="5862646"/>
              <a:ext cx="889000" cy="927101"/>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Freeform 184"/>
            <p:cNvSpPr>
              <a:spLocks/>
            </p:cNvSpPr>
            <p:nvPr/>
          </p:nvSpPr>
          <p:spPr bwMode="auto">
            <a:xfrm>
              <a:off x="9739228" y="5807084"/>
              <a:ext cx="508000" cy="582613"/>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185"/>
            <p:cNvSpPr>
              <a:spLocks/>
            </p:cNvSpPr>
            <p:nvPr/>
          </p:nvSpPr>
          <p:spPr bwMode="auto">
            <a:xfrm>
              <a:off x="9177253" y="5643571"/>
              <a:ext cx="942975" cy="6556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Freeform 186"/>
            <p:cNvSpPr>
              <a:spLocks/>
            </p:cNvSpPr>
            <p:nvPr/>
          </p:nvSpPr>
          <p:spPr bwMode="auto">
            <a:xfrm>
              <a:off x="9177253" y="5843596"/>
              <a:ext cx="344487" cy="255588"/>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187"/>
            <p:cNvSpPr>
              <a:spLocks/>
            </p:cNvSpPr>
            <p:nvPr/>
          </p:nvSpPr>
          <p:spPr bwMode="auto">
            <a:xfrm>
              <a:off x="9502691" y="5699133"/>
              <a:ext cx="508000" cy="400050"/>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178"/>
            <p:cNvSpPr>
              <a:spLocks/>
            </p:cNvSpPr>
            <p:nvPr/>
          </p:nvSpPr>
          <p:spPr bwMode="auto">
            <a:xfrm>
              <a:off x="9739228" y="4826008"/>
              <a:ext cx="2447924" cy="2417765"/>
            </a:xfrm>
            <a:custGeom>
              <a:avLst/>
              <a:gdLst>
                <a:gd name="T0" fmla="*/ 902 w 1542"/>
                <a:gd name="T1" fmla="*/ 1523 h 1523"/>
                <a:gd name="T2" fmla="*/ 1542 w 1542"/>
                <a:gd name="T3" fmla="*/ 1111 h 1523"/>
                <a:gd name="T4" fmla="*/ 982 w 1542"/>
                <a:gd name="T5" fmla="*/ 0 h 1523"/>
                <a:gd name="T6" fmla="*/ 765 w 1542"/>
                <a:gd name="T7" fmla="*/ 183 h 1523"/>
                <a:gd name="T8" fmla="*/ 502 w 1542"/>
                <a:gd name="T9" fmla="*/ 321 h 1523"/>
                <a:gd name="T10" fmla="*/ 217 w 1542"/>
                <a:gd name="T11" fmla="*/ 435 h 1523"/>
                <a:gd name="T12" fmla="*/ 0 w 1542"/>
                <a:gd name="T13" fmla="*/ 618 h 1523"/>
                <a:gd name="T14" fmla="*/ 902 w 1542"/>
                <a:gd name="T15" fmla="*/ 1523 h 1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1523">
                  <a:moveTo>
                    <a:pt x="902" y="1523"/>
                  </a:moveTo>
                  <a:lnTo>
                    <a:pt x="1542" y="1111"/>
                  </a:lnTo>
                  <a:lnTo>
                    <a:pt x="982" y="0"/>
                  </a:lnTo>
                  <a:lnTo>
                    <a:pt x="765" y="183"/>
                  </a:lnTo>
                  <a:lnTo>
                    <a:pt x="502" y="321"/>
                  </a:lnTo>
                  <a:lnTo>
                    <a:pt x="217" y="435"/>
                  </a:lnTo>
                  <a:lnTo>
                    <a:pt x="0" y="618"/>
                  </a:lnTo>
                  <a:lnTo>
                    <a:pt x="902" y="152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4" name="Freeform 3"/>
          <p:cNvSpPr/>
          <p:nvPr/>
        </p:nvSpPr>
        <p:spPr bwMode="auto">
          <a:xfrm>
            <a:off x="2332866" y="4525812"/>
            <a:ext cx="3250890" cy="345610"/>
          </a:xfrm>
          <a:custGeom>
            <a:avLst/>
            <a:gdLst>
              <a:gd name="connsiteX0" fmla="*/ 0 w 3316077"/>
              <a:gd name="connsiteY0" fmla="*/ 0 h 352540"/>
              <a:gd name="connsiteX1" fmla="*/ 0 w 3316077"/>
              <a:gd name="connsiteY1" fmla="*/ 352540 h 352540"/>
              <a:gd name="connsiteX2" fmla="*/ 3316077 w 3316077"/>
              <a:gd name="connsiteY2" fmla="*/ 352540 h 352540"/>
            </a:gdLst>
            <a:ahLst/>
            <a:cxnLst>
              <a:cxn ang="0">
                <a:pos x="connsiteX0" y="connsiteY0"/>
              </a:cxn>
              <a:cxn ang="0">
                <a:pos x="connsiteX1" y="connsiteY1"/>
              </a:cxn>
              <a:cxn ang="0">
                <a:pos x="connsiteX2" y="connsiteY2"/>
              </a:cxn>
            </a:cxnLst>
            <a:rect l="l" t="t" r="r" b="b"/>
            <a:pathLst>
              <a:path w="3316077" h="352540">
                <a:moveTo>
                  <a:pt x="0" y="0"/>
                </a:moveTo>
                <a:lnTo>
                  <a:pt x="0" y="352540"/>
                </a:lnTo>
                <a:lnTo>
                  <a:pt x="3316077" y="352540"/>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163" name="Freeform 162"/>
          <p:cNvSpPr>
            <a:spLocks/>
          </p:cNvSpPr>
          <p:nvPr/>
        </p:nvSpPr>
        <p:spPr bwMode="auto">
          <a:xfrm>
            <a:off x="4705368" y="4109108"/>
            <a:ext cx="515133" cy="1299506"/>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Rectangle 84"/>
          <p:cNvSpPr/>
          <p:nvPr/>
        </p:nvSpPr>
        <p:spPr bwMode="auto">
          <a:xfrm>
            <a:off x="9676944"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11376738" y="-1570"/>
            <a:ext cx="506944" cy="5069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25"/>
          <p:cNvGrpSpPr>
            <a:grpSpLocks noChangeAspect="1"/>
          </p:cNvGrpSpPr>
          <p:nvPr/>
        </p:nvGrpSpPr>
        <p:grpSpPr bwMode="auto">
          <a:xfrm>
            <a:off x="10323249" y="73584"/>
            <a:ext cx="325315" cy="335040"/>
            <a:chOff x="2629" y="875"/>
            <a:chExt cx="2576" cy="2653"/>
          </a:xfrm>
          <a:solidFill>
            <a:schemeClr val="bg1"/>
          </a:solidFill>
        </p:grpSpPr>
        <p:sp>
          <p:nvSpPr>
            <p:cNvPr id="90"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02"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04" name="Group 4"/>
          <p:cNvGrpSpPr>
            <a:grpSpLocks noChangeAspect="1"/>
          </p:cNvGrpSpPr>
          <p:nvPr/>
        </p:nvGrpSpPr>
        <p:grpSpPr bwMode="auto">
          <a:xfrm>
            <a:off x="11512772" y="95924"/>
            <a:ext cx="250373" cy="304452"/>
            <a:chOff x="3093" y="826"/>
            <a:chExt cx="2463" cy="2995"/>
          </a:xfrm>
          <a:solidFill>
            <a:schemeClr val="bg1"/>
          </a:solidFill>
        </p:grpSpPr>
        <p:sp>
          <p:nvSpPr>
            <p:cNvPr id="105"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6" name="Group 5"/>
          <p:cNvGrpSpPr/>
          <p:nvPr/>
        </p:nvGrpSpPr>
        <p:grpSpPr>
          <a:xfrm>
            <a:off x="9772329" y="115199"/>
            <a:ext cx="316172" cy="286117"/>
            <a:chOff x="9968284" y="117013"/>
            <a:chExt cx="322512" cy="291854"/>
          </a:xfrm>
        </p:grpSpPr>
        <p:grpSp>
          <p:nvGrpSpPr>
            <p:cNvPr id="110" name="Group 12"/>
            <p:cNvGrpSpPr>
              <a:grpSpLocks noChangeAspect="1"/>
            </p:cNvGrpSpPr>
            <p:nvPr/>
          </p:nvGrpSpPr>
          <p:grpSpPr bwMode="auto">
            <a:xfrm>
              <a:off x="9968284" y="139826"/>
              <a:ext cx="322512" cy="269041"/>
              <a:chOff x="517" y="1484"/>
              <a:chExt cx="953" cy="795"/>
            </a:xfrm>
            <a:solidFill>
              <a:schemeClr val="bg1"/>
            </a:solidFill>
          </p:grpSpPr>
          <p:sp>
            <p:nvSpPr>
              <p:cNvPr id="112"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129" name="Picture 128"/>
            <p:cNvPicPr>
              <a:picLocks noChangeAspect="1"/>
            </p:cNvPicPr>
            <p:nvPr/>
          </p:nvPicPr>
          <p:blipFill>
            <a:blip r:embed="rId5"/>
            <a:stretch>
              <a:fillRect/>
            </a:stretch>
          </p:blipFill>
          <p:spPr>
            <a:xfrm rot="5400000">
              <a:off x="10054068" y="50255"/>
              <a:ext cx="143193" cy="276710"/>
            </a:xfrm>
            <a:prstGeom prst="rect">
              <a:avLst/>
            </a:prstGeom>
          </p:spPr>
        </p:pic>
      </p:grpSp>
      <p:pic>
        <p:nvPicPr>
          <p:cNvPr id="130" name="Picture 129"/>
          <p:cNvPicPr>
            <a:picLocks noChangeAspect="1"/>
          </p:cNvPicPr>
          <p:nvPr/>
        </p:nvPicPr>
        <p:blipFill>
          <a:blip r:embed="rId5"/>
          <a:stretch>
            <a:fillRect/>
          </a:stretch>
        </p:blipFill>
        <p:spPr>
          <a:xfrm>
            <a:off x="10987019" y="97719"/>
            <a:ext cx="157083" cy="303551"/>
          </a:xfrm>
          <a:prstGeom prst="rect">
            <a:avLst/>
          </a:prstGeom>
        </p:spPr>
      </p:pic>
      <p:sp>
        <p:nvSpPr>
          <p:cNvPr id="101" name="Freeform 9"/>
          <p:cNvSpPr>
            <a:spLocks noEditPoints="1"/>
          </p:cNvSpPr>
          <p:nvPr/>
        </p:nvSpPr>
        <p:spPr bwMode="black">
          <a:xfrm>
            <a:off x="471136" y="146317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03" name="Freeform 9"/>
          <p:cNvSpPr>
            <a:spLocks noEditPoints="1"/>
          </p:cNvSpPr>
          <p:nvPr/>
        </p:nvSpPr>
        <p:spPr bwMode="black">
          <a:xfrm>
            <a:off x="494377" y="213791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11" name="Freeform 9"/>
          <p:cNvSpPr>
            <a:spLocks noEditPoints="1"/>
          </p:cNvSpPr>
          <p:nvPr/>
        </p:nvSpPr>
        <p:spPr bwMode="black">
          <a:xfrm>
            <a:off x="515194" y="2822323"/>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Tree>
    <p:extLst>
      <p:ext uri="{BB962C8B-B14F-4D97-AF65-F5344CB8AC3E}">
        <p14:creationId xmlns:p14="http://schemas.microsoft.com/office/powerpoint/2010/main" val="1795761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heel(1)">
                                      <p:cBhvr>
                                        <p:cTn id="7" dur="1000"/>
                                        <p:tgtEl>
                                          <p:spTgt spid="71"/>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1000"/>
                                        <p:tgtEl>
                                          <p:spTgt spid="4"/>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1"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309347" y="3048576"/>
            <a:ext cx="1934136" cy="913824"/>
          </a:xfrm>
        </p:spPr>
        <p:txBody>
          <a:bodyPr/>
          <a:lstStyle/>
          <a:p>
            <a:r>
              <a:rPr lang="en-US" dirty="0" smtClean="0"/>
              <a:t>Demo</a:t>
            </a:r>
            <a:endParaRPr lang="en-US" dirty="0"/>
          </a:p>
        </p:txBody>
      </p:sp>
    </p:spTree>
    <p:extLst>
      <p:ext uri="{BB962C8B-B14F-4D97-AF65-F5344CB8AC3E}">
        <p14:creationId xmlns:p14="http://schemas.microsoft.com/office/powerpoint/2010/main" val="1881894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Why Microsoft ?</a:t>
            </a:r>
            <a:endParaRPr lang="en-US" dirty="0"/>
          </a:p>
        </p:txBody>
      </p:sp>
    </p:spTree>
    <p:extLst>
      <p:ext uri="{BB962C8B-B14F-4D97-AF65-F5344CB8AC3E}">
        <p14:creationId xmlns:p14="http://schemas.microsoft.com/office/powerpoint/2010/main" val="1683317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610078" y="2801055"/>
            <a:ext cx="1245376" cy="306467"/>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UNITED STATES</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7" name="TextBox 16"/>
          <p:cNvSpPr txBox="1"/>
          <p:nvPr/>
        </p:nvSpPr>
        <p:spPr>
          <a:xfrm>
            <a:off x="6108435" y="1628223"/>
            <a:ext cx="74608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SWEDEN</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8" name="TextBox 17"/>
          <p:cNvSpPr txBox="1"/>
          <p:nvPr/>
        </p:nvSpPr>
        <p:spPr>
          <a:xfrm>
            <a:off x="6558734" y="1979838"/>
            <a:ext cx="754978"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ESTONIA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9" name="TextBox 18"/>
          <p:cNvSpPr txBox="1"/>
          <p:nvPr/>
        </p:nvSpPr>
        <p:spPr>
          <a:xfrm>
            <a:off x="6946906" y="1628223"/>
            <a:ext cx="783867"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FINLAND</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0" name="TextBox 19"/>
          <p:cNvSpPr txBox="1"/>
          <p:nvPr/>
        </p:nvSpPr>
        <p:spPr>
          <a:xfrm>
            <a:off x="6691366" y="3386297"/>
            <a:ext cx="61460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ISRAEL</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1" name="TextBox 20"/>
          <p:cNvSpPr txBox="1"/>
          <p:nvPr/>
        </p:nvSpPr>
        <p:spPr>
          <a:xfrm>
            <a:off x="5881843" y="2683068"/>
            <a:ext cx="1342712"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CZECH REPUBLIC</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2" name="TextBox 21"/>
          <p:cNvSpPr txBox="1"/>
          <p:nvPr/>
        </p:nvSpPr>
        <p:spPr>
          <a:xfrm>
            <a:off x="8420838" y="3559224"/>
            <a:ext cx="548628"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INDIA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3" name="TextBox 22"/>
          <p:cNvSpPr txBox="1"/>
          <p:nvPr/>
        </p:nvSpPr>
        <p:spPr>
          <a:xfrm>
            <a:off x="4632459" y="2331453"/>
            <a:ext cx="76425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IRELAND</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4" name="TextBox 23"/>
          <p:cNvSpPr txBox="1"/>
          <p:nvPr/>
        </p:nvSpPr>
        <p:spPr>
          <a:xfrm>
            <a:off x="9468740" y="3353569"/>
            <a:ext cx="603063"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CHINA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5" name="TextBox 24"/>
          <p:cNvSpPr txBox="1"/>
          <p:nvPr/>
        </p:nvSpPr>
        <p:spPr>
          <a:xfrm>
            <a:off x="6750829" y="3034683"/>
            <a:ext cx="636052"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SERBIA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6" name="TextBox 25"/>
          <p:cNvSpPr txBox="1"/>
          <p:nvPr/>
        </p:nvSpPr>
        <p:spPr>
          <a:xfrm>
            <a:off x="5574946" y="2331453"/>
            <a:ext cx="1470575"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UNITED KINGDOM</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7" name="TextBox 26"/>
          <p:cNvSpPr txBox="1"/>
          <p:nvPr/>
        </p:nvSpPr>
        <p:spPr>
          <a:xfrm>
            <a:off x="5226959" y="1628223"/>
            <a:ext cx="786024"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NORWAY</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8" name="TextBox 27"/>
          <p:cNvSpPr txBox="1"/>
          <p:nvPr/>
        </p:nvSpPr>
        <p:spPr>
          <a:xfrm>
            <a:off x="10845530" y="2906275"/>
            <a:ext cx="598905"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JAPAN</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9" name="TextBox 28"/>
          <p:cNvSpPr txBox="1"/>
          <p:nvPr/>
        </p:nvSpPr>
        <p:spPr>
          <a:xfrm>
            <a:off x="5622713" y="1979838"/>
            <a:ext cx="883346"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DENMARK</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33" name="TextBox 32"/>
          <p:cNvSpPr txBox="1"/>
          <p:nvPr/>
        </p:nvSpPr>
        <p:spPr>
          <a:xfrm>
            <a:off x="1664284" y="2183578"/>
            <a:ext cx="655847"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CANADA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Tree>
    <p:extLst>
      <p:ext uri="{BB962C8B-B14F-4D97-AF65-F5344CB8AC3E}">
        <p14:creationId xmlns:p14="http://schemas.microsoft.com/office/powerpoint/2010/main" val="27406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childTnLst>
                          </p:cTn>
                        </p:par>
                        <p:par>
                          <p:cTn id="8" fill="hold">
                            <p:stCondLst>
                              <p:cond delay="1000"/>
                            </p:stCondLst>
                            <p:childTnLst>
                              <p:par>
                                <p:cTn id="9" presetID="10" presetClass="entr" presetSubtype="0"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750"/>
                                        <p:tgtEl>
                                          <p:spTgt spid="17"/>
                                        </p:tgtEl>
                                      </p:cBhvr>
                                    </p:animEffect>
                                  </p:childTnLst>
                                </p:cTn>
                              </p:par>
                            </p:childTnLst>
                          </p:cTn>
                        </p:par>
                        <p:par>
                          <p:cTn id="12" fill="hold">
                            <p:stCondLst>
                              <p:cond delay="2000"/>
                            </p:stCondLst>
                            <p:childTnLst>
                              <p:par>
                                <p:cTn id="13" presetID="10" presetClass="entr" presetSubtype="0"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750"/>
                                        <p:tgtEl>
                                          <p:spTgt spid="18"/>
                                        </p:tgtEl>
                                      </p:cBhvr>
                                    </p:animEffect>
                                  </p:childTnLst>
                                </p:cTn>
                              </p:par>
                            </p:childTnLst>
                          </p:cTn>
                        </p:par>
                        <p:par>
                          <p:cTn id="16" fill="hold">
                            <p:stCondLst>
                              <p:cond delay="3000"/>
                            </p:stCondLst>
                            <p:childTnLst>
                              <p:par>
                                <p:cTn id="17" presetID="10" presetClass="entr" presetSubtype="0" fill="hold" grpId="0" nodeType="after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childTnLst>
                                </p:cTn>
                              </p:par>
                            </p:childTnLst>
                          </p:cTn>
                        </p:par>
                        <p:par>
                          <p:cTn id="20" fill="hold">
                            <p:stCondLst>
                              <p:cond delay="4000"/>
                            </p:stCondLst>
                            <p:childTnLst>
                              <p:par>
                                <p:cTn id="21" presetID="10" presetClass="entr" presetSubtype="0" fill="hold" grpId="0" nodeType="afterEffect">
                                  <p:stCondLst>
                                    <p:cond delay="25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750"/>
                                        <p:tgtEl>
                                          <p:spTgt spid="20"/>
                                        </p:tgtEl>
                                      </p:cBhvr>
                                    </p:animEffect>
                                  </p:childTnLst>
                                </p:cTn>
                              </p:par>
                            </p:childTnLst>
                          </p:cTn>
                        </p:par>
                        <p:par>
                          <p:cTn id="24" fill="hold">
                            <p:stCondLst>
                              <p:cond delay="5000"/>
                            </p:stCondLst>
                            <p:childTnLst>
                              <p:par>
                                <p:cTn id="25" presetID="10" presetClass="entr" presetSubtype="0" fill="hold" grpId="0" nodeType="afterEffect">
                                  <p:stCondLst>
                                    <p:cond delay="2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750"/>
                                        <p:tgtEl>
                                          <p:spTgt spid="21"/>
                                        </p:tgtEl>
                                      </p:cBhvr>
                                    </p:animEffect>
                                  </p:childTnLst>
                                </p:cTn>
                              </p:par>
                            </p:childTnLst>
                          </p:cTn>
                        </p:par>
                        <p:par>
                          <p:cTn id="28" fill="hold">
                            <p:stCondLst>
                              <p:cond delay="6000"/>
                            </p:stCondLst>
                            <p:childTnLst>
                              <p:par>
                                <p:cTn id="29" presetID="10" presetClass="entr" presetSubtype="0" fill="hold" grpId="0" nodeType="afterEffect">
                                  <p:stCondLst>
                                    <p:cond delay="25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750"/>
                                        <p:tgtEl>
                                          <p:spTgt spid="22"/>
                                        </p:tgtEl>
                                      </p:cBhvr>
                                    </p:animEffect>
                                  </p:childTnLst>
                                </p:cTn>
                              </p:par>
                            </p:childTnLst>
                          </p:cTn>
                        </p:par>
                        <p:par>
                          <p:cTn id="32" fill="hold">
                            <p:stCondLst>
                              <p:cond delay="7000"/>
                            </p:stCondLst>
                            <p:childTnLst>
                              <p:par>
                                <p:cTn id="33" presetID="10" presetClass="entr" presetSubtype="0" fill="hold" grpId="0" nodeType="afterEffect">
                                  <p:stCondLst>
                                    <p:cond delay="25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750"/>
                                        <p:tgtEl>
                                          <p:spTgt spid="23"/>
                                        </p:tgtEl>
                                      </p:cBhvr>
                                    </p:animEffect>
                                  </p:childTnLst>
                                </p:cTn>
                              </p:par>
                            </p:childTnLst>
                          </p:cTn>
                        </p:par>
                        <p:par>
                          <p:cTn id="36" fill="hold">
                            <p:stCondLst>
                              <p:cond delay="8000"/>
                            </p:stCondLst>
                            <p:childTnLst>
                              <p:par>
                                <p:cTn id="37" presetID="10" presetClass="entr" presetSubtype="0" fill="hold" grpId="0" nodeType="afterEffect">
                                  <p:stCondLst>
                                    <p:cond delay="25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750"/>
                                        <p:tgtEl>
                                          <p:spTgt spid="24"/>
                                        </p:tgtEl>
                                      </p:cBhvr>
                                    </p:animEffect>
                                  </p:childTnLst>
                                </p:cTn>
                              </p:par>
                            </p:childTnLst>
                          </p:cTn>
                        </p:par>
                        <p:par>
                          <p:cTn id="40" fill="hold">
                            <p:stCondLst>
                              <p:cond delay="9000"/>
                            </p:stCondLst>
                            <p:childTnLst>
                              <p:par>
                                <p:cTn id="41" presetID="10" presetClass="entr" presetSubtype="0" fill="hold" grpId="0" nodeType="afterEffect">
                                  <p:stCondLst>
                                    <p:cond delay="25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childTnLst>
                                </p:cTn>
                              </p:par>
                            </p:childTnLst>
                          </p:cTn>
                        </p:par>
                        <p:par>
                          <p:cTn id="44" fill="hold">
                            <p:stCondLst>
                              <p:cond delay="10000"/>
                            </p:stCondLst>
                            <p:childTnLst>
                              <p:par>
                                <p:cTn id="45" presetID="10" presetClass="entr" presetSubtype="0" fill="hold" grpId="0" nodeType="afterEffect">
                                  <p:stCondLst>
                                    <p:cond delay="25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750"/>
                                        <p:tgtEl>
                                          <p:spTgt spid="26"/>
                                        </p:tgtEl>
                                      </p:cBhvr>
                                    </p:animEffect>
                                  </p:childTnLst>
                                </p:cTn>
                              </p:par>
                            </p:childTnLst>
                          </p:cTn>
                        </p:par>
                        <p:par>
                          <p:cTn id="48" fill="hold">
                            <p:stCondLst>
                              <p:cond delay="11000"/>
                            </p:stCondLst>
                            <p:childTnLst>
                              <p:par>
                                <p:cTn id="49" presetID="10" presetClass="entr" presetSubtype="0" fill="hold" grpId="0" nodeType="afterEffect">
                                  <p:stCondLst>
                                    <p:cond delay="25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750"/>
                                        <p:tgtEl>
                                          <p:spTgt spid="27"/>
                                        </p:tgtEl>
                                      </p:cBhvr>
                                    </p:animEffect>
                                  </p:childTnLst>
                                </p:cTn>
                              </p:par>
                            </p:childTnLst>
                          </p:cTn>
                        </p:par>
                        <p:par>
                          <p:cTn id="52" fill="hold">
                            <p:stCondLst>
                              <p:cond delay="12000"/>
                            </p:stCondLst>
                            <p:childTnLst>
                              <p:par>
                                <p:cTn id="53" presetID="10" presetClass="entr" presetSubtype="0" fill="hold" grpId="0" nodeType="afterEffect">
                                  <p:stCondLst>
                                    <p:cond delay="25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750"/>
                                        <p:tgtEl>
                                          <p:spTgt spid="28"/>
                                        </p:tgtEl>
                                      </p:cBhvr>
                                    </p:animEffect>
                                  </p:childTnLst>
                                </p:cTn>
                              </p:par>
                            </p:childTnLst>
                          </p:cTn>
                        </p:par>
                        <p:par>
                          <p:cTn id="56" fill="hold">
                            <p:stCondLst>
                              <p:cond delay="13000"/>
                            </p:stCondLst>
                            <p:childTnLst>
                              <p:par>
                                <p:cTn id="57" presetID="10" presetClass="entr" presetSubtype="0" fill="hold" grpId="0" nodeType="afterEffect">
                                  <p:stCondLst>
                                    <p:cond delay="25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750"/>
                                        <p:tgtEl>
                                          <p:spTgt spid="29"/>
                                        </p:tgtEl>
                                      </p:cBhvr>
                                    </p:animEffect>
                                  </p:childTnLst>
                                </p:cTn>
                              </p:par>
                            </p:childTnLst>
                          </p:cTn>
                        </p:par>
                        <p:par>
                          <p:cTn id="60" fill="hold">
                            <p:stCondLst>
                              <p:cond delay="14000"/>
                            </p:stCondLst>
                            <p:childTnLst>
                              <p:par>
                                <p:cTn id="61" presetID="10" presetClass="entr" presetSubtype="0" fill="hold" grpId="0" nodeType="afterEffect">
                                  <p:stCondLst>
                                    <p:cond delay="25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17693" y="891242"/>
            <a:ext cx="7228541" cy="5117046"/>
          </a:xfrm>
          <a:prstGeom prst="rect">
            <a:avLst/>
          </a:prstGeom>
        </p:spPr>
      </p:pic>
    </p:spTree>
    <p:extLst>
      <p:ext uri="{BB962C8B-B14F-4D97-AF65-F5344CB8AC3E}">
        <p14:creationId xmlns:p14="http://schemas.microsoft.com/office/powerpoint/2010/main" val="194865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49505" y="704885"/>
            <a:ext cx="7256090" cy="4072243"/>
          </a:xfrm>
          <a:prstGeom prst="rect">
            <a:avLst/>
          </a:prstGeom>
        </p:spPr>
      </p:pic>
      <p:pic>
        <p:nvPicPr>
          <p:cNvPr id="5" name="Picture 4"/>
          <p:cNvPicPr>
            <a:picLocks noChangeAspect="1"/>
          </p:cNvPicPr>
          <p:nvPr/>
        </p:nvPicPr>
        <p:blipFill>
          <a:blip r:embed="rId4"/>
          <a:stretch>
            <a:fillRect/>
          </a:stretch>
        </p:blipFill>
        <p:spPr>
          <a:xfrm>
            <a:off x="2113623" y="1090585"/>
            <a:ext cx="7834985" cy="4374949"/>
          </a:xfrm>
          <a:prstGeom prst="rect">
            <a:avLst/>
          </a:prstGeom>
        </p:spPr>
      </p:pic>
      <p:pic>
        <p:nvPicPr>
          <p:cNvPr id="6" name="Picture 5"/>
          <p:cNvPicPr>
            <a:picLocks noChangeAspect="1"/>
          </p:cNvPicPr>
          <p:nvPr/>
        </p:nvPicPr>
        <p:blipFill>
          <a:blip r:embed="rId5"/>
          <a:stretch>
            <a:fillRect/>
          </a:stretch>
        </p:blipFill>
        <p:spPr>
          <a:xfrm>
            <a:off x="2746210" y="1510352"/>
            <a:ext cx="8746831" cy="4912773"/>
          </a:xfrm>
          <a:prstGeom prst="rect">
            <a:avLst/>
          </a:prstGeom>
        </p:spPr>
      </p:pic>
    </p:spTree>
    <p:extLst>
      <p:ext uri="{BB962C8B-B14F-4D97-AF65-F5344CB8AC3E}">
        <p14:creationId xmlns:p14="http://schemas.microsoft.com/office/powerpoint/2010/main" val="148963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3"/>
          <p:cNvSpPr>
            <a:spLocks noGrp="1"/>
          </p:cNvSpPr>
          <p:nvPr>
            <p:ph type="body" sz="quarter" idx="10"/>
          </p:nvPr>
        </p:nvSpPr>
        <p:spPr/>
        <p:txBody>
          <a:bodyPr/>
          <a:lstStyle/>
          <a:p>
            <a:r>
              <a:rPr lang="en-US" dirty="0" smtClean="0"/>
              <a:t>/</a:t>
            </a:r>
            <a:r>
              <a:rPr lang="en-US" dirty="0" err="1" smtClean="0"/>
              <a:t>microsoftcareers</a:t>
            </a:r>
            <a:endParaRPr lang="en-US" dirty="0"/>
          </a:p>
        </p:txBody>
      </p:sp>
      <p:sp>
        <p:nvSpPr>
          <p:cNvPr id="35" name="Text Placeholder 34"/>
          <p:cNvSpPr>
            <a:spLocks noGrp="1"/>
          </p:cNvSpPr>
          <p:nvPr>
            <p:ph type="body" sz="quarter" idx="11"/>
          </p:nvPr>
        </p:nvSpPr>
        <p:spPr/>
        <p:txBody>
          <a:bodyPr/>
          <a:lstStyle/>
          <a:p>
            <a:r>
              <a:rPr lang="en-US" smtClean="0"/>
              <a:t>@microsoftjobs</a:t>
            </a:r>
            <a:endParaRPr lang="en-US" dirty="0"/>
          </a:p>
        </p:txBody>
      </p:sp>
      <p:sp>
        <p:nvSpPr>
          <p:cNvPr id="36" name="Text Placeholder 35"/>
          <p:cNvSpPr>
            <a:spLocks noGrp="1"/>
          </p:cNvSpPr>
          <p:nvPr>
            <p:ph type="body" sz="quarter" idx="12"/>
          </p:nvPr>
        </p:nvSpPr>
        <p:spPr/>
        <p:txBody>
          <a:bodyPr/>
          <a:lstStyle/>
          <a:p>
            <a:r>
              <a:rPr lang="en-US" smtClean="0"/>
              <a:t>microsoft</a:t>
            </a:r>
            <a:endParaRPr lang="en-US" dirty="0"/>
          </a:p>
        </p:txBody>
      </p:sp>
      <p:sp>
        <p:nvSpPr>
          <p:cNvPr id="37" name="Text Placeholder 36"/>
          <p:cNvSpPr>
            <a:spLocks noGrp="1"/>
          </p:cNvSpPr>
          <p:nvPr>
            <p:ph type="body" sz="quarter" idx="13"/>
          </p:nvPr>
        </p:nvSpPr>
        <p:spPr>
          <a:xfrm>
            <a:off x="3699219" y="4469459"/>
            <a:ext cx="4307720" cy="347472"/>
          </a:xfrm>
        </p:spPr>
        <p:txBody>
          <a:bodyPr/>
          <a:lstStyle/>
          <a:p>
            <a:r>
              <a:rPr lang="en-US" dirty="0" smtClean="0"/>
              <a:t>microsoftjobsblog.com</a:t>
            </a:r>
            <a:endParaRPr lang="en-US" dirty="0"/>
          </a:p>
        </p:txBody>
      </p:sp>
      <p:sp>
        <p:nvSpPr>
          <p:cNvPr id="38" name="Text Placeholder 37"/>
          <p:cNvSpPr>
            <a:spLocks noGrp="1"/>
          </p:cNvSpPr>
          <p:nvPr>
            <p:ph type="body" sz="quarter" idx="14"/>
          </p:nvPr>
        </p:nvSpPr>
        <p:spPr>
          <a:xfrm>
            <a:off x="3699219" y="3429000"/>
            <a:ext cx="4307720" cy="347472"/>
          </a:xfrm>
        </p:spPr>
        <p:txBody>
          <a:bodyPr/>
          <a:lstStyle/>
          <a:p>
            <a:r>
              <a:rPr lang="en-US" dirty="0" smtClean="0"/>
              <a:t>microsoft.com/</a:t>
            </a:r>
            <a:r>
              <a:rPr lang="en-US" dirty="0" err="1" smtClean="0"/>
              <a:t>findus</a:t>
            </a:r>
            <a:endParaRPr lang="en-US" dirty="0"/>
          </a:p>
        </p:txBody>
      </p:sp>
      <p:sp>
        <p:nvSpPr>
          <p:cNvPr id="39" name="Text Placeholder 38"/>
          <p:cNvSpPr>
            <a:spLocks noGrp="1"/>
          </p:cNvSpPr>
          <p:nvPr>
            <p:ph type="body" sz="quarter" idx="15"/>
          </p:nvPr>
        </p:nvSpPr>
        <p:spPr>
          <a:xfrm>
            <a:off x="3699219" y="3081528"/>
            <a:ext cx="4307720" cy="347472"/>
          </a:xfrm>
        </p:spPr>
        <p:txBody>
          <a:bodyPr/>
          <a:lstStyle/>
          <a:p>
            <a:r>
              <a:rPr lang="en-US" dirty="0" smtClean="0"/>
              <a:t>Other Events</a:t>
            </a:r>
            <a:endParaRPr lang="en-US" dirty="0"/>
          </a:p>
        </p:txBody>
      </p:sp>
      <p:sp>
        <p:nvSpPr>
          <p:cNvPr id="40" name="Text Placeholder 39"/>
          <p:cNvSpPr>
            <a:spLocks noGrp="1"/>
          </p:cNvSpPr>
          <p:nvPr>
            <p:ph type="body" sz="quarter" idx="16"/>
          </p:nvPr>
        </p:nvSpPr>
        <p:spPr>
          <a:xfrm>
            <a:off x="3699219" y="4121987"/>
            <a:ext cx="4307720" cy="347472"/>
          </a:xfrm>
        </p:spPr>
        <p:txBody>
          <a:bodyPr/>
          <a:lstStyle/>
          <a:p>
            <a:r>
              <a:rPr lang="en-US" dirty="0" smtClean="0"/>
              <a:t>Blog</a:t>
            </a:r>
            <a:endParaRPr lang="en-US" dirty="0"/>
          </a:p>
        </p:txBody>
      </p:sp>
    </p:spTree>
    <p:extLst>
      <p:ext uri="{BB962C8B-B14F-4D97-AF65-F5344CB8AC3E}">
        <p14:creationId xmlns:p14="http://schemas.microsoft.com/office/powerpoint/2010/main" val="24471397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582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open-up.eu/sites/open-up.eu/files/u2/facebook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248" y="2133600"/>
            <a:ext cx="1157998" cy="1157998"/>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http://a0.twimg.com/profile_images/1689567097/DarkRed_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1167" y="2109497"/>
            <a:ext cx="1157998" cy="115799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10" descr="http://increaserss.com/wp-content/uploads/LinkedIn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83086" y="2133600"/>
            <a:ext cx="1157998" cy="1157998"/>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12" descr="http://nickbaines.files.wordpress.com/2009/10/twitter-logo-1.jpg"/>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5005" y="2106207"/>
            <a:ext cx="115799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14" descr="http://www.netflixoutsidetheusa.com/wp-content/uploads/netflix-icon(6).jp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6924" y="2091772"/>
            <a:ext cx="116128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www.iconshock.com/social-icons/foursquare-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8843" y="2133600"/>
            <a:ext cx="1161287"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4" descr="http://th67.photobucket.com/albums/h317/pb609/Networking/th_yelp-icon.png"/>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0761" y="2138781"/>
            <a:ext cx="116128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0" descr="http://a4.mzstatic.com/us/r1000/091/Purple/v4/ed/ad/24/edad24ce-4b75-6dea-db63-cdaf2acdc589/mzl.hjcnaclo.175x175-75.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40060" y="2114858"/>
            <a:ext cx="1161288" cy="1161288"/>
          </a:xfrm>
          <a:prstGeom prst="rect">
            <a:avLst/>
          </a:prstGeom>
          <a:noFill/>
          <a:effectLst>
            <a:softEdge rad="12700"/>
          </a:effectLst>
          <a:extLst>
            <a:ext uri="{909E8E84-426E-40dd-AFC4-6F175D3DCCD1}">
              <a14:hiddenFill xmlns:a14="http://schemas.microsoft.com/office/drawing/2010/main" xmlns="">
                <a:solidFill>
                  <a:srgbClr val="FFFFFF"/>
                </a:solidFill>
              </a14:hiddenFill>
            </a:ext>
          </a:extLst>
        </p:spPr>
      </p:pic>
      <p:pic>
        <p:nvPicPr>
          <p:cNvPr id="14" name="Picture 12" descr="http://www.shapecollage.com/blog/wp-content/uploads/2012/04/instagram-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958" y="3434183"/>
            <a:ext cx="116128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p:cNvPicPr>
            <a:picLocks/>
          </p:cNvPicPr>
          <p:nvPr/>
        </p:nvPicPr>
        <p:blipFill>
          <a:blip r:embed="rId12"/>
          <a:stretch>
            <a:fillRect/>
          </a:stretch>
        </p:blipFill>
        <p:spPr>
          <a:xfrm>
            <a:off x="1901167" y="3434183"/>
            <a:ext cx="1161288" cy="1161288"/>
          </a:xfrm>
          <a:prstGeom prst="rect">
            <a:avLst/>
          </a:prstGeom>
        </p:spPr>
      </p:pic>
      <p:pic>
        <p:nvPicPr>
          <p:cNvPr id="16" name="Picture 16" descr="http://www.fightmuseumlv.com/product_images/uploaded_images/ebay-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9796" y="3434183"/>
            <a:ext cx="116128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18" descr="http://i574.photobucket.com/albums/ss190/azaszemi2009/blogger/amazon-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5005" y="3425078"/>
            <a:ext cx="116128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20" descr="http://appshopper.com/blog/wp-content/uploads/2010/05/bn-ereader-icon.png"/>
          <p:cNvPicPr preferRelativeResize="0">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5206" y="3425078"/>
            <a:ext cx="116128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22" descr="http://itechbook.net/wp-content/uploads/2012/09/4.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428842" y="3434183"/>
            <a:ext cx="116128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19" descr="http://www.apkdad.com/wp-content/uploads/2012/09/The-Weather-Channel-Icon.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859043" y="3434183"/>
            <a:ext cx="1113006" cy="1113006"/>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4" descr="http://mytechgenius.com/wp-content/uploads/2012/06/Spotify_Ico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192679" y="3425078"/>
            <a:ext cx="1170393" cy="11703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3587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
                                        <p:tgtEl>
                                          <p:spTgt spid="8"/>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
                                        <p:tgtEl>
                                          <p:spTgt spid="9"/>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
                                        <p:tgtEl>
                                          <p:spTgt spid="10"/>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
                                        <p:tgtEl>
                                          <p:spTgt spid="11"/>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
                                        <p:tgtEl>
                                          <p:spTgt spid="12"/>
                                        </p:tgtEl>
                                      </p:cBhvr>
                                    </p:animEffect>
                                  </p:childTnLst>
                                </p:cTn>
                              </p:par>
                            </p:childTnLst>
                          </p:cTn>
                        </p:par>
                        <p:par>
                          <p:cTn id="28" fill="hold">
                            <p:stCondLst>
                              <p:cond delay="6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
                                        <p:tgtEl>
                                          <p:spTgt spid="13"/>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
                                        <p:tgtEl>
                                          <p:spTgt spid="15"/>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
                                        <p:tgtEl>
                                          <p:spTgt spid="16"/>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
                                        <p:tgtEl>
                                          <p:spTgt spid="17"/>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
                                        <p:tgtEl>
                                          <p:spTgt spid="18"/>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
                                        <p:tgtEl>
                                          <p:spTgt spid="19"/>
                                        </p:tgtEl>
                                      </p:cBhvr>
                                    </p:animEffect>
                                  </p:childTnLst>
                                </p:cTn>
                              </p:par>
                            </p:childTnLst>
                          </p:cTn>
                        </p:par>
                        <p:par>
                          <p:cTn id="56" fill="hold">
                            <p:stCondLst>
                              <p:cond delay="1300"/>
                            </p:stCondLst>
                            <p:childTnLst>
                              <p:par>
                                <p:cTn id="57" presetID="10" presetClass="entr" presetSubtype="0"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100"/>
                                        <p:tgtEl>
                                          <p:spTgt spid="20"/>
                                        </p:tgtEl>
                                      </p:cBhvr>
                                    </p:animEffect>
                                  </p:childTnLst>
                                </p:cTn>
                              </p:par>
                            </p:childTnLst>
                          </p:cTn>
                        </p:par>
                        <p:par>
                          <p:cTn id="60" fill="hold">
                            <p:stCondLst>
                              <p:cond delay="1400"/>
                            </p:stCondLst>
                            <p:childTnLst>
                              <p:par>
                                <p:cTn id="61" presetID="10" presetClass="entr" presetSubtype="0"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1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a:t>
            </a:r>
            <a:r>
              <a:rPr lang="en-US" dirty="0" smtClean="0">
                <a:solidFill>
                  <a:schemeClr val="accent2">
                    <a:alpha val="99000"/>
                  </a:schemeClr>
                </a:solidFill>
              </a:rPr>
              <a:t> users</a:t>
            </a:r>
            <a:endParaRPr lang="en-US" dirty="0"/>
          </a:p>
        </p:txBody>
      </p:sp>
      <p:pic>
        <p:nvPicPr>
          <p:cNvPr id="4" name="Picture 3"/>
          <p:cNvPicPr>
            <a:picLocks noChangeAspect="1"/>
          </p:cNvPicPr>
          <p:nvPr/>
        </p:nvPicPr>
        <p:blipFill>
          <a:blip r:embed="rId3"/>
          <a:stretch>
            <a:fillRect/>
          </a:stretch>
        </p:blipFill>
        <p:spPr>
          <a:xfrm>
            <a:off x="6894276" y="2201583"/>
            <a:ext cx="4294423" cy="2857854"/>
          </a:xfrm>
          <a:prstGeom prst="rect">
            <a:avLst/>
          </a:prstGeom>
        </p:spPr>
      </p:pic>
      <p:pic>
        <p:nvPicPr>
          <p:cNvPr id="5" name="Picture 4"/>
          <p:cNvPicPr>
            <a:picLocks noChangeAspect="1"/>
          </p:cNvPicPr>
          <p:nvPr/>
        </p:nvPicPr>
        <p:blipFill>
          <a:blip r:embed="rId4"/>
          <a:stretch>
            <a:fillRect/>
          </a:stretch>
        </p:blipFill>
        <p:spPr>
          <a:xfrm>
            <a:off x="1397000" y="2201583"/>
            <a:ext cx="4274773" cy="2857854"/>
          </a:xfrm>
          <a:prstGeom prst="rect">
            <a:avLst/>
          </a:prstGeom>
        </p:spPr>
      </p:pic>
    </p:spTree>
    <p:extLst>
      <p:ext uri="{BB962C8B-B14F-4D97-AF65-F5344CB8AC3E}">
        <p14:creationId xmlns:p14="http://schemas.microsoft.com/office/powerpoint/2010/main" val="200494700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86000" y="190500"/>
            <a:ext cx="7620000" cy="6477000"/>
          </a:xfrm>
          <a:prstGeom prst="rect">
            <a:avLst/>
          </a:prstGeom>
        </p:spPr>
      </p:pic>
    </p:spTree>
    <p:extLst>
      <p:ext uri="{BB962C8B-B14F-4D97-AF65-F5344CB8AC3E}">
        <p14:creationId xmlns:p14="http://schemas.microsoft.com/office/powerpoint/2010/main" val="3024432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 name="Freeform 279"/>
          <p:cNvSpPr>
            <a:spLocks/>
          </p:cNvSpPr>
          <p:nvPr/>
        </p:nvSpPr>
        <p:spPr bwMode="auto">
          <a:xfrm>
            <a:off x="8159149" y="2234989"/>
            <a:ext cx="1510045" cy="992158"/>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chemeClr val="accent1">
              <a:lumMod val="40000"/>
              <a:lumOff val="60000"/>
            </a:schemeClr>
          </a:solidFill>
          <a:ln>
            <a:noFill/>
          </a:ln>
        </p:spPr>
        <p:txBody>
          <a:bodyPr vert="horz" wrap="square" lIns="179285" tIns="179285" rIns="179285" bIns="179285" numCol="1" anchor="ctr" anchorCtr="0" compatLnSpc="1">
            <a:prstTxWarp prst="textNoShape">
              <a:avLst/>
            </a:prstTxWarp>
          </a:bodyPr>
          <a:lstStyle/>
          <a:p>
            <a:pPr defTabSz="914367"/>
            <a:endParaRPr lang="en-US" sz="1176" dirty="0">
              <a:solidFill>
                <a:srgbClr val="FFFFFF"/>
              </a:solidFill>
              <a:latin typeface="Segoe UI"/>
            </a:endParaRPr>
          </a:p>
        </p:txBody>
      </p:sp>
      <p:grpSp>
        <p:nvGrpSpPr>
          <p:cNvPr id="36" name="Group 35"/>
          <p:cNvGrpSpPr/>
          <p:nvPr/>
        </p:nvGrpSpPr>
        <p:grpSpPr>
          <a:xfrm>
            <a:off x="6376561" y="2531663"/>
            <a:ext cx="3035506" cy="1929860"/>
            <a:chOff x="4362623" y="2321664"/>
            <a:chExt cx="3096374" cy="1968558"/>
          </a:xfrm>
          <a:solidFill>
            <a:schemeClr val="accent1"/>
          </a:solidFill>
        </p:grpSpPr>
        <p:grpSp>
          <p:nvGrpSpPr>
            <p:cNvPr id="45" name="Group 44"/>
            <p:cNvGrpSpPr/>
            <p:nvPr/>
          </p:nvGrpSpPr>
          <p:grpSpPr>
            <a:xfrm>
              <a:off x="4362623" y="2321664"/>
              <a:ext cx="3096374" cy="1968558"/>
              <a:chOff x="2743200" y="2409825"/>
              <a:chExt cx="2102476" cy="1336675"/>
            </a:xfrm>
            <a:grpFill/>
          </p:grpSpPr>
          <p:sp>
            <p:nvSpPr>
              <p:cNvPr id="47" name="Oval 46"/>
              <p:cNvSpPr/>
              <p:nvPr/>
            </p:nvSpPr>
            <p:spPr>
              <a:xfrm>
                <a:off x="2743200" y="2832100"/>
                <a:ext cx="914400" cy="914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48" name="Oval 47"/>
              <p:cNvSpPr/>
              <p:nvPr/>
            </p:nvSpPr>
            <p:spPr>
              <a:xfrm>
                <a:off x="3257550" y="2409825"/>
                <a:ext cx="1009650" cy="10096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49" name="Oval 48"/>
              <p:cNvSpPr/>
              <p:nvPr/>
            </p:nvSpPr>
            <p:spPr>
              <a:xfrm>
                <a:off x="3785226" y="2686050"/>
                <a:ext cx="1060450" cy="1060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50" name="Rectangle 49"/>
              <p:cNvSpPr/>
              <p:nvPr/>
            </p:nvSpPr>
            <p:spPr>
              <a:xfrm>
                <a:off x="3200400" y="3289300"/>
                <a:ext cx="1119188"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grpSp>
        <p:sp>
          <p:nvSpPr>
            <p:cNvPr id="46" name="Rectangle 45"/>
            <p:cNvSpPr/>
            <p:nvPr/>
          </p:nvSpPr>
          <p:spPr>
            <a:xfrm>
              <a:off x="4394600" y="3242251"/>
              <a:ext cx="2983811" cy="401984"/>
            </a:xfrm>
            <a:prstGeom prst="rect">
              <a:avLst/>
            </a:prstGeom>
            <a:noFill/>
          </p:spPr>
          <p:txBody>
            <a:bodyPr wrap="square" anchor="ctr">
              <a:spAutoFit/>
            </a:bodyPr>
            <a:lstStyle/>
            <a:p>
              <a:pPr algn="ctr" defTabSz="914367"/>
              <a:r>
                <a:rPr lang="en-US" sz="1961" dirty="0" smtClean="0">
                  <a:solidFill>
                    <a:srgbClr val="FFFFFF"/>
                  </a:solidFill>
                  <a:latin typeface="Segoe UI Light"/>
                </a:rPr>
                <a:t>Backend Services</a:t>
              </a:r>
              <a:endParaRPr lang="en-US" sz="1961" dirty="0">
                <a:solidFill>
                  <a:srgbClr val="FFFFFF"/>
                </a:solidFill>
                <a:latin typeface="Segoe UI Light"/>
              </a:endParaRPr>
            </a:p>
          </p:txBody>
        </p:sp>
      </p:grpSp>
      <p:sp>
        <p:nvSpPr>
          <p:cNvPr id="53" name="Rectangle 52"/>
          <p:cNvSpPr/>
          <p:nvPr/>
        </p:nvSpPr>
        <p:spPr>
          <a:xfrm>
            <a:off x="4407131" y="3131782"/>
            <a:ext cx="1670450" cy="271554"/>
          </a:xfrm>
          <a:prstGeom prst="rect">
            <a:avLst/>
          </a:prstGeom>
        </p:spPr>
        <p:txBody>
          <a:bodyPr wrap="square" anchor="ctr">
            <a:spAutoFit/>
          </a:bodyPr>
          <a:lstStyle/>
          <a:p>
            <a:pPr algn="ctr" defTabSz="914367"/>
            <a:r>
              <a:rPr lang="en-US" sz="1176" dirty="0">
                <a:solidFill>
                  <a:srgbClr val="505050"/>
                </a:solidFill>
                <a:latin typeface="Segoe UI"/>
              </a:rPr>
              <a:t>Collect Data</a:t>
            </a:r>
          </a:p>
        </p:txBody>
      </p:sp>
      <p:sp>
        <p:nvSpPr>
          <p:cNvPr id="54" name="Rectangle 53"/>
          <p:cNvSpPr/>
          <p:nvPr/>
        </p:nvSpPr>
        <p:spPr>
          <a:xfrm>
            <a:off x="4429313" y="3836750"/>
            <a:ext cx="1626086" cy="452590"/>
          </a:xfrm>
          <a:prstGeom prst="rect">
            <a:avLst/>
          </a:prstGeom>
        </p:spPr>
        <p:txBody>
          <a:bodyPr wrap="square" anchor="ctr">
            <a:spAutoFit/>
          </a:bodyPr>
          <a:lstStyle/>
          <a:p>
            <a:pPr algn="ctr" defTabSz="914367"/>
            <a:r>
              <a:rPr lang="en-US" sz="1176" dirty="0">
                <a:solidFill>
                  <a:srgbClr val="505050"/>
                </a:solidFill>
                <a:latin typeface="Segoe UI"/>
              </a:rPr>
              <a:t>Push communications &amp; in-app messaging</a:t>
            </a:r>
          </a:p>
        </p:txBody>
      </p:sp>
      <p:sp>
        <p:nvSpPr>
          <p:cNvPr id="56" name="Rectangle 55"/>
          <p:cNvSpPr/>
          <p:nvPr/>
        </p:nvSpPr>
        <p:spPr>
          <a:xfrm>
            <a:off x="1872694" y="5413713"/>
            <a:ext cx="3121464" cy="693970"/>
          </a:xfrm>
          <a:prstGeom prst="rect">
            <a:avLst/>
          </a:prstGeom>
        </p:spPr>
        <p:txBody>
          <a:bodyPr wrap="square" anchor="ctr">
            <a:spAutoFit/>
          </a:bodyPr>
          <a:lstStyle/>
          <a:p>
            <a:pPr algn="ctr" defTabSz="914367"/>
            <a:r>
              <a:rPr lang="en-US" sz="1961" dirty="0">
                <a:solidFill>
                  <a:srgbClr val="008272"/>
                </a:solidFill>
                <a:latin typeface="Segoe UI Light"/>
              </a:rPr>
              <a:t>Customer</a:t>
            </a:r>
          </a:p>
          <a:p>
            <a:pPr algn="ctr" defTabSz="914367"/>
            <a:r>
              <a:rPr lang="en-US" sz="1961" dirty="0">
                <a:solidFill>
                  <a:srgbClr val="008272"/>
                </a:solidFill>
                <a:latin typeface="Segoe UI Light"/>
              </a:rPr>
              <a:t>Applications</a:t>
            </a:r>
          </a:p>
        </p:txBody>
      </p:sp>
      <p:grpSp>
        <p:nvGrpSpPr>
          <p:cNvPr id="105" name="Group 104"/>
          <p:cNvGrpSpPr/>
          <p:nvPr/>
        </p:nvGrpSpPr>
        <p:grpSpPr>
          <a:xfrm>
            <a:off x="2589850" y="2327293"/>
            <a:ext cx="1670117" cy="3018006"/>
            <a:chOff x="10611025" y="2939970"/>
            <a:chExt cx="2551585" cy="4610874"/>
          </a:xfrm>
        </p:grpSpPr>
        <p:grpSp>
          <p:nvGrpSpPr>
            <p:cNvPr id="86" name="Group 85"/>
            <p:cNvGrpSpPr/>
            <p:nvPr/>
          </p:nvGrpSpPr>
          <p:grpSpPr>
            <a:xfrm>
              <a:off x="10611025" y="2939970"/>
              <a:ext cx="2551585" cy="4610874"/>
              <a:chOff x="4167188" y="3344863"/>
              <a:chExt cx="1843088" cy="3330575"/>
            </a:xfrm>
          </p:grpSpPr>
          <p:sp>
            <p:nvSpPr>
              <p:cNvPr id="96" name="Freeform 5"/>
              <p:cNvSpPr>
                <a:spLocks/>
              </p:cNvSpPr>
              <p:nvPr/>
            </p:nvSpPr>
            <p:spPr bwMode="auto">
              <a:xfrm>
                <a:off x="4167188" y="3344863"/>
                <a:ext cx="1843088" cy="3330575"/>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Rectangle 6"/>
              <p:cNvSpPr>
                <a:spLocks noChangeArrowheads="1"/>
              </p:cNvSpPr>
              <p:nvPr/>
            </p:nvSpPr>
            <p:spPr bwMode="auto">
              <a:xfrm>
                <a:off x="4254500" y="3821113"/>
                <a:ext cx="1668463" cy="237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7"/>
              <p:cNvSpPr>
                <a:spLocks/>
              </p:cNvSpPr>
              <p:nvPr/>
            </p:nvSpPr>
            <p:spPr bwMode="auto">
              <a:xfrm>
                <a:off x="4581525" y="3532188"/>
                <a:ext cx="1014413" cy="5080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8"/>
              <p:cNvSpPr>
                <a:spLocks/>
              </p:cNvSpPr>
              <p:nvPr/>
            </p:nvSpPr>
            <p:spPr bwMode="auto">
              <a:xfrm>
                <a:off x="425450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9"/>
              <p:cNvSpPr>
                <a:spLocks/>
              </p:cNvSpPr>
              <p:nvPr/>
            </p:nvSpPr>
            <p:spPr bwMode="auto">
              <a:xfrm>
                <a:off x="573405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10"/>
              <p:cNvSpPr>
                <a:spLocks/>
              </p:cNvSpPr>
              <p:nvPr/>
            </p:nvSpPr>
            <p:spPr bwMode="auto">
              <a:xfrm>
                <a:off x="4891088" y="6335713"/>
                <a:ext cx="395288" cy="203200"/>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 name="Rectangle 5"/>
            <p:cNvSpPr/>
            <p:nvPr/>
          </p:nvSpPr>
          <p:spPr>
            <a:xfrm>
              <a:off x="10729567" y="3590985"/>
              <a:ext cx="2312166" cy="7759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grpSp>
          <p:nvGrpSpPr>
            <p:cNvPr id="9" name="Group 8"/>
            <p:cNvGrpSpPr/>
            <p:nvPr/>
          </p:nvGrpSpPr>
          <p:grpSpPr>
            <a:xfrm>
              <a:off x="10815814" y="4507616"/>
              <a:ext cx="2129577" cy="2059098"/>
              <a:chOff x="900368" y="2817431"/>
              <a:chExt cx="1105752" cy="1069157"/>
            </a:xfrm>
            <a:solidFill>
              <a:schemeClr val="tx2"/>
            </a:solidFill>
          </p:grpSpPr>
          <p:sp>
            <p:nvSpPr>
              <p:cNvPr id="10" name="Rectangle 9"/>
              <p:cNvSpPr/>
              <p:nvPr/>
            </p:nvSpPr>
            <p:spPr>
              <a:xfrm>
                <a:off x="903223"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1" name="Rectangle 10"/>
              <p:cNvSpPr/>
              <p:nvPr/>
            </p:nvSpPr>
            <p:spPr>
              <a:xfrm>
                <a:off x="1307495"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2" name="Rectangle 11"/>
              <p:cNvSpPr/>
              <p:nvPr/>
            </p:nvSpPr>
            <p:spPr>
              <a:xfrm>
                <a:off x="1711766"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3" name="Rectangle 12"/>
              <p:cNvSpPr/>
              <p:nvPr/>
            </p:nvSpPr>
            <p:spPr>
              <a:xfrm>
                <a:off x="900368"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4" name="Rectangle 13"/>
              <p:cNvSpPr/>
              <p:nvPr/>
            </p:nvSpPr>
            <p:spPr>
              <a:xfrm>
                <a:off x="1304640"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5" name="Rectangle 14"/>
              <p:cNvSpPr/>
              <p:nvPr/>
            </p:nvSpPr>
            <p:spPr>
              <a:xfrm>
                <a:off x="1708911"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6" name="Rectangle 15"/>
              <p:cNvSpPr/>
              <p:nvPr/>
            </p:nvSpPr>
            <p:spPr>
              <a:xfrm>
                <a:off x="901520"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7" name="Rectangle 16"/>
              <p:cNvSpPr/>
              <p:nvPr/>
            </p:nvSpPr>
            <p:spPr>
              <a:xfrm>
                <a:off x="1305792"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8" name="Rectangle 17"/>
              <p:cNvSpPr/>
              <p:nvPr/>
            </p:nvSpPr>
            <p:spPr>
              <a:xfrm>
                <a:off x="1710063"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grpSp>
        <p:grpSp>
          <p:nvGrpSpPr>
            <p:cNvPr id="29" name="Group 28"/>
            <p:cNvGrpSpPr/>
            <p:nvPr/>
          </p:nvGrpSpPr>
          <p:grpSpPr>
            <a:xfrm>
              <a:off x="10967545" y="3736807"/>
              <a:ext cx="1826596" cy="461402"/>
              <a:chOff x="654975" y="5425454"/>
              <a:chExt cx="3443797" cy="869909"/>
            </a:xfrm>
          </p:grpSpPr>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7123" y="5483246"/>
                <a:ext cx="611099" cy="754325"/>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6224" y="5425454"/>
                <a:ext cx="722548" cy="8699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975" y="5463335"/>
                <a:ext cx="794146" cy="794146"/>
              </a:xfrm>
              <a:prstGeom prst="rect">
                <a:avLst/>
              </a:prstGeom>
            </p:spPr>
          </p:pic>
          <p:cxnSp>
            <p:nvCxnSpPr>
              <p:cNvPr id="33" name="Straight Connector 32"/>
              <p:cNvCxnSpPr/>
              <p:nvPr/>
            </p:nvCxnSpPr>
            <p:spPr>
              <a:xfrm>
                <a:off x="1778122" y="5463649"/>
                <a:ext cx="0" cy="7935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047223" y="5463649"/>
                <a:ext cx="0" cy="7935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2" name="Rectangle 101"/>
            <p:cNvSpPr/>
            <p:nvPr/>
          </p:nvSpPr>
          <p:spPr>
            <a:xfrm>
              <a:off x="10729567" y="6671355"/>
              <a:ext cx="2312166" cy="231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pic>
          <p:nvPicPr>
            <p:cNvPr id="103" name="Picture 33" descr="C:\Users\sakuu\Documents\Ballmer WPC\AI\Home.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868175" y="6734032"/>
              <a:ext cx="132421" cy="11231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 name="Freeform 86"/>
            <p:cNvSpPr>
              <a:spLocks/>
            </p:cNvSpPr>
            <p:nvPr/>
          </p:nvSpPr>
          <p:spPr bwMode="black">
            <a:xfrm>
              <a:off x="11099263" y="6724959"/>
              <a:ext cx="129339" cy="121384"/>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solidFill>
                <a:schemeClr val="bg2"/>
              </a:solid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1" name="Freeform 279"/>
          <p:cNvSpPr>
            <a:spLocks/>
          </p:cNvSpPr>
          <p:nvPr/>
        </p:nvSpPr>
        <p:spPr bwMode="auto">
          <a:xfrm flipH="1">
            <a:off x="6092158" y="3926151"/>
            <a:ext cx="1001986" cy="658344"/>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chemeClr val="accent1">
              <a:lumMod val="40000"/>
              <a:lumOff val="60000"/>
            </a:schemeClr>
          </a:solidFill>
          <a:ln>
            <a:noFill/>
          </a:ln>
        </p:spPr>
        <p:txBody>
          <a:bodyPr vert="horz" wrap="square" lIns="179285" tIns="179285" rIns="179285" bIns="179285" numCol="1" anchor="ctr" anchorCtr="0" compatLnSpc="1">
            <a:prstTxWarp prst="textNoShape">
              <a:avLst/>
            </a:prstTxWarp>
          </a:bodyPr>
          <a:lstStyle/>
          <a:p>
            <a:pPr defTabSz="914367"/>
            <a:endParaRPr lang="en-US" sz="1176" dirty="0">
              <a:solidFill>
                <a:srgbClr val="FFFFFF"/>
              </a:solidFill>
              <a:latin typeface="Segoe UI"/>
            </a:endParaRPr>
          </a:p>
        </p:txBody>
      </p:sp>
      <p:cxnSp>
        <p:nvCxnSpPr>
          <p:cNvPr id="112" name="Straight Arrow Connector 111"/>
          <p:cNvCxnSpPr/>
          <p:nvPr/>
        </p:nvCxnSpPr>
        <p:spPr>
          <a:xfrm>
            <a:off x="4425146" y="3491577"/>
            <a:ext cx="1767152"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H="1">
            <a:off x="4386428" y="3724440"/>
            <a:ext cx="1767152" cy="0"/>
          </a:xfrm>
          <a:prstGeom prst="straightConnector1">
            <a:avLst/>
          </a:prstGeom>
          <a:ln w="19050">
            <a:solidFill>
              <a:schemeClr val="accent1"/>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7"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rgbClr val="595959"/>
                </a:solidFill>
                <a:effectLst/>
                <a:latin typeface="Segoe UI Light" pitchFamily="34" charset="0"/>
                <a:ea typeface="+mn-ea"/>
                <a:cs typeface="Segoe UI" pitchFamily="34"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smtClean="0">
                <a:ln w="3175">
                  <a:noFill/>
                </a:ln>
                <a:solidFill>
                  <a:srgbClr val="595959"/>
                </a:solidFill>
                <a:effectLst/>
                <a:uLnTx/>
                <a:uFillTx/>
                <a:latin typeface="Segoe UI Light" pitchFamily="34" charset="0"/>
                <a:ea typeface=""/>
                <a:cs typeface="Segoe UI" pitchFamily="34" charset="0"/>
              </a:rPr>
              <a:t>Typical </a:t>
            </a:r>
            <a:r>
              <a:rPr kumimoji="0" lang="en-US" sz="5400" b="0" i="0" u="none" strike="noStrike" kern="1200" cap="none" spc="-100" normalizeH="0" baseline="0" noProof="0" dirty="0" smtClean="0">
                <a:ln w="3175">
                  <a:noFill/>
                </a:ln>
                <a:solidFill>
                  <a:srgbClr val="00AEEF">
                    <a:alpha val="99000"/>
                  </a:srgbClr>
                </a:solidFill>
                <a:effectLst/>
                <a:uLnTx/>
                <a:uFillTx/>
                <a:latin typeface="Segoe UI Light" pitchFamily="34" charset="0"/>
                <a:ea typeface=""/>
                <a:cs typeface="Segoe UI" pitchFamily="34" charset="0"/>
              </a:rPr>
              <a:t>Application</a:t>
            </a:r>
            <a:endParaRPr kumimoji="0" lang="en-US" sz="5400" b="0" i="0" u="none" strike="noStrike" kern="1200" cap="none" spc="-100" normalizeH="0" baseline="0" noProof="0" dirty="0">
              <a:ln w="3175">
                <a:noFill/>
              </a:ln>
              <a:solidFill>
                <a:srgbClr val="595959"/>
              </a:solidFill>
              <a:effectLst/>
              <a:uLnTx/>
              <a:uFillTx/>
              <a:latin typeface="Segoe UI Light" pitchFamily="34" charset="0"/>
              <a:ea typeface=""/>
              <a:cs typeface="Segoe UI" pitchFamily="34" charset="0"/>
            </a:endParaRPr>
          </a:p>
        </p:txBody>
      </p:sp>
    </p:spTree>
    <p:extLst>
      <p:ext uri="{BB962C8B-B14F-4D97-AF65-F5344CB8AC3E}">
        <p14:creationId xmlns:p14="http://schemas.microsoft.com/office/powerpoint/2010/main" val="1402311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5ACE8"/>
        </a:solidFill>
        <a:effectLst/>
      </p:bgPr>
    </p:bg>
    <p:spTree>
      <p:nvGrpSpPr>
        <p:cNvPr id="1" name=""/>
        <p:cNvGrpSpPr/>
        <p:nvPr/>
      </p:nvGrpSpPr>
      <p:grpSpPr>
        <a:xfrm>
          <a:off x="0" y="0"/>
          <a:ext cx="0" cy="0"/>
          <a:chOff x="0" y="0"/>
          <a:chExt cx="0" cy="0"/>
        </a:xfrm>
      </p:grpSpPr>
      <p:pic>
        <p:nvPicPr>
          <p:cNvPr id="1026" name="Picture 2" descr="https://cloudant.com/wp-content/uploads/microsoft-az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050" y="3286125"/>
            <a:ext cx="988695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87552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Miriad</a:t>
            </a:r>
            <a:r>
              <a:rPr lang="en-US" dirty="0" smtClean="0"/>
              <a:t> of</a:t>
            </a:r>
            <a:r>
              <a:rPr lang="en-US" dirty="0" smtClean="0">
                <a:solidFill>
                  <a:schemeClr val="accent2">
                    <a:alpha val="99000"/>
                  </a:schemeClr>
                </a:solidFill>
              </a:rPr>
              <a:t> Services</a:t>
            </a:r>
            <a:endParaRPr lang="en-US" dirty="0"/>
          </a:p>
        </p:txBody>
      </p:sp>
      <p:pic>
        <p:nvPicPr>
          <p:cNvPr id="2050" name="Picture 2" descr="http://blogs.msdn.com/cfs-filesystemfile.ashx/__key/communityserver-blogs-components-weblogfiles/00-00-01-62-75/7888.azure_5F00_buildingblock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393" y="1564553"/>
            <a:ext cx="9191625" cy="431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20382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Freeform 8"/>
          <p:cNvSpPr>
            <a:spLocks/>
          </p:cNvSpPr>
          <p:nvPr/>
        </p:nvSpPr>
        <p:spPr bwMode="auto">
          <a:xfrm>
            <a:off x="7231625" y="5394994"/>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43" name="Group 26"/>
          <p:cNvGrpSpPr>
            <a:grpSpLocks noChangeAspect="1"/>
          </p:cNvGrpSpPr>
          <p:nvPr/>
        </p:nvGrpSpPr>
        <p:grpSpPr bwMode="auto">
          <a:xfrm>
            <a:off x="9223639" y="2212904"/>
            <a:ext cx="1390068" cy="1413114"/>
            <a:chOff x="2229" y="853"/>
            <a:chExt cx="2654" cy="2698"/>
          </a:xfrm>
          <a:solidFill>
            <a:schemeClr val="accent4"/>
          </a:solidFill>
        </p:grpSpPr>
        <p:sp>
          <p:nvSpPr>
            <p:cNvPr id="45"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6"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0"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1"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2"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3"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4"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5"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0"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1"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2"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4"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5"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6"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7"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8"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9"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8"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9"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0"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1"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2"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3"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4"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5"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2"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3"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4"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12" name="Group 12"/>
          <p:cNvGrpSpPr>
            <a:grpSpLocks noChangeAspect="1"/>
          </p:cNvGrpSpPr>
          <p:nvPr/>
        </p:nvGrpSpPr>
        <p:grpSpPr bwMode="auto">
          <a:xfrm>
            <a:off x="879691" y="2183493"/>
            <a:ext cx="1268964" cy="1566747"/>
            <a:chOff x="505" y="-295"/>
            <a:chExt cx="2625" cy="3241"/>
          </a:xfrm>
          <a:solidFill>
            <a:schemeClr val="tx2"/>
          </a:solidFill>
        </p:grpSpPr>
        <p:sp>
          <p:nvSpPr>
            <p:cNvPr id="14" name="Freeform 1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5" name="Freeform 1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6" name="Freeform 1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7" name="Freeform 1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5"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6"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4" name="Group 4"/>
          <p:cNvGrpSpPr>
            <a:grpSpLocks noChangeAspect="1"/>
          </p:cNvGrpSpPr>
          <p:nvPr/>
        </p:nvGrpSpPr>
        <p:grpSpPr bwMode="auto">
          <a:xfrm>
            <a:off x="6611190" y="2111213"/>
            <a:ext cx="1174392" cy="1494371"/>
            <a:chOff x="2882" y="887"/>
            <a:chExt cx="2070" cy="2634"/>
          </a:xfrm>
          <a:solidFill>
            <a:schemeClr val="accent2"/>
          </a:solidFill>
        </p:grpSpPr>
        <p:sp>
          <p:nvSpPr>
            <p:cNvPr id="6" name="Freeform 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 name="Freeform 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 name="Freeform 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 name="Freeform 8"/>
            <p:cNvSpPr>
              <a:spLocks noEditPoints="1"/>
            </p:cNvSpPr>
            <p:nvPr/>
          </p:nvSpPr>
          <p:spPr bwMode="auto">
            <a:xfrm>
              <a:off x="3129" y="2702"/>
              <a:ext cx="1574" cy="819"/>
            </a:xfrm>
            <a:custGeom>
              <a:avLst/>
              <a:gdLst>
                <a:gd name="T0" fmla="*/ 664 w 664"/>
                <a:gd name="T1" fmla="*/ 325 h 346"/>
                <a:gd name="T2" fmla="*/ 664 w 664"/>
                <a:gd name="T3" fmla="*/ 21 h 346"/>
                <a:gd name="T4" fmla="*/ 644 w 664"/>
                <a:gd name="T5" fmla="*/ 0 h 346"/>
                <a:gd name="T6" fmla="*/ 21 w 664"/>
                <a:gd name="T7" fmla="*/ 0 h 346"/>
                <a:gd name="T8" fmla="*/ 0 w 664"/>
                <a:gd name="T9" fmla="*/ 21 h 346"/>
                <a:gd name="T10" fmla="*/ 0 w 664"/>
                <a:gd name="T11" fmla="*/ 325 h 346"/>
                <a:gd name="T12" fmla="*/ 21 w 664"/>
                <a:gd name="T13" fmla="*/ 346 h 346"/>
                <a:gd name="T14" fmla="*/ 644 w 664"/>
                <a:gd name="T15" fmla="*/ 346 h 346"/>
                <a:gd name="T16" fmla="*/ 664 w 664"/>
                <a:gd name="T17" fmla="*/ 325 h 346"/>
                <a:gd name="T18" fmla="*/ 39 w 664"/>
                <a:gd name="T19" fmla="*/ 167 h 346"/>
                <a:gd name="T20" fmla="*/ 44 w 664"/>
                <a:gd name="T21" fmla="*/ 133 h 346"/>
                <a:gd name="T22" fmla="*/ 72 w 664"/>
                <a:gd name="T23" fmla="*/ 133 h 346"/>
                <a:gd name="T24" fmla="*/ 72 w 664"/>
                <a:gd name="T25" fmla="*/ 167 h 346"/>
                <a:gd name="T26" fmla="*/ 39 w 664"/>
                <a:gd name="T27" fmla="*/ 167 h 346"/>
                <a:gd name="T28" fmla="*/ 73 w 664"/>
                <a:gd name="T29" fmla="*/ 167 h 346"/>
                <a:gd name="T30" fmla="*/ 73 w 664"/>
                <a:gd name="T31" fmla="*/ 133 h 346"/>
                <a:gd name="T32" fmla="*/ 101 w 664"/>
                <a:gd name="T33" fmla="*/ 133 h 346"/>
                <a:gd name="T34" fmla="*/ 106 w 664"/>
                <a:gd name="T35" fmla="*/ 167 h 346"/>
                <a:gd name="T36" fmla="*/ 73 w 664"/>
                <a:gd name="T37" fmla="*/ 167 h 346"/>
                <a:gd name="T38" fmla="*/ 33 w 664"/>
                <a:gd name="T39" fmla="*/ 213 h 346"/>
                <a:gd name="T40" fmla="*/ 39 w 664"/>
                <a:gd name="T41" fmla="*/ 168 h 346"/>
                <a:gd name="T42" fmla="*/ 72 w 664"/>
                <a:gd name="T43" fmla="*/ 168 h 346"/>
                <a:gd name="T44" fmla="*/ 72 w 664"/>
                <a:gd name="T45" fmla="*/ 213 h 346"/>
                <a:gd name="T46" fmla="*/ 33 w 664"/>
                <a:gd name="T47" fmla="*/ 213 h 346"/>
                <a:gd name="T48" fmla="*/ 73 w 664"/>
                <a:gd name="T49" fmla="*/ 213 h 346"/>
                <a:gd name="T50" fmla="*/ 73 w 664"/>
                <a:gd name="T51" fmla="*/ 168 h 346"/>
                <a:gd name="T52" fmla="*/ 106 w 664"/>
                <a:gd name="T53" fmla="*/ 168 h 346"/>
                <a:gd name="T54" fmla="*/ 112 w 664"/>
                <a:gd name="T55" fmla="*/ 213 h 346"/>
                <a:gd name="T56" fmla="*/ 73 w 664"/>
                <a:gd name="T57" fmla="*/ 213 h 346"/>
                <a:gd name="T58" fmla="*/ 139 w 664"/>
                <a:gd name="T59" fmla="*/ 312 h 346"/>
                <a:gd name="T60" fmla="*/ 139 w 664"/>
                <a:gd name="T61" fmla="*/ 34 h 346"/>
                <a:gd name="T62" fmla="*/ 612 w 664"/>
                <a:gd name="T63" fmla="*/ 34 h 346"/>
                <a:gd name="T64" fmla="*/ 612 w 664"/>
                <a:gd name="T65" fmla="*/ 312 h 346"/>
                <a:gd name="T66" fmla="*/ 139 w 664"/>
                <a:gd name="T67" fmla="*/ 31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4" h="346">
                  <a:moveTo>
                    <a:pt x="664" y="325"/>
                  </a:moveTo>
                  <a:cubicBezTo>
                    <a:pt x="664" y="21"/>
                    <a:pt x="664" y="21"/>
                    <a:pt x="664" y="21"/>
                  </a:cubicBezTo>
                  <a:cubicBezTo>
                    <a:pt x="664" y="9"/>
                    <a:pt x="655" y="0"/>
                    <a:pt x="644" y="0"/>
                  </a:cubicBezTo>
                  <a:cubicBezTo>
                    <a:pt x="21" y="0"/>
                    <a:pt x="21" y="0"/>
                    <a:pt x="21" y="0"/>
                  </a:cubicBezTo>
                  <a:cubicBezTo>
                    <a:pt x="9" y="0"/>
                    <a:pt x="0" y="9"/>
                    <a:pt x="0" y="21"/>
                  </a:cubicBezTo>
                  <a:cubicBezTo>
                    <a:pt x="0" y="325"/>
                    <a:pt x="0" y="325"/>
                    <a:pt x="0" y="325"/>
                  </a:cubicBezTo>
                  <a:cubicBezTo>
                    <a:pt x="0" y="336"/>
                    <a:pt x="9" y="346"/>
                    <a:pt x="21" y="346"/>
                  </a:cubicBezTo>
                  <a:cubicBezTo>
                    <a:pt x="644" y="346"/>
                    <a:pt x="644" y="346"/>
                    <a:pt x="644" y="346"/>
                  </a:cubicBezTo>
                  <a:cubicBezTo>
                    <a:pt x="655" y="346"/>
                    <a:pt x="664" y="336"/>
                    <a:pt x="664" y="325"/>
                  </a:cubicBezTo>
                  <a:close/>
                  <a:moveTo>
                    <a:pt x="39" y="167"/>
                  </a:moveTo>
                  <a:cubicBezTo>
                    <a:pt x="44" y="133"/>
                    <a:pt x="44" y="133"/>
                    <a:pt x="44" y="133"/>
                  </a:cubicBezTo>
                  <a:cubicBezTo>
                    <a:pt x="72" y="133"/>
                    <a:pt x="72" y="133"/>
                    <a:pt x="72" y="133"/>
                  </a:cubicBezTo>
                  <a:cubicBezTo>
                    <a:pt x="72" y="167"/>
                    <a:pt x="72" y="167"/>
                    <a:pt x="72" y="167"/>
                  </a:cubicBezTo>
                  <a:lnTo>
                    <a:pt x="39" y="167"/>
                  </a:lnTo>
                  <a:close/>
                  <a:moveTo>
                    <a:pt x="73" y="167"/>
                  </a:moveTo>
                  <a:cubicBezTo>
                    <a:pt x="73" y="133"/>
                    <a:pt x="73" y="133"/>
                    <a:pt x="73" y="133"/>
                  </a:cubicBezTo>
                  <a:cubicBezTo>
                    <a:pt x="101" y="133"/>
                    <a:pt x="101" y="133"/>
                    <a:pt x="101" y="133"/>
                  </a:cubicBezTo>
                  <a:cubicBezTo>
                    <a:pt x="106" y="167"/>
                    <a:pt x="106" y="167"/>
                    <a:pt x="106" y="167"/>
                  </a:cubicBezTo>
                  <a:lnTo>
                    <a:pt x="73" y="167"/>
                  </a:lnTo>
                  <a:close/>
                  <a:moveTo>
                    <a:pt x="33" y="213"/>
                  </a:moveTo>
                  <a:cubicBezTo>
                    <a:pt x="39" y="168"/>
                    <a:pt x="39" y="168"/>
                    <a:pt x="39" y="168"/>
                  </a:cubicBezTo>
                  <a:cubicBezTo>
                    <a:pt x="72" y="168"/>
                    <a:pt x="72" y="168"/>
                    <a:pt x="72" y="168"/>
                  </a:cubicBezTo>
                  <a:cubicBezTo>
                    <a:pt x="72" y="213"/>
                    <a:pt x="72" y="213"/>
                    <a:pt x="72" y="213"/>
                  </a:cubicBezTo>
                  <a:lnTo>
                    <a:pt x="33" y="213"/>
                  </a:lnTo>
                  <a:close/>
                  <a:moveTo>
                    <a:pt x="73" y="213"/>
                  </a:moveTo>
                  <a:cubicBezTo>
                    <a:pt x="73" y="168"/>
                    <a:pt x="73" y="168"/>
                    <a:pt x="73" y="168"/>
                  </a:cubicBezTo>
                  <a:cubicBezTo>
                    <a:pt x="106" y="168"/>
                    <a:pt x="106" y="168"/>
                    <a:pt x="106" y="168"/>
                  </a:cubicBezTo>
                  <a:cubicBezTo>
                    <a:pt x="112" y="213"/>
                    <a:pt x="112" y="213"/>
                    <a:pt x="112" y="213"/>
                  </a:cubicBezTo>
                  <a:lnTo>
                    <a:pt x="73" y="213"/>
                  </a:lnTo>
                  <a:close/>
                  <a:moveTo>
                    <a:pt x="139" y="312"/>
                  </a:moveTo>
                  <a:cubicBezTo>
                    <a:pt x="139" y="34"/>
                    <a:pt x="139" y="34"/>
                    <a:pt x="139" y="34"/>
                  </a:cubicBezTo>
                  <a:cubicBezTo>
                    <a:pt x="612" y="34"/>
                    <a:pt x="612" y="34"/>
                    <a:pt x="612" y="34"/>
                  </a:cubicBezTo>
                  <a:cubicBezTo>
                    <a:pt x="612" y="312"/>
                    <a:pt x="612" y="312"/>
                    <a:pt x="612" y="312"/>
                  </a:cubicBezTo>
                  <a:lnTo>
                    <a:pt x="139"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 name="Rectangle 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2" name="Title 1"/>
          <p:cNvSpPr>
            <a:spLocks noGrp="1"/>
          </p:cNvSpPr>
          <p:nvPr>
            <p:ph type="title"/>
          </p:nvPr>
        </p:nvSpPr>
        <p:spPr>
          <a:xfrm>
            <a:off x="472039" y="261694"/>
            <a:ext cx="10515600" cy="1325563"/>
          </a:xfrm>
        </p:spPr>
        <p:txBody>
          <a:bodyPr>
            <a:normAutofit/>
          </a:bodyPr>
          <a:lstStyle/>
          <a:p>
            <a:r>
              <a:rPr lang="en-US" spc="-100" dirty="0">
                <a:solidFill>
                  <a:srgbClr val="00B0F0"/>
                </a:solidFill>
                <a:latin typeface="Segoe UI Light" panose="020B0502040204020203" pitchFamily="34" charset="0"/>
              </a:rPr>
              <a:t>What is Azure Mobile Engagement? </a:t>
            </a:r>
          </a:p>
        </p:txBody>
      </p:sp>
      <p:cxnSp>
        <p:nvCxnSpPr>
          <p:cNvPr id="19" name="Straight Connector 18"/>
          <p:cNvCxnSpPr/>
          <p:nvPr/>
        </p:nvCxnSpPr>
        <p:spPr>
          <a:xfrm>
            <a:off x="2911867"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46349"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580831"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80005" y="3806737"/>
            <a:ext cx="2378327" cy="693970"/>
          </a:xfrm>
          <a:prstGeom prst="rect">
            <a:avLst/>
          </a:prstGeom>
          <a:noFill/>
        </p:spPr>
        <p:txBody>
          <a:bodyPr wrap="square" rtlCol="0">
            <a:spAutoFit/>
          </a:bodyPr>
          <a:lstStyle/>
          <a:p>
            <a:pPr defTabSz="914367"/>
            <a:r>
              <a:rPr lang="en-US" sz="1961" dirty="0">
                <a:solidFill>
                  <a:srgbClr val="505050"/>
                </a:solidFill>
                <a:latin typeface="Segoe UI Light"/>
              </a:rPr>
              <a:t>Open APIs &amp; easy integration </a:t>
            </a:r>
          </a:p>
        </p:txBody>
      </p:sp>
      <p:sp>
        <p:nvSpPr>
          <p:cNvPr id="25" name="TextBox 24"/>
          <p:cNvSpPr txBox="1"/>
          <p:nvPr/>
        </p:nvSpPr>
        <p:spPr>
          <a:xfrm>
            <a:off x="376529" y="3806737"/>
            <a:ext cx="2368512" cy="1297423"/>
          </a:xfrm>
          <a:prstGeom prst="rect">
            <a:avLst/>
          </a:prstGeom>
          <a:noFill/>
        </p:spPr>
        <p:txBody>
          <a:bodyPr wrap="square" rtlCol="0">
            <a:spAutoFit/>
          </a:bodyPr>
          <a:lstStyle/>
          <a:p>
            <a:pPr defTabSz="914367"/>
            <a:r>
              <a:rPr lang="en-US" sz="1961" dirty="0">
                <a:solidFill>
                  <a:srgbClr val="505050"/>
                </a:solidFill>
                <a:latin typeface="Segoe UI Light"/>
              </a:rPr>
              <a:t>Actionable insights available in real-time to increase app usage</a:t>
            </a:r>
          </a:p>
        </p:txBody>
      </p:sp>
      <p:sp>
        <p:nvSpPr>
          <p:cNvPr id="28" name="TextBox 27"/>
          <p:cNvSpPr txBox="1"/>
          <p:nvPr/>
        </p:nvSpPr>
        <p:spPr>
          <a:xfrm>
            <a:off x="3183934" y="3806737"/>
            <a:ext cx="2378327" cy="995697"/>
          </a:xfrm>
          <a:prstGeom prst="rect">
            <a:avLst/>
          </a:prstGeom>
          <a:noFill/>
        </p:spPr>
        <p:txBody>
          <a:bodyPr wrap="square" rtlCol="0">
            <a:spAutoFit/>
          </a:bodyPr>
          <a:lstStyle/>
          <a:p>
            <a:pPr defTabSz="914367"/>
            <a:r>
              <a:rPr lang="en-US" sz="1961" dirty="0">
                <a:solidFill>
                  <a:srgbClr val="505050"/>
                </a:solidFill>
                <a:latin typeface="Segoe UI Light"/>
              </a:rPr>
              <a:t>A value-added push &amp; communications platform</a:t>
            </a:r>
          </a:p>
        </p:txBody>
      </p:sp>
      <p:sp>
        <p:nvSpPr>
          <p:cNvPr id="31" name="TextBox 30"/>
          <p:cNvSpPr txBox="1"/>
          <p:nvPr/>
        </p:nvSpPr>
        <p:spPr>
          <a:xfrm>
            <a:off x="8896364" y="3806737"/>
            <a:ext cx="2378327" cy="995697"/>
          </a:xfrm>
          <a:prstGeom prst="rect">
            <a:avLst/>
          </a:prstGeom>
          <a:noFill/>
        </p:spPr>
        <p:txBody>
          <a:bodyPr wrap="square" rtlCol="0">
            <a:spAutoFit/>
          </a:bodyPr>
          <a:lstStyle/>
          <a:p>
            <a:pPr defTabSz="914367"/>
            <a:r>
              <a:rPr lang="en-US" sz="1961" dirty="0">
                <a:solidFill>
                  <a:srgbClr val="505050"/>
                </a:solidFill>
                <a:latin typeface="Segoe UI Light"/>
              </a:rPr>
              <a:t>Data protection &amp; privacy across the globe</a:t>
            </a:r>
          </a:p>
        </p:txBody>
      </p:sp>
      <p:sp>
        <p:nvSpPr>
          <p:cNvPr id="34" name="Text Placeholder 2"/>
          <p:cNvSpPr txBox="1">
            <a:spLocks/>
          </p:cNvSpPr>
          <p:nvPr/>
        </p:nvSpPr>
        <p:spPr>
          <a:xfrm>
            <a:off x="533400" y="1292905"/>
            <a:ext cx="11330693" cy="3657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Font typeface="Arial" pitchFamily="34" charset="0"/>
              <a:buNone/>
            </a:pPr>
            <a:r>
              <a:rPr lang="en-US" sz="2353" dirty="0">
                <a:solidFill>
                  <a:srgbClr val="505050"/>
                </a:solidFill>
              </a:rPr>
              <a:t>A SaaS-delivered Mobile Engagement platform</a:t>
            </a:r>
          </a:p>
        </p:txBody>
      </p:sp>
      <p:grpSp>
        <p:nvGrpSpPr>
          <p:cNvPr id="38" name="Group 21"/>
          <p:cNvGrpSpPr>
            <a:grpSpLocks noChangeAspect="1"/>
          </p:cNvGrpSpPr>
          <p:nvPr/>
        </p:nvGrpSpPr>
        <p:grpSpPr bwMode="auto">
          <a:xfrm>
            <a:off x="3924827" y="2228402"/>
            <a:ext cx="737683" cy="1413114"/>
            <a:chOff x="2610" y="1652"/>
            <a:chExt cx="474" cy="908"/>
          </a:xfrm>
          <a:solidFill>
            <a:schemeClr val="accent1"/>
          </a:solidFill>
        </p:grpSpPr>
        <p:sp>
          <p:nvSpPr>
            <p:cNvPr id="40" name="Freeform 22"/>
            <p:cNvSpPr>
              <a:spLocks/>
            </p:cNvSpPr>
            <p:nvPr/>
          </p:nvSpPr>
          <p:spPr bwMode="auto">
            <a:xfrm>
              <a:off x="2713" y="1917"/>
              <a:ext cx="268" cy="268"/>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1" name="Freeform 23"/>
            <p:cNvSpPr>
              <a:spLocks noEditPoints="1"/>
            </p:cNvSpPr>
            <p:nvPr/>
          </p:nvSpPr>
          <p:spPr bwMode="auto">
            <a:xfrm>
              <a:off x="2610" y="1652"/>
              <a:ext cx="474" cy="908"/>
            </a:xfrm>
            <a:custGeom>
              <a:avLst/>
              <a:gdLst>
                <a:gd name="T0" fmla="*/ 521 w 554"/>
                <a:gd name="T1" fmla="*/ 0 h 1064"/>
                <a:gd name="T2" fmla="*/ 33 w 554"/>
                <a:gd name="T3" fmla="*/ 0 h 1064"/>
                <a:gd name="T4" fmla="*/ 0 w 554"/>
                <a:gd name="T5" fmla="*/ 33 h 1064"/>
                <a:gd name="T6" fmla="*/ 0 w 554"/>
                <a:gd name="T7" fmla="*/ 1031 h 1064"/>
                <a:gd name="T8" fmla="*/ 33 w 554"/>
                <a:gd name="T9" fmla="*/ 1064 h 1064"/>
                <a:gd name="T10" fmla="*/ 521 w 554"/>
                <a:gd name="T11" fmla="*/ 1064 h 1064"/>
                <a:gd name="T12" fmla="*/ 554 w 554"/>
                <a:gd name="T13" fmla="*/ 1031 h 1064"/>
                <a:gd name="T14" fmla="*/ 554 w 554"/>
                <a:gd name="T15" fmla="*/ 33 h 1064"/>
                <a:gd name="T16" fmla="*/ 521 w 554"/>
                <a:gd name="T17" fmla="*/ 0 h 1064"/>
                <a:gd name="T18" fmla="*/ 267 w 554"/>
                <a:gd name="T19" fmla="*/ 1002 h 1064"/>
                <a:gd name="T20" fmla="*/ 213 w 554"/>
                <a:gd name="T21" fmla="*/ 994 h 1064"/>
                <a:gd name="T22" fmla="*/ 213 w 554"/>
                <a:gd name="T23" fmla="*/ 950 h 1064"/>
                <a:gd name="T24" fmla="*/ 267 w 554"/>
                <a:gd name="T25" fmla="*/ 950 h 1064"/>
                <a:gd name="T26" fmla="*/ 267 w 554"/>
                <a:gd name="T27" fmla="*/ 1002 h 1064"/>
                <a:gd name="T28" fmla="*/ 267 w 554"/>
                <a:gd name="T29" fmla="*/ 948 h 1064"/>
                <a:gd name="T30" fmla="*/ 213 w 554"/>
                <a:gd name="T31" fmla="*/ 948 h 1064"/>
                <a:gd name="T32" fmla="*/ 213 w 554"/>
                <a:gd name="T33" fmla="*/ 903 h 1064"/>
                <a:gd name="T34" fmla="*/ 267 w 554"/>
                <a:gd name="T35" fmla="*/ 895 h 1064"/>
                <a:gd name="T36" fmla="*/ 267 w 554"/>
                <a:gd name="T37" fmla="*/ 948 h 1064"/>
                <a:gd name="T38" fmla="*/ 340 w 554"/>
                <a:gd name="T39" fmla="*/ 1012 h 1064"/>
                <a:gd name="T40" fmla="*/ 269 w 554"/>
                <a:gd name="T41" fmla="*/ 1002 h 1064"/>
                <a:gd name="T42" fmla="*/ 269 w 554"/>
                <a:gd name="T43" fmla="*/ 950 h 1064"/>
                <a:gd name="T44" fmla="*/ 340 w 554"/>
                <a:gd name="T45" fmla="*/ 950 h 1064"/>
                <a:gd name="T46" fmla="*/ 340 w 554"/>
                <a:gd name="T47" fmla="*/ 1012 h 1064"/>
                <a:gd name="T48" fmla="*/ 340 w 554"/>
                <a:gd name="T49" fmla="*/ 948 h 1064"/>
                <a:gd name="T50" fmla="*/ 269 w 554"/>
                <a:gd name="T51" fmla="*/ 948 h 1064"/>
                <a:gd name="T52" fmla="*/ 269 w 554"/>
                <a:gd name="T53" fmla="*/ 895 h 1064"/>
                <a:gd name="T54" fmla="*/ 340 w 554"/>
                <a:gd name="T55" fmla="*/ 885 h 1064"/>
                <a:gd name="T56" fmla="*/ 340 w 554"/>
                <a:gd name="T57" fmla="*/ 948 h 1064"/>
                <a:gd name="T58" fmla="*/ 500 w 554"/>
                <a:gd name="T59" fmla="*/ 841 h 1064"/>
                <a:gd name="T60" fmla="*/ 54 w 554"/>
                <a:gd name="T61" fmla="*/ 841 h 1064"/>
                <a:gd name="T62" fmla="*/ 54 w 554"/>
                <a:gd name="T63" fmla="*/ 84 h 1064"/>
                <a:gd name="T64" fmla="*/ 500 w 554"/>
                <a:gd name="T65" fmla="*/ 84 h 1064"/>
                <a:gd name="T66" fmla="*/ 500 w 554"/>
                <a:gd name="T67" fmla="*/ 841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4" h="1064">
                  <a:moveTo>
                    <a:pt x="521" y="0"/>
                  </a:moveTo>
                  <a:cubicBezTo>
                    <a:pt x="33" y="0"/>
                    <a:pt x="33" y="0"/>
                    <a:pt x="33" y="0"/>
                  </a:cubicBezTo>
                  <a:cubicBezTo>
                    <a:pt x="15" y="0"/>
                    <a:pt x="0" y="15"/>
                    <a:pt x="0" y="33"/>
                  </a:cubicBezTo>
                  <a:cubicBezTo>
                    <a:pt x="0" y="1031"/>
                    <a:pt x="0" y="1031"/>
                    <a:pt x="0" y="1031"/>
                  </a:cubicBezTo>
                  <a:cubicBezTo>
                    <a:pt x="0" y="1049"/>
                    <a:pt x="15" y="1064"/>
                    <a:pt x="33" y="1064"/>
                  </a:cubicBezTo>
                  <a:cubicBezTo>
                    <a:pt x="521" y="1064"/>
                    <a:pt x="521" y="1064"/>
                    <a:pt x="521" y="1064"/>
                  </a:cubicBezTo>
                  <a:cubicBezTo>
                    <a:pt x="539" y="1064"/>
                    <a:pt x="554" y="1049"/>
                    <a:pt x="554" y="1031"/>
                  </a:cubicBezTo>
                  <a:cubicBezTo>
                    <a:pt x="554" y="33"/>
                    <a:pt x="554" y="33"/>
                    <a:pt x="554" y="33"/>
                  </a:cubicBezTo>
                  <a:cubicBezTo>
                    <a:pt x="554" y="15"/>
                    <a:pt x="539" y="0"/>
                    <a:pt x="521" y="0"/>
                  </a:cubicBezTo>
                  <a:close/>
                  <a:moveTo>
                    <a:pt x="267" y="1002"/>
                  </a:moveTo>
                  <a:cubicBezTo>
                    <a:pt x="213" y="994"/>
                    <a:pt x="213" y="994"/>
                    <a:pt x="213" y="994"/>
                  </a:cubicBezTo>
                  <a:cubicBezTo>
                    <a:pt x="213" y="950"/>
                    <a:pt x="213" y="950"/>
                    <a:pt x="213" y="950"/>
                  </a:cubicBezTo>
                  <a:cubicBezTo>
                    <a:pt x="267" y="950"/>
                    <a:pt x="267" y="950"/>
                    <a:pt x="267" y="950"/>
                  </a:cubicBezTo>
                  <a:lnTo>
                    <a:pt x="267" y="1002"/>
                  </a:lnTo>
                  <a:close/>
                  <a:moveTo>
                    <a:pt x="267" y="948"/>
                  </a:moveTo>
                  <a:cubicBezTo>
                    <a:pt x="213" y="948"/>
                    <a:pt x="213" y="948"/>
                    <a:pt x="213" y="948"/>
                  </a:cubicBezTo>
                  <a:cubicBezTo>
                    <a:pt x="213" y="903"/>
                    <a:pt x="213" y="903"/>
                    <a:pt x="213" y="903"/>
                  </a:cubicBezTo>
                  <a:cubicBezTo>
                    <a:pt x="267" y="895"/>
                    <a:pt x="267" y="895"/>
                    <a:pt x="267" y="895"/>
                  </a:cubicBezTo>
                  <a:lnTo>
                    <a:pt x="267" y="948"/>
                  </a:lnTo>
                  <a:close/>
                  <a:moveTo>
                    <a:pt x="340" y="1012"/>
                  </a:moveTo>
                  <a:cubicBezTo>
                    <a:pt x="269" y="1002"/>
                    <a:pt x="269" y="1002"/>
                    <a:pt x="269" y="1002"/>
                  </a:cubicBezTo>
                  <a:cubicBezTo>
                    <a:pt x="269" y="950"/>
                    <a:pt x="269" y="950"/>
                    <a:pt x="269" y="950"/>
                  </a:cubicBezTo>
                  <a:cubicBezTo>
                    <a:pt x="340" y="950"/>
                    <a:pt x="340" y="950"/>
                    <a:pt x="340" y="950"/>
                  </a:cubicBezTo>
                  <a:lnTo>
                    <a:pt x="340" y="1012"/>
                  </a:lnTo>
                  <a:close/>
                  <a:moveTo>
                    <a:pt x="340" y="948"/>
                  </a:moveTo>
                  <a:cubicBezTo>
                    <a:pt x="269" y="948"/>
                    <a:pt x="269" y="948"/>
                    <a:pt x="269" y="948"/>
                  </a:cubicBezTo>
                  <a:cubicBezTo>
                    <a:pt x="269" y="895"/>
                    <a:pt x="269" y="895"/>
                    <a:pt x="269" y="895"/>
                  </a:cubicBezTo>
                  <a:cubicBezTo>
                    <a:pt x="340" y="885"/>
                    <a:pt x="340" y="885"/>
                    <a:pt x="340" y="885"/>
                  </a:cubicBezTo>
                  <a:lnTo>
                    <a:pt x="340" y="948"/>
                  </a:lnTo>
                  <a:close/>
                  <a:moveTo>
                    <a:pt x="500" y="841"/>
                  </a:moveTo>
                  <a:cubicBezTo>
                    <a:pt x="54" y="841"/>
                    <a:pt x="54" y="841"/>
                    <a:pt x="54" y="841"/>
                  </a:cubicBezTo>
                  <a:cubicBezTo>
                    <a:pt x="54" y="84"/>
                    <a:pt x="54" y="84"/>
                    <a:pt x="54" y="84"/>
                  </a:cubicBezTo>
                  <a:cubicBezTo>
                    <a:pt x="500" y="84"/>
                    <a:pt x="500" y="84"/>
                    <a:pt x="500" y="84"/>
                  </a:cubicBezTo>
                  <a:lnTo>
                    <a:pt x="500" y="8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106" name="Freeform 7"/>
          <p:cNvSpPr>
            <a:spLocks/>
          </p:cNvSpPr>
          <p:nvPr/>
        </p:nvSpPr>
        <p:spPr bwMode="auto">
          <a:xfrm>
            <a:off x="441256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145" name="Group 144"/>
          <p:cNvGrpSpPr/>
          <p:nvPr/>
        </p:nvGrpSpPr>
        <p:grpSpPr>
          <a:xfrm>
            <a:off x="10969348" y="4715890"/>
            <a:ext cx="720596" cy="1473851"/>
            <a:chOff x="3219451" y="4678431"/>
            <a:chExt cx="560388" cy="1146175"/>
          </a:xfrm>
        </p:grpSpPr>
        <p:sp>
          <p:nvSpPr>
            <p:cNvPr id="116"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7"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8"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9"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0"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1"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2"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3"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4"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5"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6"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7"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8"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9"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0"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1"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2"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3"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4"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5"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6"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7"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8"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9"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0"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1"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2"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3"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4"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107" name="Group 106"/>
          <p:cNvGrpSpPr/>
          <p:nvPr/>
        </p:nvGrpSpPr>
        <p:grpSpPr>
          <a:xfrm>
            <a:off x="10542287" y="5231257"/>
            <a:ext cx="661099" cy="869919"/>
            <a:chOff x="5246800" y="4973906"/>
            <a:chExt cx="1060450" cy="1395413"/>
          </a:xfrm>
        </p:grpSpPr>
        <p:sp>
          <p:nvSpPr>
            <p:cNvPr id="108"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9"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0"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1"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2"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3"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4"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5"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5" name="Rectangle 4"/>
          <p:cNvSpPr/>
          <p:nvPr/>
        </p:nvSpPr>
        <p:spPr bwMode="auto">
          <a:xfrm>
            <a:off x="4189269" y="3364758"/>
            <a:ext cx="235713" cy="2178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6" name="Group 165"/>
          <p:cNvGrpSpPr/>
          <p:nvPr/>
        </p:nvGrpSpPr>
        <p:grpSpPr>
          <a:xfrm>
            <a:off x="4082158" y="3402158"/>
            <a:ext cx="398602" cy="111722"/>
            <a:chOff x="7217565" y="3396848"/>
            <a:chExt cx="406595" cy="113962"/>
          </a:xfrm>
          <a:noFill/>
        </p:grpSpPr>
        <p:grpSp>
          <p:nvGrpSpPr>
            <p:cNvPr id="167" name="Group 166"/>
            <p:cNvGrpSpPr/>
            <p:nvPr/>
          </p:nvGrpSpPr>
          <p:grpSpPr>
            <a:xfrm>
              <a:off x="7217565" y="3398328"/>
              <a:ext cx="406595" cy="112482"/>
              <a:chOff x="1396310" y="6065986"/>
              <a:chExt cx="1064701" cy="294539"/>
            </a:xfrm>
            <a:grpFill/>
          </p:grpSpPr>
          <p:pic>
            <p:nvPicPr>
              <p:cNvPr id="169" name="Picture 1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62" y="6072926"/>
                <a:ext cx="216410" cy="267130"/>
              </a:xfrm>
              <a:prstGeom prst="rect">
                <a:avLst/>
              </a:prstGeom>
              <a:grpFill/>
            </p:spPr>
          </p:pic>
          <p:pic>
            <p:nvPicPr>
              <p:cNvPr id="170" name="Picture 1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1531" y="6084243"/>
                <a:ext cx="229480" cy="276282"/>
              </a:xfrm>
              <a:prstGeom prst="rect">
                <a:avLst/>
              </a:prstGeom>
              <a:grpFill/>
            </p:spPr>
          </p:pic>
          <p:pic>
            <p:nvPicPr>
              <p:cNvPr id="171" name="Picture 1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310" y="6093654"/>
                <a:ext cx="259538" cy="259534"/>
              </a:xfrm>
              <a:prstGeom prst="rect">
                <a:avLst/>
              </a:prstGeom>
              <a:grpFill/>
            </p:spPr>
          </p:pic>
          <p:cxnSp>
            <p:nvCxnSpPr>
              <p:cNvPr id="172" name="Straight Connector 171"/>
              <p:cNvCxnSpPr/>
              <p:nvPr/>
            </p:nvCxnSpPr>
            <p:spPr>
              <a:xfrm>
                <a:off x="1760982" y="6065986"/>
                <a:ext cx="0" cy="28101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68" name="Straight Connector 167"/>
            <p:cNvCxnSpPr/>
            <p:nvPr/>
          </p:nvCxnSpPr>
          <p:spPr>
            <a:xfrm>
              <a:off x="7506268" y="3396848"/>
              <a:ext cx="0" cy="107315"/>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bwMode="auto">
          <a:xfrm>
            <a:off x="6768512" y="3233659"/>
            <a:ext cx="151082" cy="27195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3" name="Group 172"/>
          <p:cNvGrpSpPr/>
          <p:nvPr/>
        </p:nvGrpSpPr>
        <p:grpSpPr>
          <a:xfrm rot="5400000">
            <a:off x="6716043" y="3340602"/>
            <a:ext cx="280761" cy="78693"/>
            <a:chOff x="7217565" y="3396848"/>
            <a:chExt cx="406595" cy="113962"/>
          </a:xfrm>
          <a:noFill/>
        </p:grpSpPr>
        <p:grpSp>
          <p:nvGrpSpPr>
            <p:cNvPr id="174" name="Group 173"/>
            <p:cNvGrpSpPr/>
            <p:nvPr/>
          </p:nvGrpSpPr>
          <p:grpSpPr>
            <a:xfrm>
              <a:off x="7217565" y="3398328"/>
              <a:ext cx="406595" cy="112482"/>
              <a:chOff x="1396310" y="6065986"/>
              <a:chExt cx="1064701" cy="294539"/>
            </a:xfrm>
            <a:grpFill/>
          </p:grpSpPr>
          <p:pic>
            <p:nvPicPr>
              <p:cNvPr id="176" name="Picture 1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62" y="6072926"/>
                <a:ext cx="216410" cy="267130"/>
              </a:xfrm>
              <a:prstGeom prst="rect">
                <a:avLst/>
              </a:prstGeom>
              <a:grpFill/>
            </p:spPr>
          </p:pic>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1531" y="6084243"/>
                <a:ext cx="229480" cy="276282"/>
              </a:xfrm>
              <a:prstGeom prst="rect">
                <a:avLst/>
              </a:prstGeom>
              <a:grpFill/>
            </p:spPr>
          </p:pic>
          <p:pic>
            <p:nvPicPr>
              <p:cNvPr id="178" name="Picture 1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310" y="6093654"/>
                <a:ext cx="259538" cy="259534"/>
              </a:xfrm>
              <a:prstGeom prst="rect">
                <a:avLst/>
              </a:prstGeom>
              <a:grpFill/>
            </p:spPr>
          </p:pic>
          <p:cxnSp>
            <p:nvCxnSpPr>
              <p:cNvPr id="179" name="Straight Connector 178"/>
              <p:cNvCxnSpPr/>
              <p:nvPr/>
            </p:nvCxnSpPr>
            <p:spPr>
              <a:xfrm>
                <a:off x="1760982" y="6065986"/>
                <a:ext cx="0" cy="28101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5" name="Straight Connector 174"/>
            <p:cNvCxnSpPr/>
            <p:nvPr/>
          </p:nvCxnSpPr>
          <p:spPr>
            <a:xfrm>
              <a:off x="7506268" y="3396848"/>
              <a:ext cx="0" cy="107315"/>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404535" y="5967985"/>
            <a:ext cx="4233082" cy="369332"/>
          </a:xfrm>
          <a:prstGeom prst="rect">
            <a:avLst/>
          </a:prstGeom>
        </p:spPr>
        <p:txBody>
          <a:bodyPr wrap="none">
            <a:spAutoFit/>
          </a:bodyPr>
          <a:lstStyle/>
          <a:p>
            <a:r>
              <a:rPr lang="en-US" spc="-57" dirty="0">
                <a:solidFill>
                  <a:srgbClr val="DC3C00"/>
                </a:solidFill>
              </a:rPr>
              <a:t>Better insights. Bigger impact. Built for you.</a:t>
            </a:r>
          </a:p>
        </p:txBody>
      </p:sp>
    </p:spTree>
    <p:extLst>
      <p:ext uri="{BB962C8B-B14F-4D97-AF65-F5344CB8AC3E}">
        <p14:creationId xmlns:p14="http://schemas.microsoft.com/office/powerpoint/2010/main" val="534794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49.png"/></Relationships>
</file>

<file path=ppt/theme/theme1.xml><?xml version="1.0" encoding="utf-8"?>
<a:theme xmlns:a="http://schemas.openxmlformats.org/drawingml/2006/main" name="Microsoft Recruiting Q1FY16">
  <a:themeElements>
    <a:clrScheme name="MTC">
      <a:dk1>
        <a:srgbClr val="071C37"/>
      </a:dk1>
      <a:lt1>
        <a:srgbClr val="FF8C00"/>
      </a:lt1>
      <a:dk2>
        <a:srgbClr val="000000"/>
      </a:dk2>
      <a:lt2>
        <a:srgbClr val="E7E6E6"/>
      </a:lt2>
      <a:accent1>
        <a:srgbClr val="BAD80A"/>
      </a:accent1>
      <a:accent2>
        <a:srgbClr val="FF8C00"/>
      </a:accent2>
      <a:accent3>
        <a:srgbClr val="00BCF2"/>
      </a:accent3>
      <a:accent4>
        <a:srgbClr val="FFC000"/>
      </a:accent4>
      <a:accent5>
        <a:srgbClr val="0070C0"/>
      </a:accent5>
      <a:accent6>
        <a:srgbClr val="70AD47"/>
      </a:accent6>
      <a:hlink>
        <a:srgbClr val="00BCF2"/>
      </a:hlink>
      <a:folHlink>
        <a:srgbClr val="0070C0"/>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MS1444_Windows Azure Template 16x9_r08">
  <a:themeElements>
    <a:clrScheme name="Custom 1">
      <a:dk1>
        <a:srgbClr val="292929"/>
      </a:dk1>
      <a:lt1>
        <a:srgbClr val="FFFFFF"/>
      </a:lt1>
      <a:dk2>
        <a:srgbClr val="595959"/>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ppt/theme/themeOverride2.xml><?xml version="1.0" encoding="utf-8"?>
<a:themeOverride xmlns:a="http://schemas.openxmlformats.org/drawingml/2006/main">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86AD04B84EEE7499FE278832FED8BF2" ma:contentTypeVersion="2" ma:contentTypeDescription="Create a new document." ma:contentTypeScope="" ma:versionID="9c02eee91c9046a36ad590b7c164d156">
  <xsd:schema xmlns:xsd="http://www.w3.org/2001/XMLSchema" xmlns:xs="http://www.w3.org/2001/XMLSchema" xmlns:p="http://schemas.microsoft.com/office/2006/metadata/properties" xmlns:ns2="33f66b9e-f0ae-432d-97d6-ec15f7984421" targetNamespace="http://schemas.microsoft.com/office/2006/metadata/properties" ma:root="true" ma:fieldsID="4f42930011918495d14416199f5456b5" ns2:_="">
    <xsd:import namespace="33f66b9e-f0ae-432d-97d6-ec15f798442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f66b9e-f0ae-432d-97d6-ec15f798442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55862D-EB41-4F95-82D3-1697E1327E4D}">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33f66b9e-f0ae-432d-97d6-ec15f7984421"/>
    <ds:schemaRef ds:uri="http://www.w3.org/XML/1998/namespace"/>
    <ds:schemaRef ds:uri="http://purl.org/dc/dcmitype/"/>
  </ds:schemaRefs>
</ds:datastoreItem>
</file>

<file path=customXml/itemProps2.xml><?xml version="1.0" encoding="utf-8"?>
<ds:datastoreItem xmlns:ds="http://schemas.openxmlformats.org/officeDocument/2006/customXml" ds:itemID="{8C33C00F-F647-4C5F-B581-1AE054B213E9}">
  <ds:schemaRefs>
    <ds:schemaRef ds:uri="http://schemas.microsoft.com/sharepoint/v3/contenttype/forms"/>
  </ds:schemaRefs>
</ds:datastoreItem>
</file>

<file path=customXml/itemProps3.xml><?xml version="1.0" encoding="utf-8"?>
<ds:datastoreItem xmlns:ds="http://schemas.openxmlformats.org/officeDocument/2006/customXml" ds:itemID="{0413E447-7476-43D9-B3DE-8C121E582F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f66b9e-f0ae-432d-97d6-ec15f79844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1873</TotalTime>
  <Words>4440</Words>
  <Application>Microsoft Macintosh PowerPoint</Application>
  <PresentationFormat>Widescreen</PresentationFormat>
  <Paragraphs>382</Paragraphs>
  <Slides>27</Slides>
  <Notes>24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27</vt:i4>
      </vt:variant>
    </vt:vector>
  </HeadingPairs>
  <TitlesOfParts>
    <vt:vector size="39" baseType="lpstr">
      <vt:lpstr>Calibri</vt:lpstr>
      <vt:lpstr>Calibri Light</vt:lpstr>
      <vt:lpstr>Courier New</vt:lpstr>
      <vt:lpstr>Segoe UI</vt:lpstr>
      <vt:lpstr>Segoe UI Black</vt:lpstr>
      <vt:lpstr>Segoe UI Bold</vt:lpstr>
      <vt:lpstr>Segoe UI Light</vt:lpstr>
      <vt:lpstr>Segoe UI Semilight</vt:lpstr>
      <vt:lpstr>Arial</vt:lpstr>
      <vt:lpstr>Microsoft Recruiting Q1FY16</vt:lpstr>
      <vt:lpstr>Title Slide</vt:lpstr>
      <vt:lpstr>2_MS1444_Windows Azure Template 16x9_r08</vt:lpstr>
      <vt:lpstr>User Engagement in a IoT World </vt:lpstr>
      <vt:lpstr>PowerPoint Presentation</vt:lpstr>
      <vt:lpstr>PowerPoint Presentation</vt:lpstr>
      <vt:lpstr>Our users</vt:lpstr>
      <vt:lpstr>PowerPoint Presentation</vt:lpstr>
      <vt:lpstr>PowerPoint Presentation</vt:lpstr>
      <vt:lpstr>PowerPoint Presentation</vt:lpstr>
      <vt:lpstr>Miriad of Services</vt:lpstr>
      <vt:lpstr>What is Azure Mobile Engagement? </vt:lpstr>
      <vt:lpstr>Actionable Insights</vt:lpstr>
      <vt:lpstr>Actionable Insights</vt:lpstr>
      <vt:lpstr>Push Communication Platform</vt:lpstr>
      <vt:lpstr>Push Communication Platform</vt:lpstr>
      <vt:lpstr>Open APIs</vt:lpstr>
      <vt:lpstr>Data Protection &amp; Privacy </vt:lpstr>
      <vt:lpstr>What you can do using Azure Mobile Engagement?</vt:lpstr>
      <vt:lpstr>Manage Portfolios &amp; Campaigns</vt:lpstr>
      <vt:lpstr>Personalize Customer Experiences</vt:lpstr>
      <vt:lpstr>Boost User Retention</vt:lpstr>
      <vt:lpstr>Increase ROI</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Lee</dc:creator>
  <cp:lastModifiedBy>André Rodrigues</cp:lastModifiedBy>
  <cp:revision>39</cp:revision>
  <dcterms:created xsi:type="dcterms:W3CDTF">2015-07-25T00:02:15Z</dcterms:created>
  <dcterms:modified xsi:type="dcterms:W3CDTF">2015-11-19T08:24:03Z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0x010100586AD04B84EEE7499FE278832FED8BF2</vt:lpwstr>
  </property>
</Properties>
</file>